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8"/>
  </p:notesMasterIdLst>
  <p:sldIdLst>
    <p:sldId id="257" r:id="rId2"/>
    <p:sldId id="258" r:id="rId3"/>
    <p:sldId id="277" r:id="rId4"/>
    <p:sldId id="280" r:id="rId5"/>
    <p:sldId id="278" r:id="rId6"/>
    <p:sldId id="281" r:id="rId7"/>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id="{15202A74-163D-4B71-BBA8-E2FCD164262F}">
          <p14:sldIdLst>
            <p14:sldId id="257"/>
            <p14:sldId id="258"/>
            <p14:sldId id="277"/>
            <p14:sldId id="280"/>
            <p14:sldId id="278"/>
            <p14:sldId id="28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857" autoAdjust="0"/>
  </p:normalViewPr>
  <p:slideViewPr>
    <p:cSldViewPr snapToGrid="0">
      <p:cViewPr varScale="1">
        <p:scale>
          <a:sx n="74" d="100"/>
          <a:sy n="74" d="100"/>
        </p:scale>
        <p:origin x="678"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775AAE-0936-40B9-ACF9-A981EEF95D23}" type="datetimeFigureOut">
              <a:rPr lang="en-US" smtClean="0"/>
              <a:t>4/15/2021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7B1F30-39B2-4CE2-8EF3-91F3179569A5}" type="slidenum">
              <a:rPr lang="en-US" smtClean="0"/>
              <a:t>‹#›</a:t>
            </a:fld>
            <a:endParaRPr lang="en-US"/>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666ED7-631A-46AF-B451-227D0A8685A0}" type="slidenum">
              <a:rPr lang="en-US" smtClean="0"/>
              <a:pPr/>
              <a:t>1</a:t>
            </a:fld>
            <a:endParaRPr lang="en-US"/>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666ED7-631A-46AF-B451-227D0A8685A0}" type="slidenum">
              <a:rPr lang="en-US"/>
              <a:t>2</a:t>
            </a:fld>
            <a:endParaRPr lang="en-US"/>
          </a:p>
        </p:txBody>
      </p:sp>
    </p:spTree>
    <p:extLst>
      <p:ext uri="{BB962C8B-B14F-4D97-AF65-F5344CB8AC3E}">
        <p14:creationId xmlns:p14="http://schemas.microsoft.com/office/powerpoint/2010/main" val="3290616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666ED7-631A-46AF-B451-227D0A8685A0}" type="slidenum">
              <a:rPr lang="en-US"/>
              <a:t>3</a:t>
            </a:fld>
            <a:endParaRPr lang="en-US"/>
          </a:p>
        </p:txBody>
      </p:sp>
    </p:spTree>
    <p:extLst>
      <p:ext uri="{BB962C8B-B14F-4D97-AF65-F5344CB8AC3E}">
        <p14:creationId xmlns:p14="http://schemas.microsoft.com/office/powerpoint/2010/main" val="4188035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666ED7-631A-46AF-B451-227D0A8685A0}" type="slidenum">
              <a:rPr lang="en-US"/>
              <a:t>4</a:t>
            </a:fld>
            <a:endParaRPr lang="en-US"/>
          </a:p>
        </p:txBody>
      </p:sp>
    </p:spTree>
    <p:extLst>
      <p:ext uri="{BB962C8B-B14F-4D97-AF65-F5344CB8AC3E}">
        <p14:creationId xmlns:p14="http://schemas.microsoft.com/office/powerpoint/2010/main" val="3229102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666ED7-631A-46AF-B451-227D0A8685A0}" type="slidenum">
              <a:rPr lang="en-US"/>
              <a:t>5</a:t>
            </a:fld>
            <a:endParaRPr lang="en-US"/>
          </a:p>
        </p:txBody>
      </p:sp>
    </p:spTree>
    <p:extLst>
      <p:ext uri="{BB962C8B-B14F-4D97-AF65-F5344CB8AC3E}">
        <p14:creationId xmlns:p14="http://schemas.microsoft.com/office/powerpoint/2010/main" val="41993363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666ED7-631A-46AF-B451-227D0A8685A0}" type="slidenum">
              <a:rPr lang="en-US"/>
              <a:t>6</a:t>
            </a:fld>
            <a:endParaRPr lang="en-US"/>
          </a:p>
        </p:txBody>
      </p:sp>
    </p:spTree>
    <p:extLst>
      <p:ext uri="{BB962C8B-B14F-4D97-AF65-F5344CB8AC3E}">
        <p14:creationId xmlns:p14="http://schemas.microsoft.com/office/powerpoint/2010/main" val="7916571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7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423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83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8730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t>4/15/2021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336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t>4/15/2021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608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0984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t>4/15/2021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7995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739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39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2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4/15/2021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22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4/15/2021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195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t>4/15/2021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31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4184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957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t>4/15/2021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Buyer Beware</a:t>
            </a:r>
          </a:p>
        </p:txBody>
      </p:sp>
      <p:sp>
        <p:nvSpPr>
          <p:cNvPr id="3" name="Subtitle 2"/>
          <p:cNvSpPr>
            <a:spLocks noGrp="1"/>
          </p:cNvSpPr>
          <p:nvPr>
            <p:ph type="subTitle" idx="1"/>
          </p:nvPr>
        </p:nvSpPr>
        <p:spPr/>
        <p:txBody>
          <a:bodyPr>
            <a:normAutofit/>
          </a:bodyPr>
          <a:lstStyle/>
          <a:p>
            <a:r>
              <a:rPr lang="en-US" dirty="0"/>
              <a:t>The Dangers of Purchasing Academic Assignments</a:t>
            </a:r>
          </a:p>
        </p:txBody>
      </p:sp>
    </p:spTree>
    <p:extLst>
      <p:ext uri="{BB962C8B-B14F-4D97-AF65-F5344CB8AC3E}">
        <p14:creationId xmlns:p14="http://schemas.microsoft.com/office/powerpoint/2010/main" val="32892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contract cheating?</a:t>
            </a:r>
          </a:p>
        </p:txBody>
      </p:sp>
      <p:sp>
        <p:nvSpPr>
          <p:cNvPr id="3" name="Content Placeholder 2"/>
          <p:cNvSpPr>
            <a:spLocks noGrp="1"/>
          </p:cNvSpPr>
          <p:nvPr>
            <p:ph idx="1"/>
          </p:nvPr>
        </p:nvSpPr>
        <p:spPr>
          <a:xfrm>
            <a:off x="680321" y="2336873"/>
            <a:ext cx="9613861" cy="4106790"/>
          </a:xfrm>
        </p:spPr>
        <p:txBody>
          <a:bodyPr>
            <a:normAutofit lnSpcReduction="10000"/>
          </a:bodyPr>
          <a:lstStyle/>
          <a:p>
            <a:r>
              <a:rPr lang="en-US" dirty="0"/>
              <a:t>“Contract cheating” is a term used to describe the practice of students paying a third party to complete academic assignments.</a:t>
            </a:r>
          </a:p>
          <a:p>
            <a:endParaRPr lang="en-US" dirty="0"/>
          </a:p>
          <a:p>
            <a:r>
              <a:rPr lang="en-US" dirty="0"/>
              <a:t>Contract cheating is a form of plagiarism, since the student is submitting an assignment that is not their own original work. </a:t>
            </a:r>
          </a:p>
          <a:p>
            <a:endParaRPr lang="en-US" dirty="0"/>
          </a:p>
          <a:p>
            <a:r>
              <a:rPr lang="en-US" dirty="0"/>
              <a:t>According to one recent study, contract cheating is on the rise with nearly 16% of students admitting to paying someone else to complete their work.</a:t>
            </a:r>
          </a:p>
          <a:p>
            <a:pPr marL="0" indent="0">
              <a:buNone/>
            </a:pPr>
            <a:endParaRPr lang="en-US" sz="1200" dirty="0"/>
          </a:p>
          <a:p>
            <a:pPr marL="0" indent="0">
              <a:buNone/>
            </a:pPr>
            <a:r>
              <a:rPr lang="en-US" sz="1200" dirty="0"/>
              <a:t>https://www.frontiersin.org/articles/10.3389/feduc.2018.00067/full#B97</a:t>
            </a:r>
          </a:p>
          <a:p>
            <a:endParaRPr lang="en-US" dirty="0"/>
          </a:p>
        </p:txBody>
      </p:sp>
    </p:spTree>
    <p:extLst>
      <p:ext uri="{BB962C8B-B14F-4D97-AF65-F5344CB8AC3E}">
        <p14:creationId xmlns:p14="http://schemas.microsoft.com/office/powerpoint/2010/main" val="27725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essay mill?</a:t>
            </a:r>
          </a:p>
        </p:txBody>
      </p:sp>
      <p:sp>
        <p:nvSpPr>
          <p:cNvPr id="3" name="Content Placeholder 2"/>
          <p:cNvSpPr>
            <a:spLocks noGrp="1"/>
          </p:cNvSpPr>
          <p:nvPr>
            <p:ph idx="1"/>
          </p:nvPr>
        </p:nvSpPr>
        <p:spPr/>
        <p:txBody>
          <a:bodyPr/>
          <a:lstStyle/>
          <a:p>
            <a:r>
              <a:rPr lang="en-US" dirty="0"/>
              <a:t>An “essay mill” is a service that provides writing assignments to students and usually charges based on the number of pages required and the due date of the assignment.</a:t>
            </a:r>
          </a:p>
          <a:p>
            <a:endParaRPr lang="en-US" dirty="0"/>
          </a:p>
          <a:p>
            <a:r>
              <a:rPr lang="en-US" dirty="0"/>
              <a:t>Essay mills market their services by appealing to students who are overwhelmed, stressed, and pressed for time.</a:t>
            </a:r>
          </a:p>
          <a:p>
            <a:pPr marL="0" indent="0">
              <a:buNone/>
            </a:pPr>
            <a:endParaRPr lang="en-US" sz="1200" dirty="0"/>
          </a:p>
          <a:p>
            <a:pPr marL="0" indent="0">
              <a:buNone/>
            </a:pPr>
            <a:endParaRPr lang="en-US" sz="1200" dirty="0"/>
          </a:p>
          <a:p>
            <a:pPr marL="0" indent="0">
              <a:buNone/>
            </a:pPr>
            <a:endParaRPr lang="en-US" sz="1200" dirty="0"/>
          </a:p>
          <a:p>
            <a:pPr marL="0" indent="0">
              <a:buNone/>
            </a:pPr>
            <a:r>
              <a:rPr lang="en-US" sz="1200" dirty="0"/>
              <a:t>https://thecollegepost.com/inner-workings-of-essay-mills/</a:t>
            </a:r>
          </a:p>
        </p:txBody>
      </p:sp>
    </p:spTree>
    <p:extLst>
      <p:ext uri="{BB962C8B-B14F-4D97-AF65-F5344CB8AC3E}">
        <p14:creationId xmlns:p14="http://schemas.microsoft.com/office/powerpoint/2010/main" val="3188042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dangers of purchasing assignments?</a:t>
            </a:r>
          </a:p>
        </p:txBody>
      </p:sp>
      <p:sp>
        <p:nvSpPr>
          <p:cNvPr id="3" name="Content Placeholder 2"/>
          <p:cNvSpPr>
            <a:spLocks noGrp="1"/>
          </p:cNvSpPr>
          <p:nvPr>
            <p:ph idx="1"/>
          </p:nvPr>
        </p:nvSpPr>
        <p:spPr/>
        <p:txBody>
          <a:bodyPr/>
          <a:lstStyle/>
          <a:p>
            <a:r>
              <a:rPr lang="en-US" dirty="0"/>
              <a:t>Some states have passed laws to restrict essay mills from conducting business. This means that by using these services, you may be purchasing from a company who is operating illegally. </a:t>
            </a:r>
          </a:p>
          <a:p>
            <a:endParaRPr lang="en-US" dirty="0"/>
          </a:p>
          <a:p>
            <a:r>
              <a:rPr lang="en-US" dirty="0"/>
              <a:t>Many schools use plagiarism prevention services, such as Turnitin, that are often able to identify contact cheating. This technology is constantly improving, which means what you are more likely to be caught turning in work that is not your own.</a:t>
            </a:r>
          </a:p>
          <a:p>
            <a:endParaRPr lang="en-US" sz="1200" dirty="0"/>
          </a:p>
          <a:p>
            <a:r>
              <a:rPr lang="en-US" sz="1200" dirty="0"/>
              <a:t>https://thecollegepost.com/inner-workings-of-essay-mills/</a:t>
            </a:r>
          </a:p>
        </p:txBody>
      </p:sp>
    </p:spTree>
    <p:extLst>
      <p:ext uri="{BB962C8B-B14F-4D97-AF65-F5344CB8AC3E}">
        <p14:creationId xmlns:p14="http://schemas.microsoft.com/office/powerpoint/2010/main" val="3569266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dangers of purchasing assignments?</a:t>
            </a:r>
          </a:p>
        </p:txBody>
      </p:sp>
      <p:sp>
        <p:nvSpPr>
          <p:cNvPr id="3" name="Content Placeholder 2"/>
          <p:cNvSpPr>
            <a:spLocks noGrp="1"/>
          </p:cNvSpPr>
          <p:nvPr>
            <p:ph idx="1"/>
          </p:nvPr>
        </p:nvSpPr>
        <p:spPr>
          <a:xfrm>
            <a:off x="680321" y="2336872"/>
            <a:ext cx="9613861" cy="4135365"/>
          </a:xfrm>
        </p:spPr>
        <p:txBody>
          <a:bodyPr/>
          <a:lstStyle/>
          <a:p>
            <a:r>
              <a:rPr lang="en-US" dirty="0"/>
              <a:t>In addition to legal and academic integrity concerns, there are other reasons why purchasing assignments is a bad idea:</a:t>
            </a:r>
          </a:p>
          <a:p>
            <a:endParaRPr lang="en-US" dirty="0"/>
          </a:p>
          <a:p>
            <a:pPr lvl="1"/>
            <a:r>
              <a:rPr lang="en-US" dirty="0"/>
              <a:t>Many essay mills will require upfront payment, then never deliver the assignment. </a:t>
            </a:r>
          </a:p>
          <a:p>
            <a:endParaRPr lang="en-US" dirty="0"/>
          </a:p>
          <a:p>
            <a:pPr lvl="1"/>
            <a:r>
              <a:rPr lang="en-US" dirty="0"/>
              <a:t>According to multiple studies, essay mills often produce low-quality work. </a:t>
            </a:r>
          </a:p>
          <a:p>
            <a:pPr lvl="1"/>
            <a:endParaRPr lang="en-US" dirty="0"/>
          </a:p>
          <a:p>
            <a:pPr lvl="1"/>
            <a:r>
              <a:rPr lang="en-US" dirty="0"/>
              <a:t>There is no guarantee that the purchased assignment will not contain plagiarized passages.</a:t>
            </a:r>
          </a:p>
          <a:p>
            <a:pPr marL="457200" lvl="1" indent="0">
              <a:buNone/>
            </a:pPr>
            <a:endParaRPr lang="en-US" sz="1200" dirty="0"/>
          </a:p>
          <a:p>
            <a:pPr marL="457200" lvl="1" indent="0">
              <a:buNone/>
            </a:pPr>
            <a:r>
              <a:rPr lang="en-US" sz="1200" dirty="0"/>
              <a:t>https://www.plagiarism.org/blog/2018/03/28/5-reasons-you-shouldnt-buy-from-an-essay-mill</a:t>
            </a:r>
          </a:p>
        </p:txBody>
      </p:sp>
    </p:spTree>
    <p:extLst>
      <p:ext uri="{BB962C8B-B14F-4D97-AF65-F5344CB8AC3E}">
        <p14:creationId xmlns:p14="http://schemas.microsoft.com/office/powerpoint/2010/main" val="2003066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dangers of purchasing assignments?</a:t>
            </a:r>
          </a:p>
        </p:txBody>
      </p:sp>
      <p:sp>
        <p:nvSpPr>
          <p:cNvPr id="3" name="Content Placeholder 2"/>
          <p:cNvSpPr>
            <a:spLocks noGrp="1"/>
          </p:cNvSpPr>
          <p:nvPr>
            <p:ph idx="1"/>
          </p:nvPr>
        </p:nvSpPr>
        <p:spPr>
          <a:xfrm>
            <a:off x="680321" y="2336872"/>
            <a:ext cx="9613861" cy="4135365"/>
          </a:xfrm>
        </p:spPr>
        <p:txBody>
          <a:bodyPr/>
          <a:lstStyle/>
          <a:p>
            <a:r>
              <a:rPr lang="en-US" dirty="0"/>
              <a:t>Continued</a:t>
            </a:r>
          </a:p>
          <a:p>
            <a:endParaRPr lang="en-US" dirty="0"/>
          </a:p>
          <a:p>
            <a:pPr lvl="1"/>
            <a:r>
              <a:rPr lang="en-US" dirty="0"/>
              <a:t>Financial transactions on essay mill websites are risky and likely to expose your personal information, since most major credit card processors will not work with these companies.</a:t>
            </a:r>
          </a:p>
          <a:p>
            <a:pPr lvl="1"/>
            <a:endParaRPr lang="en-US" dirty="0"/>
          </a:p>
          <a:p>
            <a:pPr lvl="1"/>
            <a:r>
              <a:rPr lang="en-US" dirty="0"/>
              <a:t>Students who utilize these services and turn in purchased assignments often regret their actions. Even if you are not caught, you will know that you acted dishonestly and cheated yourself out of a learning opportunity.</a:t>
            </a:r>
          </a:p>
          <a:p>
            <a:pPr marL="457200" lvl="1" indent="0">
              <a:buNone/>
            </a:pPr>
            <a:endParaRPr lang="en-US" sz="1200" dirty="0"/>
          </a:p>
          <a:p>
            <a:pPr marL="457200" lvl="1" indent="0">
              <a:buNone/>
            </a:pPr>
            <a:endParaRPr lang="en-US" sz="1200" dirty="0"/>
          </a:p>
          <a:p>
            <a:pPr marL="457200" lvl="1" indent="0">
              <a:buNone/>
            </a:pPr>
            <a:r>
              <a:rPr lang="en-US" sz="1200" dirty="0"/>
              <a:t>https://www.plagiarism.org/blog/2018/03/28/5-reasons-you-shouldnt-buy-from-an-essay-mill</a:t>
            </a:r>
          </a:p>
        </p:txBody>
      </p:sp>
    </p:spTree>
    <p:extLst>
      <p:ext uri="{BB962C8B-B14F-4D97-AF65-F5344CB8AC3E}">
        <p14:creationId xmlns:p14="http://schemas.microsoft.com/office/powerpoint/2010/main" val="2817087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TotalTime>
  <Words>439</Words>
  <Application>Microsoft Office PowerPoint</Application>
  <PresentationFormat>Widescreen</PresentationFormat>
  <Paragraphs>49</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Trebuchet MS</vt:lpstr>
      <vt:lpstr>1_Berlin</vt:lpstr>
      <vt:lpstr>Buyer Beware</vt:lpstr>
      <vt:lpstr>What is contract cheating?</vt:lpstr>
      <vt:lpstr>What is an essay mill?</vt:lpstr>
      <vt:lpstr>What are the dangers of purchasing assignments?</vt:lpstr>
      <vt:lpstr>What are the dangers of purchasing assignments?</vt:lpstr>
      <vt:lpstr>What are the dangers of purchasing assignments?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dc:title>
  <dc:creator>Hanni N.</dc:creator>
  <cp:lastModifiedBy>Amy Dietzman</cp:lastModifiedBy>
  <cp:revision>38</cp:revision>
  <dcterms:created xsi:type="dcterms:W3CDTF">2014-04-17T23:07:25Z</dcterms:created>
  <dcterms:modified xsi:type="dcterms:W3CDTF">2021-04-15T15:11:52Z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40B7518A-56F8-41EA-AAAD-00F62E821C49</vt:lpwstr>
  </property>
  <property fmtid="{D5CDD505-2E9C-101B-9397-08002B2CF9AE}" pid="3" name="ArticulatePath">
    <vt:lpwstr>Buyer Beware (Purchasing Assignments)[47]  -  Read-Only</vt:lpwstr>
  </property>
</Properties>
</file>