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3"/>
  </p:notesMasterIdLst>
  <p:sldIdLst>
    <p:sldId id="258" r:id="rId2"/>
    <p:sldId id="259" r:id="rId3"/>
    <p:sldId id="260" r:id="rId4"/>
    <p:sldId id="263" r:id="rId5"/>
    <p:sldId id="264" r:id="rId6"/>
    <p:sldId id="266" r:id="rId7"/>
    <p:sldId id="420" r:id="rId8"/>
    <p:sldId id="265" r:id="rId9"/>
    <p:sldId id="261" r:id="rId10"/>
    <p:sldId id="423" r:id="rId11"/>
    <p:sldId id="262" r:id="rId12"/>
    <p:sldId id="267" r:id="rId13"/>
    <p:sldId id="268" r:id="rId14"/>
    <p:sldId id="269" r:id="rId15"/>
    <p:sldId id="270" r:id="rId16"/>
    <p:sldId id="271" r:id="rId17"/>
    <p:sldId id="398" r:id="rId18"/>
    <p:sldId id="399" r:id="rId19"/>
    <p:sldId id="400" r:id="rId20"/>
    <p:sldId id="401" r:id="rId21"/>
    <p:sldId id="402" r:id="rId22"/>
    <p:sldId id="403" r:id="rId23"/>
    <p:sldId id="416" r:id="rId24"/>
    <p:sldId id="422" r:id="rId25"/>
    <p:sldId id="404" r:id="rId26"/>
    <p:sldId id="405" r:id="rId27"/>
    <p:sldId id="406" r:id="rId28"/>
    <p:sldId id="424" r:id="rId29"/>
    <p:sldId id="407" r:id="rId30"/>
    <p:sldId id="412" r:id="rId31"/>
    <p:sldId id="408" r:id="rId32"/>
    <p:sldId id="409" r:id="rId33"/>
    <p:sldId id="410" r:id="rId34"/>
    <p:sldId id="411" r:id="rId35"/>
    <p:sldId id="413" r:id="rId36"/>
    <p:sldId id="414" r:id="rId37"/>
    <p:sldId id="415" r:id="rId38"/>
    <p:sldId id="419" r:id="rId39"/>
    <p:sldId id="418" r:id="rId40"/>
    <p:sldId id="417" r:id="rId41"/>
    <p:sldId id="421"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924"/>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5971" autoAdjust="0"/>
  </p:normalViewPr>
  <p:slideViewPr>
    <p:cSldViewPr snapToGrid="0">
      <p:cViewPr>
        <p:scale>
          <a:sx n="50" d="100"/>
          <a:sy n="50" d="100"/>
        </p:scale>
        <p:origin x="24" y="9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FE441-5CEF-4FFB-B48F-1A0BD71B71E8}" type="datetimeFigureOut">
              <a:rPr lang="en-US" smtClean="0"/>
              <a:t>8/29/2018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CB3FD2-C7EC-456B-A416-1518CE51E050}" type="slidenum">
              <a:rPr lang="en-US" smtClean="0"/>
              <a:t>‹#›</a:t>
            </a:fld>
            <a:endParaRPr lang="en-US"/>
          </a:p>
        </p:txBody>
      </p:sp>
    </p:spTree>
    <p:extLst>
      <p:ext uri="{BB962C8B-B14F-4D97-AF65-F5344CB8AC3E}">
        <p14:creationId xmlns:p14="http://schemas.microsoft.com/office/powerpoint/2010/main" val="1422764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 short intro to yourself and your library. Ask some questions to loosen up the crowd. “How many of you cringe when your child asks for help with math homework?” “Do homework wars put a damper on family dinner time?” You’ll want to use something to show empathy or even a “been there, done that” kind of story about your own school stress. Then, lead into the presentation with something such as “We have help. Tutor.com, a service provided to you through the library, can make homework time a happy time.”</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a:t>
            </a:fld>
            <a:endParaRPr lang="en-US"/>
          </a:p>
        </p:txBody>
      </p:sp>
    </p:spTree>
    <p:extLst>
      <p:ext uri="{BB962C8B-B14F-4D97-AF65-F5344CB8AC3E}">
        <p14:creationId xmlns:p14="http://schemas.microsoft.com/office/powerpoint/2010/main" val="2322976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before we dive into the details of Tutor.com’s Learning Suite, I just want to point out a few things to remember. </a:t>
            </a:r>
          </a:p>
          <a:p>
            <a:r>
              <a:rPr lang="en-US" dirty="0"/>
              <a:t>Tutor.com follows all federal regulations regarding student privacy and protection. This means that for younger students, they will not have access to certain features without parental permission. If your child is 12 years old or under, please create their Tutor.com account for them. This provides the parental permission and also gives you access to monitor the work they do in Tutor.com.</a:t>
            </a:r>
          </a:p>
          <a:p>
            <a:r>
              <a:rPr lang="en-US" dirty="0"/>
              <a:t>Don’t forget that tutors will work with parents too! This is key to remember as homework gets challenging – they can help parents help their child! </a:t>
            </a:r>
          </a:p>
          <a:p>
            <a:r>
              <a:rPr lang="en-US" dirty="0"/>
              <a:t>If your student struggles with written communication, either they are young, learn better through verbal communication or are slow at typing, Tutor.com offers an audio/voice option.</a:t>
            </a:r>
          </a:p>
          <a:p>
            <a:r>
              <a:rPr lang="en-US" dirty="0"/>
              <a:t>Lastly, always remember Tutor.com is not just for homework. Science fair projects, book reports, essays – you name it – it can help! </a:t>
            </a:r>
          </a:p>
        </p:txBody>
      </p:sp>
      <p:sp>
        <p:nvSpPr>
          <p:cNvPr id="4" name="Slide Number Placeholder 3"/>
          <p:cNvSpPr>
            <a:spLocks noGrp="1"/>
          </p:cNvSpPr>
          <p:nvPr>
            <p:ph type="sldNum" sz="quarter" idx="10"/>
          </p:nvPr>
        </p:nvSpPr>
        <p:spPr/>
        <p:txBody>
          <a:bodyPr/>
          <a:lstStyle/>
          <a:p>
            <a:fld id="{D7CB3FD2-C7EC-456B-A416-1518CE51E050}" type="slidenum">
              <a:rPr lang="en-US" smtClean="0"/>
              <a:t>11</a:t>
            </a:fld>
            <a:endParaRPr lang="en-US"/>
          </a:p>
        </p:txBody>
      </p:sp>
    </p:spTree>
    <p:extLst>
      <p:ext uri="{BB962C8B-B14F-4D97-AF65-F5344CB8AC3E}">
        <p14:creationId xmlns:p14="http://schemas.microsoft.com/office/powerpoint/2010/main" val="2040012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parents (or teachers) of middle school students, you probably have a lot of worries, just like your student. Middle school is a tough time. Students are adjusting to so many changes. Throw into the mix more difficult curriculum and greater expectations of independent study and you may hear every excuse in the world about why homework doesn’t get done. </a:t>
            </a:r>
          </a:p>
          <a:p>
            <a:r>
              <a:rPr lang="en-US" dirty="0"/>
              <a:t>What is important to remember is timing. If we provide support and learning opportunities before a meltdown even starts, we can help our students develop strong study habits. Tutor.com has tools available 24/7 and the tutors are available during the most critical homework times of [enter tutoring hours]. </a:t>
            </a:r>
          </a:p>
        </p:txBody>
      </p:sp>
      <p:sp>
        <p:nvSpPr>
          <p:cNvPr id="4" name="Slide Number Placeholder 3"/>
          <p:cNvSpPr>
            <a:spLocks noGrp="1"/>
          </p:cNvSpPr>
          <p:nvPr>
            <p:ph type="sldNum" sz="quarter" idx="10"/>
          </p:nvPr>
        </p:nvSpPr>
        <p:spPr/>
        <p:txBody>
          <a:bodyPr/>
          <a:lstStyle/>
          <a:p>
            <a:fld id="{D7CB3FD2-C7EC-456B-A416-1518CE51E050}" type="slidenum">
              <a:rPr lang="en-US" smtClean="0"/>
              <a:t>12</a:t>
            </a:fld>
            <a:endParaRPr lang="en-US"/>
          </a:p>
        </p:txBody>
      </p:sp>
    </p:spTree>
    <p:extLst>
      <p:ext uri="{BB962C8B-B14F-4D97-AF65-F5344CB8AC3E}">
        <p14:creationId xmlns:p14="http://schemas.microsoft.com/office/powerpoint/2010/main" val="114916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your student is struggling or advanced, Tutor.com can help. They offer real-time tutoring for both student AND parent in several different subjects and levels of learning. Students in 6</a:t>
            </a:r>
            <a:r>
              <a:rPr lang="en-US" baseline="30000" dirty="0"/>
              <a:t>th</a:t>
            </a:r>
            <a:r>
              <a:rPr lang="en-US" dirty="0"/>
              <a:t>-8</a:t>
            </a:r>
            <a:r>
              <a:rPr lang="en-US" baseline="30000" dirty="0"/>
              <a:t>th</a:t>
            </a:r>
            <a:r>
              <a:rPr lang="en-US" dirty="0"/>
              <a:t> grade typically use the service the most for math and writing, but you and your student can also get help in science, reading, social students, Microsoft Office and Spanish as a foreign language. They even offer tutoring in English as a Second Language and provide bilingual Spanish speaking tutors for math, science and social studies.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13</a:t>
            </a:fld>
            <a:endParaRPr lang="en-US"/>
          </a:p>
        </p:txBody>
      </p:sp>
    </p:spTree>
    <p:extLst>
      <p:ext uri="{BB962C8B-B14F-4D97-AF65-F5344CB8AC3E}">
        <p14:creationId xmlns:p14="http://schemas.microsoft.com/office/powerpoint/2010/main" val="1383154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real-time tutoring, you and your student may wish to explore some of the other tools. For example, if there is a book report due or your student is learning to write an essay, you can “drop-off” that writing assignment for a tutor to review off-line. The tutor will then send back, through your Tutor.com account, a summary of feedback with suggestions for improvement and highlights of things done well. A similar service is available for algebra questions that are stumping you or your student. Submit the question for review over night and a tutor will send you a thorough explanation of the concepts and solution. </a:t>
            </a:r>
          </a:p>
          <a:p>
            <a:r>
              <a:rPr lang="en-US" dirty="0"/>
              <a:t>Tutor.com also offers self-study tools. The Learn Your Way video lessons help students build a strong foundation in math and language arts. Practice quizzes can double as skills drills to help middle school students that are taking more advanced classes like algebra or gifted science. And, the SkillsCenter Resource Library provides thousands of vetted educational resources for a large variety of topics. These can include learning games, informational websites, downloadable worksheets, flashcards and more.</a:t>
            </a:r>
          </a:p>
        </p:txBody>
      </p:sp>
      <p:sp>
        <p:nvSpPr>
          <p:cNvPr id="4" name="Slide Number Placeholder 3"/>
          <p:cNvSpPr>
            <a:spLocks noGrp="1"/>
          </p:cNvSpPr>
          <p:nvPr>
            <p:ph type="sldNum" sz="quarter" idx="10"/>
          </p:nvPr>
        </p:nvSpPr>
        <p:spPr/>
        <p:txBody>
          <a:bodyPr/>
          <a:lstStyle/>
          <a:p>
            <a:fld id="{D7CB3FD2-C7EC-456B-A416-1518CE51E050}" type="slidenum">
              <a:rPr lang="en-US" smtClean="0"/>
              <a:t>14</a:t>
            </a:fld>
            <a:endParaRPr lang="en-US"/>
          </a:p>
        </p:txBody>
      </p:sp>
    </p:spTree>
    <p:extLst>
      <p:ext uri="{BB962C8B-B14F-4D97-AF65-F5344CB8AC3E}">
        <p14:creationId xmlns:p14="http://schemas.microsoft.com/office/powerpoint/2010/main" val="462324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school can be fun and exciting. It can be stressful a frustrating. It gives students so many opportunities to grow, but with that growth comes challenges and each student faces his or her own challenges. What is great about Tutor.com is the flexibility and accessibility of support as well as the personalization. Whether your student is struggling and being left behind or maybe middle of the class and trying to gain some ground, or even advanced and tackling more rigorous coursework, Tutor.com can help your student take their education to the next level. </a:t>
            </a:r>
          </a:p>
        </p:txBody>
      </p:sp>
      <p:sp>
        <p:nvSpPr>
          <p:cNvPr id="4" name="Slide Number Placeholder 3"/>
          <p:cNvSpPr>
            <a:spLocks noGrp="1"/>
          </p:cNvSpPr>
          <p:nvPr>
            <p:ph type="sldNum" sz="quarter" idx="10"/>
          </p:nvPr>
        </p:nvSpPr>
        <p:spPr/>
        <p:txBody>
          <a:bodyPr/>
          <a:lstStyle/>
          <a:p>
            <a:fld id="{D7CB3FD2-C7EC-456B-A416-1518CE51E050}" type="slidenum">
              <a:rPr lang="en-US" smtClean="0"/>
              <a:t>15</a:t>
            </a:fld>
            <a:endParaRPr lang="en-US"/>
          </a:p>
        </p:txBody>
      </p:sp>
    </p:spTree>
    <p:extLst>
      <p:ext uri="{BB962C8B-B14F-4D97-AF65-F5344CB8AC3E}">
        <p14:creationId xmlns:p14="http://schemas.microsoft.com/office/powerpoint/2010/main" val="2102443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tutoring options for high school students cover sixty different subjects and test prep areas, covering all core classes plus Spanish as a foreign language and Microsoft Office. Test prep tutoring is available for the ACT, PSAT, SAT and 14 different AP courses. Tutor.com even offers tutoring for English as a Second Language and bilingual Spanish-speaking tutors for math, science and social studies.  To round it all out, if your high school student is in search of a part-time job or even a job after graduation, the career coaches can assist them with their online job search, including writing a resume and preparing for an interview. </a:t>
            </a:r>
          </a:p>
        </p:txBody>
      </p:sp>
      <p:sp>
        <p:nvSpPr>
          <p:cNvPr id="4" name="Slide Number Placeholder 3"/>
          <p:cNvSpPr>
            <a:spLocks noGrp="1"/>
          </p:cNvSpPr>
          <p:nvPr>
            <p:ph type="sldNum" sz="quarter" idx="10"/>
          </p:nvPr>
        </p:nvSpPr>
        <p:spPr/>
        <p:txBody>
          <a:bodyPr/>
          <a:lstStyle/>
          <a:p>
            <a:fld id="{D7CB3FD2-C7EC-456B-A416-1518CE51E050}" type="slidenum">
              <a:rPr lang="en-US" smtClean="0"/>
              <a:t>16</a:t>
            </a:fld>
            <a:endParaRPr lang="en-US"/>
          </a:p>
        </p:txBody>
      </p:sp>
    </p:spTree>
    <p:extLst>
      <p:ext uri="{BB962C8B-B14F-4D97-AF65-F5344CB8AC3E}">
        <p14:creationId xmlns:p14="http://schemas.microsoft.com/office/powerpoint/2010/main" val="2065763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 to all of the tutoring options, Tutor.com provides additional tools to help students Learn Their Way. These tools can help with time management for busy students and provide instruction in different formats. For example, if your student is writing an essay for English or a paper for history, they can “drop-off” that writing assignment for a tutor to review off-line. The tutor will then send back, through your Tutor.com account, a summary of feedback with suggestions for improvement and highlights of things done well. A similar service is available for math questions from algebra up to calculus. Submit the question for review over night and a tutor will send you a thorough explanation of the concepts and solution. </a:t>
            </a:r>
          </a:p>
          <a:p>
            <a:r>
              <a:rPr lang="en-US" dirty="0"/>
              <a:t>Tutor.com also offers self-study tools. The Learn Your Way video lessons help students build a strong foundation in math and language arts. Practice quizzes can double as skills drills or test preparation tools for math, science and language arts. The AP Video Courses will provide your student with a second “lecture” on 330 topics covered in AP Biology, Calculus AB, US History and World History. And, if you have a college bound student, definitely introduce them to the SAT/ACT Essentials. This is a self-paced test prep course designed by The Princeton Review. It includes practice tests, personalized study recommendations, video lessons, practice drills and college admissions advice.</a:t>
            </a:r>
          </a:p>
          <a:p>
            <a:r>
              <a:rPr lang="en-US" dirty="0"/>
              <a:t>It’s time to take a look at how this all works! Let’s move into the Tutor.com Learning Suite.</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17</a:t>
            </a:fld>
            <a:endParaRPr lang="en-US"/>
          </a:p>
        </p:txBody>
      </p:sp>
    </p:spTree>
    <p:extLst>
      <p:ext uri="{BB962C8B-B14F-4D97-AF65-F5344CB8AC3E}">
        <p14:creationId xmlns:p14="http://schemas.microsoft.com/office/powerpoint/2010/main" val="3048482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started is easy. You need a library card and an internet connection. Students can even use the browser on their smartphones to access Tutor.com and get connected to the help they need. </a:t>
            </a:r>
          </a:p>
        </p:txBody>
      </p:sp>
      <p:sp>
        <p:nvSpPr>
          <p:cNvPr id="4" name="Slide Number Placeholder 3"/>
          <p:cNvSpPr>
            <a:spLocks noGrp="1"/>
          </p:cNvSpPr>
          <p:nvPr>
            <p:ph type="sldNum" sz="quarter" idx="10"/>
          </p:nvPr>
        </p:nvSpPr>
        <p:spPr/>
        <p:txBody>
          <a:bodyPr/>
          <a:lstStyle/>
          <a:p>
            <a:fld id="{D7CB3FD2-C7EC-456B-A416-1518CE51E050}" type="slidenum">
              <a:rPr lang="en-US" smtClean="0"/>
              <a:t>18</a:t>
            </a:fld>
            <a:endParaRPr lang="en-US"/>
          </a:p>
        </p:txBody>
      </p:sp>
    </p:spTree>
    <p:extLst>
      <p:ext uri="{BB962C8B-B14F-4D97-AF65-F5344CB8AC3E}">
        <p14:creationId xmlns:p14="http://schemas.microsoft.com/office/powerpoint/2010/main" val="1195664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important, do not go directly to Tutor.com’s website. Always go through the library’s website to receive your FREE access to the full Tutor.com Learning Suite. [explain how to find it on the website.]</a:t>
            </a:r>
          </a:p>
        </p:txBody>
      </p:sp>
      <p:sp>
        <p:nvSpPr>
          <p:cNvPr id="4" name="Slide Number Placeholder 3"/>
          <p:cNvSpPr>
            <a:spLocks noGrp="1"/>
          </p:cNvSpPr>
          <p:nvPr>
            <p:ph type="sldNum" sz="quarter" idx="10"/>
          </p:nvPr>
        </p:nvSpPr>
        <p:spPr/>
        <p:txBody>
          <a:bodyPr/>
          <a:lstStyle/>
          <a:p>
            <a:fld id="{D7CB3FD2-C7EC-456B-A416-1518CE51E050}" type="slidenum">
              <a:rPr lang="en-US" smtClean="0"/>
              <a:t>19</a:t>
            </a:fld>
            <a:endParaRPr lang="en-US"/>
          </a:p>
        </p:txBody>
      </p:sp>
    </p:spTree>
    <p:extLst>
      <p:ext uri="{BB962C8B-B14F-4D97-AF65-F5344CB8AC3E}">
        <p14:creationId xmlns:p14="http://schemas.microsoft.com/office/powerpoint/2010/main" val="2275046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to login or authenticate]</a:t>
            </a:r>
          </a:p>
        </p:txBody>
      </p:sp>
      <p:sp>
        <p:nvSpPr>
          <p:cNvPr id="4" name="Slide Number Placeholder 3"/>
          <p:cNvSpPr>
            <a:spLocks noGrp="1"/>
          </p:cNvSpPr>
          <p:nvPr>
            <p:ph type="sldNum" sz="quarter" idx="10"/>
          </p:nvPr>
        </p:nvSpPr>
        <p:spPr/>
        <p:txBody>
          <a:bodyPr/>
          <a:lstStyle/>
          <a:p>
            <a:fld id="{D7CB3FD2-C7EC-456B-A416-1518CE51E050}" type="slidenum">
              <a:rPr lang="en-US" smtClean="0"/>
              <a:t>20</a:t>
            </a:fld>
            <a:endParaRPr lang="en-US"/>
          </a:p>
        </p:txBody>
      </p:sp>
    </p:spTree>
    <p:extLst>
      <p:ext uri="{BB962C8B-B14F-4D97-AF65-F5344CB8AC3E}">
        <p14:creationId xmlns:p14="http://schemas.microsoft.com/office/powerpoint/2010/main" val="3568829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Tutor.com Learning Suite helps students learn their way by providing several different tools that incorporate visual, auditory, verbal and hands-on learning. We can categorize the different tools into three main components: real-time online tutoring, drop-off reviews and self-study tools. We’ll take a look at each of these components as we go through the presentation, but let’s start by talking about the tutoring. </a:t>
            </a:r>
          </a:p>
          <a:p>
            <a:r>
              <a:rPr lang="en-US" dirty="0"/>
              <a:t>With a library card and an internet connection, your student can connect to an expert tutor for just-in-time homework help or conceptual tutoring. Tutor.com has over 3,000 tutors available to assist in over 60 different subjects and test prep areas. They cover grades K through college and also offer tutoring for adults. No appointment is needed. The tutors are available from [insert tutoring hours and days].</a:t>
            </a:r>
          </a:p>
        </p:txBody>
      </p:sp>
      <p:sp>
        <p:nvSpPr>
          <p:cNvPr id="4" name="Slide Number Placeholder 3"/>
          <p:cNvSpPr>
            <a:spLocks noGrp="1"/>
          </p:cNvSpPr>
          <p:nvPr>
            <p:ph type="sldNum" sz="quarter" idx="10"/>
          </p:nvPr>
        </p:nvSpPr>
        <p:spPr/>
        <p:txBody>
          <a:bodyPr/>
          <a:lstStyle/>
          <a:p>
            <a:fld id="{D7CB3FD2-C7EC-456B-A416-1518CE51E050}" type="slidenum">
              <a:rPr lang="en-US" smtClean="0"/>
              <a:t>2</a:t>
            </a:fld>
            <a:endParaRPr lang="en-US"/>
          </a:p>
        </p:txBody>
      </p:sp>
    </p:spTree>
    <p:extLst>
      <p:ext uri="{BB962C8B-B14F-4D97-AF65-F5344CB8AC3E}">
        <p14:creationId xmlns:p14="http://schemas.microsoft.com/office/powerpoint/2010/main" val="2245244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use SIP2 authentication, skip this slide]</a:t>
            </a:r>
          </a:p>
          <a:p>
            <a:r>
              <a:rPr lang="en-US" dirty="0"/>
              <a:t>[if your library sets per user limits, accounts are required. Contact ClientSupport@tutor.com to confirm your program’s setup if you’re not sure.]</a:t>
            </a:r>
          </a:p>
          <a:p>
            <a:r>
              <a:rPr lang="en-US" dirty="0"/>
              <a:t>You’ll be asked to create a Tutor.com account. Accounts are free, anonymous and optional. If your student is under 13 years old, please create this account using your information. Otherwise, the extra features will not be available for your student</a:t>
            </a:r>
            <a:r>
              <a:rPr lang="en-US" baseline="0" dirty="0"/>
              <a:t>. </a:t>
            </a:r>
          </a:p>
          <a:p>
            <a:r>
              <a:rPr lang="en-US" baseline="0" dirty="0"/>
              <a:t>If you don’t want to create an account, just click “No thanks,” but doing so will limit the features available. You’ll only be able to connect with a tutor for the live, on-demand tutoring, view video lessons or access the SkillsCenter Resource Library. You will not be able to use the drop-off review service, practice quizzes, or SAT/ACT Essentials and you won’t have access to your favorite tutor list, previous sessions or virtual locker. </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21</a:t>
            </a:fld>
            <a:endParaRPr lang="en-US"/>
          </a:p>
        </p:txBody>
      </p:sp>
    </p:spTree>
    <p:extLst>
      <p:ext uri="{BB962C8B-B14F-4D97-AF65-F5344CB8AC3E}">
        <p14:creationId xmlns:p14="http://schemas.microsoft.com/office/powerpoint/2010/main" val="2537899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parents, not teachers]To monitor your student’s use of Tutor.com and the sessions they complete, log into their account and go to “My Account.” here you will see options to review their previous sessions, their favorite tutor list and all of the documents they’ve shared within their sessions. This is also where students will go to retrieve the results from their Drop-Off Reviews. This library of previous sessions and documents can be a great help to students who are reviewing for upcoming tests or would like to “see it one more time,” because each real-time session record includes a video playback option and an audio transcript if they chose to use voice-chat.</a:t>
            </a:r>
          </a:p>
        </p:txBody>
      </p:sp>
      <p:sp>
        <p:nvSpPr>
          <p:cNvPr id="4" name="Slide Number Placeholder 3"/>
          <p:cNvSpPr>
            <a:spLocks noGrp="1"/>
          </p:cNvSpPr>
          <p:nvPr>
            <p:ph type="sldNum" sz="quarter" idx="10"/>
          </p:nvPr>
        </p:nvSpPr>
        <p:spPr/>
        <p:txBody>
          <a:bodyPr/>
          <a:lstStyle/>
          <a:p>
            <a:fld id="{D7CB3FD2-C7EC-456B-A416-1518CE51E050}" type="slidenum">
              <a:rPr lang="en-US" smtClean="0"/>
              <a:t>22</a:t>
            </a:fld>
            <a:endParaRPr lang="en-US"/>
          </a:p>
        </p:txBody>
      </p:sp>
    </p:spTree>
    <p:extLst>
      <p:ext uri="{BB962C8B-B14F-4D97-AF65-F5344CB8AC3E}">
        <p14:creationId xmlns:p14="http://schemas.microsoft.com/office/powerpoint/2010/main" val="541291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you’re signed in and you’ve setup your account. Let’s look at the tools that are available and where to find them.</a:t>
            </a:r>
          </a:p>
        </p:txBody>
      </p:sp>
      <p:sp>
        <p:nvSpPr>
          <p:cNvPr id="4" name="Slide Number Placeholder 3"/>
          <p:cNvSpPr>
            <a:spLocks noGrp="1"/>
          </p:cNvSpPr>
          <p:nvPr>
            <p:ph type="sldNum" sz="quarter" idx="10"/>
          </p:nvPr>
        </p:nvSpPr>
        <p:spPr/>
        <p:txBody>
          <a:bodyPr/>
          <a:lstStyle/>
          <a:p>
            <a:fld id="{D7CB3FD2-C7EC-456B-A416-1518CE51E050}" type="slidenum">
              <a:rPr lang="en-US" smtClean="0"/>
              <a:t>23</a:t>
            </a:fld>
            <a:endParaRPr lang="en-US"/>
          </a:p>
        </p:txBody>
      </p:sp>
    </p:spTree>
    <p:extLst>
      <p:ext uri="{BB962C8B-B14F-4D97-AF65-F5344CB8AC3E}">
        <p14:creationId xmlns:p14="http://schemas.microsoft.com/office/powerpoint/2010/main" val="4269961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Tutor.com landing page is designed for ease of use, highlighting the different tools available for each task with which you may need help. You can either use the quick links on top to choose your tool or, you can scroll down to the “toolboxes” that show the different learning tools available for the task at hand. Anytime you wish to return to this page, just click the little house icon in the top left corner. Now though, we’ll start with the most frequently used tool, connecting with a tutor. Just click on Connect with a Tutor.</a:t>
            </a:r>
          </a:p>
        </p:txBody>
      </p:sp>
      <p:sp>
        <p:nvSpPr>
          <p:cNvPr id="4" name="Slide Number Placeholder 3"/>
          <p:cNvSpPr>
            <a:spLocks noGrp="1"/>
          </p:cNvSpPr>
          <p:nvPr>
            <p:ph type="sldNum" sz="quarter" idx="10"/>
          </p:nvPr>
        </p:nvSpPr>
        <p:spPr/>
        <p:txBody>
          <a:bodyPr/>
          <a:lstStyle/>
          <a:p>
            <a:fld id="{D7CB3FD2-C7EC-456B-A416-1518CE51E050}" type="slidenum">
              <a:rPr lang="en-US" smtClean="0"/>
              <a:t>25</a:t>
            </a:fld>
            <a:endParaRPr lang="en-US"/>
          </a:p>
        </p:txBody>
      </p:sp>
    </p:spTree>
    <p:extLst>
      <p:ext uri="{BB962C8B-B14F-4D97-AF65-F5344CB8AC3E}">
        <p14:creationId xmlns:p14="http://schemas.microsoft.com/office/powerpoint/2010/main" val="1845472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Connecting with a tutor is easy! Our Library’s tutors are available –---. To get connected, just answer the few questions that are in the pre-session connection box. It is always helpful if you include your full question instead of just “HELP,” as Tutor.com uses this information to connect you with the most appropriate tutor for your question. Also, if you think you might want to use the voice/audio option while in session, be sure to check the box. You’ll still have the option to turn on audio once in the classroom, but checking this box makes sure that option is available to you.</a:t>
            </a:r>
          </a:p>
          <a:p>
            <a:r>
              <a:rPr lang="en-US" dirty="0"/>
              <a:t>To connect with a bilingual Spanish speaking tutor, just use the language toggle in the upper right corner of the questionnaire.</a:t>
            </a:r>
          </a:p>
          <a:p>
            <a:r>
              <a:rPr lang="en-US" dirty="0"/>
              <a:t>Once you click “Connect Now,” the average time to connect with a tutor in the classroom is under 2 minutes. </a:t>
            </a:r>
          </a:p>
        </p:txBody>
      </p:sp>
      <p:sp>
        <p:nvSpPr>
          <p:cNvPr id="4" name="Slide Number Placeholder 3"/>
          <p:cNvSpPr>
            <a:spLocks noGrp="1"/>
          </p:cNvSpPr>
          <p:nvPr>
            <p:ph type="sldNum" sz="quarter" idx="10"/>
          </p:nvPr>
        </p:nvSpPr>
        <p:spPr/>
        <p:txBody>
          <a:bodyPr/>
          <a:lstStyle/>
          <a:p>
            <a:fld id="{D7CB3FD2-C7EC-456B-A416-1518CE51E050}" type="slidenum">
              <a:rPr lang="en-US" smtClean="0"/>
              <a:t>26</a:t>
            </a:fld>
            <a:endParaRPr lang="en-US"/>
          </a:p>
        </p:txBody>
      </p:sp>
    </p:spTree>
    <p:extLst>
      <p:ext uri="{BB962C8B-B14F-4D97-AF65-F5344CB8AC3E}">
        <p14:creationId xmlns:p14="http://schemas.microsoft.com/office/powerpoint/2010/main" val="3564592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Once in the classroom, you and the tutor use the chat box to instant message back and forth or turn on audio to speak with a tutor. </a:t>
            </a:r>
            <a:r>
              <a:rPr lang="en-US" dirty="0"/>
              <a:t>You will also use the interactive whiteboards where both you and your tutor can draw out problems, type an outline, graph an equation</a:t>
            </a:r>
            <a:r>
              <a:rPr lang="en-US" baseline="0" dirty="0"/>
              <a:t> and much more. </a:t>
            </a:r>
            <a:r>
              <a:rPr lang="en-US" dirty="0"/>
              <a:t>The tutors</a:t>
            </a:r>
            <a:r>
              <a:rPr lang="en-US" baseline="0" dirty="0"/>
              <a:t> can also share educational online resources in the classroom to supplement the discussion. Tutors review all websites for appropriate material before launching. Also, the links to all shared resources are available in the post-session transcript for bookmarking and review.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Access all of these extra tools using the plus-sign buttons on the top of the classroom.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27</a:t>
            </a:fld>
            <a:endParaRPr lang="en-US"/>
          </a:p>
        </p:txBody>
      </p:sp>
    </p:spTree>
    <p:extLst>
      <p:ext uri="{BB962C8B-B14F-4D97-AF65-F5344CB8AC3E}">
        <p14:creationId xmlns:p14="http://schemas.microsoft.com/office/powerpoint/2010/main" val="888017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great feature in the online classroom is the ability to share and simultaneously</a:t>
            </a:r>
            <a:r>
              <a:rPr lang="en-US" baseline="0" dirty="0"/>
              <a:t> view files such as Microsoft Word, Excel and PowerPoint files or PDFs. This feature allows you and your tutor to discuss the file while both being “on the same page.” Also note that when sharing files, the actual software is viewable, like we see the MS Word controls in this example. This allows the tutors to show you how to use the software tools to format their papers, create charts for a lab report, animate a presentation for speech class and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28</a:t>
            </a:fld>
            <a:endParaRPr lang="en-US"/>
          </a:p>
        </p:txBody>
      </p:sp>
    </p:spTree>
    <p:extLst>
      <p:ext uri="{BB962C8B-B14F-4D97-AF65-F5344CB8AC3E}">
        <p14:creationId xmlns:p14="http://schemas.microsoft.com/office/powerpoint/2010/main" val="3715556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once a session has ended, please complete</a:t>
            </a:r>
            <a:r>
              <a:rPr lang="en-US" baseline="0" dirty="0"/>
              <a:t> the survey and review your session. All survey results are shared with the library and Tutor.com uses these survey results and student comments for quality control purposes. </a:t>
            </a:r>
          </a:p>
          <a:p>
            <a:r>
              <a:rPr lang="en-US" baseline="0" dirty="0"/>
              <a:t>If you did not create an account, the session transcript review is very important because once you close this window, the session is no longer available without an account. You can email a copy of the session, print it or replay a video of the session.</a:t>
            </a:r>
          </a:p>
          <a:p>
            <a:r>
              <a:rPr lang="en-US" baseline="0" dirty="0"/>
              <a:t>[this is a good time to pause for questions before getting into the other tools]</a:t>
            </a:r>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29</a:t>
            </a:fld>
            <a:endParaRPr lang="en-US"/>
          </a:p>
        </p:txBody>
      </p:sp>
    </p:spTree>
    <p:extLst>
      <p:ext uri="{BB962C8B-B14F-4D97-AF65-F5344CB8AC3E}">
        <p14:creationId xmlns:p14="http://schemas.microsoft.com/office/powerpoint/2010/main" val="635766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take a look at the SkillsCenter Resource Library.  This is available 24/7 and y</a:t>
            </a:r>
            <a:r>
              <a:rPr lang="en-US" baseline="0" dirty="0"/>
              <a:t>ou can access the SkillsCenter from the Task with Tools page or at the bottom of the Connect with a Tutor Page and includes three sections: Study Resources, Test Prep Resources and Career Resources. The SkillsCenter can be searched using key words or a drop-down navigation tree. It includes thousands of online resources from education companies and career experts. Depending on the topic searched, you can find informational websites, instructional videos, previously recorded Tutor.com sessions, sample tests &amp; worksheets, customizable flashcards and learning games. The SkillsCenter Resources are available 24/7.</a:t>
            </a:r>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30</a:t>
            </a:fld>
            <a:endParaRPr lang="en-US"/>
          </a:p>
        </p:txBody>
      </p:sp>
    </p:spTree>
    <p:extLst>
      <p:ext uri="{BB962C8B-B14F-4D97-AF65-F5344CB8AC3E}">
        <p14:creationId xmlns:p14="http://schemas.microsoft.com/office/powerpoint/2010/main" val="853064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onto the next tool, we have the drop-off reviews.  Drop off reviews are a fantastic way to get feedback and guidance from a subject matter expert without having to connect for a real-time session. This is great for students who are pressed for time or who may nervous about a real-time conversation with a tutor.</a:t>
            </a:r>
          </a:p>
          <a:p>
            <a:r>
              <a:rPr lang="en-US" dirty="0"/>
              <a:t>The writing and resume drop off service is open 24 hours/ 7 days a week and the turn around time for feedback on a piece of writing is under 12 hours. This is for K- adults and there is a 5,000 character limit per submission. Students will get back a detailed feedback form and suggestions on the document itself offering tips, kudos, and suggestions for next steps.</a:t>
            </a:r>
          </a:p>
          <a:p>
            <a:r>
              <a:rPr lang="en-US" dirty="0"/>
              <a:t>The math drop off service is open during tutoring hours and is for algebra through calculus. There is a one problem at a time limit and the turn around time is 24 hours. This tool is especially helpful for students that prefer words &amp; pictures instead of numbers &amp; symbols when learning math, and for anyone looking for another way of having the concepts presented. A good example for when to use the drop-off math review service is if you miss a question on a quiz and you know it is coming up on a test and you just can’t understand why you missed it.</a:t>
            </a:r>
          </a:p>
        </p:txBody>
      </p:sp>
      <p:sp>
        <p:nvSpPr>
          <p:cNvPr id="4" name="Slide Number Placeholder 3"/>
          <p:cNvSpPr>
            <a:spLocks noGrp="1"/>
          </p:cNvSpPr>
          <p:nvPr>
            <p:ph type="sldNum" sz="quarter" idx="10"/>
          </p:nvPr>
        </p:nvSpPr>
        <p:spPr/>
        <p:txBody>
          <a:bodyPr/>
          <a:lstStyle/>
          <a:p>
            <a:fld id="{D7CB3FD2-C7EC-456B-A416-1518CE51E050}" type="slidenum">
              <a:rPr lang="en-US" smtClean="0"/>
              <a:t>31</a:t>
            </a:fld>
            <a:endParaRPr lang="en-US"/>
          </a:p>
        </p:txBody>
      </p:sp>
    </p:spTree>
    <p:extLst>
      <p:ext uri="{BB962C8B-B14F-4D97-AF65-F5344CB8AC3E}">
        <p14:creationId xmlns:p14="http://schemas.microsoft.com/office/powerpoint/2010/main" val="1214509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who are these tutors? How do I know they’ll be able to help my student? And, is it a safe online environment? Let me start by saying that Tutor.com has almost 20 years of experience with providing online tutoring. They’ve served over 16 MILLION sessions and have a proven track record for both safety and positive educational results. </a:t>
            </a:r>
          </a:p>
          <a:p>
            <a:r>
              <a:rPr lang="en-US" dirty="0"/>
              <a:t>All tutoring sessions take place in a safe and secure online classroom and students and tutors always remain anonymous to each other. </a:t>
            </a:r>
            <a:r>
              <a:rPr lang="en-US" baseline="0" dirty="0"/>
              <a:t>All sessions are recorded for student &amp; tutor safety, as well as for quality control purposes.  We’ll take a look at the online classroom and learning environment soon. First, let me tell you more about the tutors.</a:t>
            </a:r>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a:t>
            </a:fld>
            <a:endParaRPr lang="en-US"/>
          </a:p>
        </p:txBody>
      </p:sp>
    </p:spTree>
    <p:extLst>
      <p:ext uri="{BB962C8B-B14F-4D97-AF65-F5344CB8AC3E}">
        <p14:creationId xmlns:p14="http://schemas.microsoft.com/office/powerpoint/2010/main" val="267323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on the list are practice quizzes. These can double as skills drills, too.  Practice Quizzes will help you prepare for upcoming end-of-chapter tests or practice your skills in particular areas of math, science and language arts.</a:t>
            </a:r>
            <a:r>
              <a:rPr lang="en-US" baseline="0" dirty="0"/>
              <a:t> These quizzes are geared for late middle school, high school and early college levels. Each quiz is about 15-30 questions long, depending on the depth of the topic. You’ll receive a score report after completing the quiz that includes a list of all missed questions. Then, you have the option of reviewing the correct answer, opening a resource related to that topic or discussing the question with a tutor.</a:t>
            </a:r>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32</a:t>
            </a:fld>
            <a:endParaRPr lang="en-US"/>
          </a:p>
        </p:txBody>
      </p:sp>
    </p:spTree>
    <p:extLst>
      <p:ext uri="{BB962C8B-B14F-4D97-AF65-F5344CB8AC3E}">
        <p14:creationId xmlns:p14="http://schemas.microsoft.com/office/powerpoint/2010/main" val="16212137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 strong foundation of knowledge and skills is necessary for any student to succeed, yet there are many students that are missing the fundamentals. The Learn Your Way video lessons created by The Princeton Review were designed to help students learn and review the fundamentals needed to tackle more advanced classes. Each video is less than five minutes long and presents just one concept. Students from around 4</a:t>
            </a:r>
            <a:r>
              <a:rPr lang="en-US" baseline="30000" dirty="0"/>
              <a:t>th</a:t>
            </a:r>
            <a:r>
              <a:rPr lang="en-US" dirty="0"/>
              <a:t> grade and up can use these videos to be introduced to new concepts or to review a concept. When used in combination with the Practice Quizzes we just saw and with the tutors, students are able to build the skills they need at their own pace and tackle more advanced classes with confidence.</a:t>
            </a:r>
          </a:p>
        </p:txBody>
      </p:sp>
      <p:sp>
        <p:nvSpPr>
          <p:cNvPr id="4" name="Slide Number Placeholder 3"/>
          <p:cNvSpPr>
            <a:spLocks noGrp="1"/>
          </p:cNvSpPr>
          <p:nvPr>
            <p:ph type="sldNum" sz="quarter" idx="10"/>
          </p:nvPr>
        </p:nvSpPr>
        <p:spPr/>
        <p:txBody>
          <a:bodyPr/>
          <a:lstStyle/>
          <a:p>
            <a:fld id="{D7CB3FD2-C7EC-456B-A416-1518CE51E050}" type="slidenum">
              <a:rPr lang="en-US" smtClean="0"/>
              <a:t>33</a:t>
            </a:fld>
            <a:endParaRPr lang="en-US"/>
          </a:p>
        </p:txBody>
      </p:sp>
    </p:spTree>
    <p:extLst>
      <p:ext uri="{BB962C8B-B14F-4D97-AF65-F5344CB8AC3E}">
        <p14:creationId xmlns:p14="http://schemas.microsoft.com/office/powerpoint/2010/main" val="3742076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about those advanced classes, Advanced Placement courses have a lot of great advantages. Students can earn college credit if they perform well on the AP test. AP course grades are often weighted higher than regular courses. Universities look for students that have taken multiple AP or “rigor” courses. These courses can help prepare students for fast paced, more difficult college courses. But…these classes can also be risky. If students take them before they are ready, before they have the foundational knowledge and skills, reaping the benefits is impossible. The Tutor.com Learning Suite includes 330 videos created specifically for AP course material to help students truly grasp the concepts and ace their AP course and test. The video libraries include biology, calculus, U.S. history and world history.</a:t>
            </a:r>
          </a:p>
        </p:txBody>
      </p:sp>
      <p:sp>
        <p:nvSpPr>
          <p:cNvPr id="4" name="Slide Number Placeholder 3"/>
          <p:cNvSpPr>
            <a:spLocks noGrp="1"/>
          </p:cNvSpPr>
          <p:nvPr>
            <p:ph type="sldNum" sz="quarter" idx="10"/>
          </p:nvPr>
        </p:nvSpPr>
        <p:spPr/>
        <p:txBody>
          <a:bodyPr/>
          <a:lstStyle/>
          <a:p>
            <a:fld id="{D7CB3FD2-C7EC-456B-A416-1518CE51E050}" type="slidenum">
              <a:rPr lang="en-US" smtClean="0"/>
              <a:t>34</a:t>
            </a:fld>
            <a:endParaRPr lang="en-US"/>
          </a:p>
        </p:txBody>
      </p:sp>
    </p:spTree>
    <p:extLst>
      <p:ext uri="{BB962C8B-B14F-4D97-AF65-F5344CB8AC3E}">
        <p14:creationId xmlns:p14="http://schemas.microsoft.com/office/powerpoint/2010/main" val="1197305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 want to show you the SAT/ACT Essentials. This tool is truly Essential for any high school student with dreams of going to college. Good scores on the SAT and ACT can not only help a student get into the school of their dreams, but also help them earn scholarship money. This self-study course from The Princeton Review can help your students prepare for the tests and raise their score. Students can choose to prep for the SAT, the ACT or both. Prep for the SAT can also help 10</a:t>
            </a:r>
            <a:r>
              <a:rPr lang="en-US" baseline="30000" dirty="0"/>
              <a:t>th</a:t>
            </a:r>
            <a:r>
              <a:rPr lang="en-US" dirty="0"/>
              <a:t> and 11</a:t>
            </a:r>
            <a:r>
              <a:rPr lang="en-US" baseline="30000" dirty="0"/>
              <a:t>th</a:t>
            </a:r>
            <a:r>
              <a:rPr lang="en-US" dirty="0"/>
              <a:t> grade students prepare for the PSAT/NMSQT if they plan to shoot for a National Merit Scholarship. To get started, students click on “Prep for the SAT/ACT” and then choose the test they’d like to take.</a:t>
            </a:r>
          </a:p>
        </p:txBody>
      </p:sp>
      <p:sp>
        <p:nvSpPr>
          <p:cNvPr id="4" name="Slide Number Placeholder 3"/>
          <p:cNvSpPr>
            <a:spLocks noGrp="1"/>
          </p:cNvSpPr>
          <p:nvPr>
            <p:ph type="sldNum" sz="quarter" idx="10"/>
          </p:nvPr>
        </p:nvSpPr>
        <p:spPr/>
        <p:txBody>
          <a:bodyPr/>
          <a:lstStyle/>
          <a:p>
            <a:fld id="{D7CB3FD2-C7EC-456B-A416-1518CE51E050}" type="slidenum">
              <a:rPr lang="en-US" smtClean="0"/>
              <a:t>35</a:t>
            </a:fld>
            <a:endParaRPr lang="en-US"/>
          </a:p>
        </p:txBody>
      </p:sp>
    </p:spTree>
    <p:extLst>
      <p:ext uri="{BB962C8B-B14F-4D97-AF65-F5344CB8AC3E}">
        <p14:creationId xmlns:p14="http://schemas.microsoft.com/office/powerpoint/2010/main" val="3851326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test is chosen, the homepage presents an introductory video for the test, briefing students on strategy. From there, they set their target test date and scores so that they can track progress toward goal.</a:t>
            </a:r>
          </a:p>
        </p:txBody>
      </p:sp>
      <p:sp>
        <p:nvSpPr>
          <p:cNvPr id="4" name="Slide Number Placeholder 3"/>
          <p:cNvSpPr>
            <a:spLocks noGrp="1"/>
          </p:cNvSpPr>
          <p:nvPr>
            <p:ph type="sldNum" sz="quarter" idx="10"/>
          </p:nvPr>
        </p:nvSpPr>
        <p:spPr/>
        <p:txBody>
          <a:bodyPr/>
          <a:lstStyle/>
          <a:p>
            <a:fld id="{D7CB3FD2-C7EC-456B-A416-1518CE51E050}" type="slidenum">
              <a:rPr lang="en-US" smtClean="0"/>
              <a:t>36</a:t>
            </a:fld>
            <a:endParaRPr lang="en-US"/>
          </a:p>
        </p:txBody>
      </p:sp>
    </p:spTree>
    <p:extLst>
      <p:ext uri="{BB962C8B-B14F-4D97-AF65-F5344CB8AC3E}">
        <p14:creationId xmlns:p14="http://schemas.microsoft.com/office/powerpoint/2010/main" val="419256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practice test tab to get started. Practice tests are full length tests that mimic the actual tests, using the same number of questions as the real test and timed in the exact same way. Students can choose to take the tests online or download a paper version. If your student uses the paper version, they will have to transfer their answers from the bubble sheet into the online system to retrieve their score. Once the student completes the test, they’ll receive a full score report.</a:t>
            </a:r>
          </a:p>
        </p:txBody>
      </p:sp>
      <p:sp>
        <p:nvSpPr>
          <p:cNvPr id="4" name="Slide Number Placeholder 3"/>
          <p:cNvSpPr>
            <a:spLocks noGrp="1"/>
          </p:cNvSpPr>
          <p:nvPr>
            <p:ph type="sldNum" sz="quarter" idx="10"/>
          </p:nvPr>
        </p:nvSpPr>
        <p:spPr/>
        <p:txBody>
          <a:bodyPr/>
          <a:lstStyle/>
          <a:p>
            <a:fld id="{D7CB3FD2-C7EC-456B-A416-1518CE51E050}" type="slidenum">
              <a:rPr lang="en-US" smtClean="0"/>
              <a:t>37</a:t>
            </a:fld>
            <a:endParaRPr lang="en-US"/>
          </a:p>
        </p:txBody>
      </p:sp>
    </p:spTree>
    <p:extLst>
      <p:ext uri="{BB962C8B-B14F-4D97-AF65-F5344CB8AC3E}">
        <p14:creationId xmlns:p14="http://schemas.microsoft.com/office/powerpoint/2010/main" val="12610304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score reports show what the student would have scored on an actual test, breaking the results down into sections as well as giving question by question results. Students can click into each question to see the correct answer and an explanation for the question. Most importantly on the score report, your student will be provided with Areas of Focus. These areas of focus show the concepts students should master to improve their score the most. Clicking into each area of focus will provide a video lesson and practice drill for that concept.</a:t>
            </a:r>
          </a:p>
        </p:txBody>
      </p:sp>
      <p:sp>
        <p:nvSpPr>
          <p:cNvPr id="4" name="Slide Number Placeholder 3"/>
          <p:cNvSpPr>
            <a:spLocks noGrp="1"/>
          </p:cNvSpPr>
          <p:nvPr>
            <p:ph type="sldNum" sz="quarter" idx="10"/>
          </p:nvPr>
        </p:nvSpPr>
        <p:spPr/>
        <p:txBody>
          <a:bodyPr/>
          <a:lstStyle/>
          <a:p>
            <a:fld id="{D7CB3FD2-C7EC-456B-A416-1518CE51E050}" type="slidenum">
              <a:rPr lang="en-US" smtClean="0"/>
              <a:t>38</a:t>
            </a:fld>
            <a:endParaRPr lang="en-US"/>
          </a:p>
        </p:txBody>
      </p:sp>
    </p:spTree>
    <p:extLst>
      <p:ext uri="{BB962C8B-B14F-4D97-AF65-F5344CB8AC3E}">
        <p14:creationId xmlns:p14="http://schemas.microsoft.com/office/powerpoint/2010/main" val="863109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working on the areas of focus, students can choose to retake the practice test to receive new areas of focus or they can click into the Coursework tab to find video lessons and practice drills for every single concept that is covered on the tests. There are 90 different video lessons and practice drills for each test. Remember, if your student ever gets stuck on a concept and needs more help, they can flip back to the Tutor.com Learning Suite home page and connect with a subject matter expert to help them understand the concepts. </a:t>
            </a:r>
          </a:p>
        </p:txBody>
      </p:sp>
      <p:sp>
        <p:nvSpPr>
          <p:cNvPr id="4" name="Slide Number Placeholder 3"/>
          <p:cNvSpPr>
            <a:spLocks noGrp="1"/>
          </p:cNvSpPr>
          <p:nvPr>
            <p:ph type="sldNum" sz="quarter" idx="10"/>
          </p:nvPr>
        </p:nvSpPr>
        <p:spPr/>
        <p:txBody>
          <a:bodyPr/>
          <a:lstStyle/>
          <a:p>
            <a:fld id="{D7CB3FD2-C7EC-456B-A416-1518CE51E050}" type="slidenum">
              <a:rPr lang="en-US" smtClean="0"/>
              <a:t>39</a:t>
            </a:fld>
            <a:endParaRPr lang="en-US"/>
          </a:p>
        </p:txBody>
      </p:sp>
    </p:spTree>
    <p:extLst>
      <p:ext uri="{BB962C8B-B14F-4D97-AF65-F5344CB8AC3E}">
        <p14:creationId xmlns:p14="http://schemas.microsoft.com/office/powerpoint/2010/main" val="2033371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good test scores and grades, the college admissions process can also include a lengthy application, required essays and, of course, financial aid. The Resources tab in SAT/ACT Essentials provides advice from The Princeton Review college admissions experts on how to navigate the college application process. Be sure to check it out!</a:t>
            </a:r>
          </a:p>
        </p:txBody>
      </p:sp>
      <p:sp>
        <p:nvSpPr>
          <p:cNvPr id="4" name="Slide Number Placeholder 3"/>
          <p:cNvSpPr>
            <a:spLocks noGrp="1"/>
          </p:cNvSpPr>
          <p:nvPr>
            <p:ph type="sldNum" sz="quarter" idx="10"/>
          </p:nvPr>
        </p:nvSpPr>
        <p:spPr/>
        <p:txBody>
          <a:bodyPr/>
          <a:lstStyle/>
          <a:p>
            <a:fld id="{D7CB3FD2-C7EC-456B-A416-1518CE51E050}" type="slidenum">
              <a:rPr lang="en-US" smtClean="0"/>
              <a:t>40</a:t>
            </a:fld>
            <a:endParaRPr lang="en-US"/>
          </a:p>
        </p:txBody>
      </p:sp>
    </p:spTree>
    <p:extLst>
      <p:ext uri="{BB962C8B-B14F-4D97-AF65-F5344CB8AC3E}">
        <p14:creationId xmlns:p14="http://schemas.microsoft.com/office/powerpoint/2010/main" val="1945647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was a lot of information!  The Tutor.com Learning Suite truly is a great resource for students of all ages. By providing instruction and tools in so many different formats and subject areas, it appeals to many learning styles and provides the one-to-one support that most students cannot get today from school or home. Do you have any questions about the Learning Suite that I can answer for you now?</a:t>
            </a:r>
          </a:p>
        </p:txBody>
      </p:sp>
      <p:sp>
        <p:nvSpPr>
          <p:cNvPr id="4" name="Slide Number Placeholder 3"/>
          <p:cNvSpPr>
            <a:spLocks noGrp="1"/>
          </p:cNvSpPr>
          <p:nvPr>
            <p:ph type="sldNum" sz="quarter" idx="10"/>
          </p:nvPr>
        </p:nvSpPr>
        <p:spPr/>
        <p:txBody>
          <a:bodyPr/>
          <a:lstStyle/>
          <a:p>
            <a:fld id="{D7CB3FD2-C7EC-456B-A416-1518CE51E050}" type="slidenum">
              <a:rPr lang="en-US" smtClean="0"/>
              <a:t>41</a:t>
            </a:fld>
            <a:endParaRPr lang="en-US"/>
          </a:p>
        </p:txBody>
      </p:sp>
    </p:spTree>
    <p:extLst>
      <p:ext uri="{BB962C8B-B14F-4D97-AF65-F5344CB8AC3E}">
        <p14:creationId xmlns:p14="http://schemas.microsoft.com/office/powerpoint/2010/main" val="2277455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[note to librarian presenter: this slide may seem like a lot of information to present, but the purpose of including so much detail is to help the parents and teachers feel more at ease and comfortable with allowing their students to connect with a “stranger in an online environment.”  So, don’t be afraid to stress the level of rigor through which we put our applicants and tutors.]</a:t>
            </a:r>
          </a:p>
          <a:p>
            <a:r>
              <a:rPr lang="en-US" dirty="0"/>
              <a:t>Tutor.com receives over 100,000 applications to become a tutor each year. This means they are very selective in who they qualify and accept.  </a:t>
            </a:r>
          </a:p>
          <a:p>
            <a:r>
              <a:rPr lang="en-US" dirty="0"/>
              <a:t>To apply as a tutor, the first step is to complete an online application at www.tutor.com/apply.  Tutors must meet a set of minimum requirements to be invited to continue through the process. For those meeting the minimum requirements, Tutor.com thoroughly tests their level of expertise for every subject in which they wish to tutor. The exams are so rigorous, that only 7% of these applicants pass and move on to stage two of the vetting process. </a:t>
            </a:r>
          </a:p>
          <a:p>
            <a:r>
              <a:rPr lang="en-US" dirty="0"/>
              <a:t>For those few that do pass, the next step is to learn more about Tutor.com’s pedagogy, procedures, policies and technology. Tutor.com provides the applicants with videos and instruction and then they put the applicants through a mock session to test their ability to apply their knowledge in an on-demand, online tutoring session. 25% will pass this stage which then moves them into a thorough background check that includes criminal history checks, employment eligibility and education. By this time in the process, Tutor.com has weeded out nearly 98,000 applicants, so it is great news that over 81% of the remaining 2,000 or so will pass this background check.  When you put it all together, on average, only 1.5% of applicants are able to become qualified tutors which shows the high level standards Tutor.com keeps in place. </a:t>
            </a:r>
          </a:p>
          <a:p>
            <a:r>
              <a:rPr lang="en-US" dirty="0"/>
              <a:t>Once a tutor begins working with a student, the work of the tutor is constantly monitored. Background checks sweeps are rerun every three months, and Tutor.com uses several systems to ensure your child is safe and receiving effective instruction in the classroom. A big part of this quality control process is reviewing the student comments left the end of each tutoring session. Please make sure your student always leaves a comment and completes the survey so we know how they feel the session went. Also, every tutor is assigned to a certified mentor who provides support, session monitoring and professional development for tutors. In addition to the student feedback and mentor reviews, Tutor.com’s quality control team also keeps an eye on things through frequent and consistent transcript and performance reviews.</a:t>
            </a:r>
          </a:p>
          <a:p>
            <a:r>
              <a:rPr lang="en-US" dirty="0"/>
              <a:t>[pause for questions if you have time]</a:t>
            </a:r>
          </a:p>
          <a:p>
            <a:r>
              <a:rPr lang="en-US" dirty="0"/>
              <a:t>Now that we know more about the tutors, let’s talk about how they’ll work with your students.</a:t>
            </a:r>
          </a:p>
        </p:txBody>
      </p:sp>
      <p:sp>
        <p:nvSpPr>
          <p:cNvPr id="4" name="Slide Number Placeholder 3"/>
          <p:cNvSpPr>
            <a:spLocks noGrp="1"/>
          </p:cNvSpPr>
          <p:nvPr>
            <p:ph type="sldNum" sz="quarter" idx="10"/>
          </p:nvPr>
        </p:nvSpPr>
        <p:spPr/>
        <p:txBody>
          <a:bodyPr/>
          <a:lstStyle/>
          <a:p>
            <a:fld id="{D7CB3FD2-C7EC-456B-A416-1518CE51E050}" type="slidenum">
              <a:rPr lang="en-US" smtClean="0"/>
              <a:t>4</a:t>
            </a:fld>
            <a:endParaRPr lang="en-US"/>
          </a:p>
        </p:txBody>
      </p:sp>
    </p:spTree>
    <p:extLst>
      <p:ext uri="{BB962C8B-B14F-4D97-AF65-F5344CB8AC3E}">
        <p14:creationId xmlns:p14="http://schemas.microsoft.com/office/powerpoint/2010/main" val="4069349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safety is the #1 priority at Tutor.com, quality of the learning experience is a very close second. Tutor.com uses a well documented pedagogy or method of instruction that has been used in effective classrooms for decades.</a:t>
            </a:r>
            <a:r>
              <a:rPr lang="en-US" baseline="0" dirty="0"/>
              <a:t> Tutors are guided by six principles of student-centered learning. </a:t>
            </a:r>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5</a:t>
            </a:fld>
            <a:endParaRPr lang="en-US"/>
          </a:p>
        </p:txBody>
      </p:sp>
    </p:spTree>
    <p:extLst>
      <p:ext uri="{BB962C8B-B14F-4D97-AF65-F5344CB8AC3E}">
        <p14:creationId xmlns:p14="http://schemas.microsoft.com/office/powerpoint/2010/main" val="2125504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First and foremost, instruction is tailored to the student’s individual needs and knowledge level. This level of one-to-one attention is something that a lot of teachers do not have time to provide in class and for many parents, the way things are taught these days makes it hard to help. Tutor.com works to identify your student’s individual learning needs for each session and then uses a variety of instructional tools to help your student understand and complete their own work, all while offering patient guidance and encouragement. Keep in mind, the tutors do not give answers and they won’t do the work for the student. Every student is expected to remain engaged with the tutor throughout the session and work to build a better understanding of the material. While there is no set time limit for an individual session, the average session runs 20-25 minutes, sometimes shorter if the student has demonstrated understanding, sometimes longer if they need additional guidance. The goal of each session, though, is to make the student self-sufficient in their work, so bare in mind that tutors will not work through an entire worksheet or assignment with a student.</a:t>
            </a:r>
          </a:p>
          <a:p>
            <a:r>
              <a:rPr lang="en-US" baseline="0" dirty="0"/>
              <a:t>How can this service help your child? Let’s look at what the Tutor.com Learning Suite has to offer.</a:t>
            </a:r>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6</a:t>
            </a:fld>
            <a:endParaRPr lang="en-US"/>
          </a:p>
        </p:txBody>
      </p:sp>
    </p:spTree>
    <p:extLst>
      <p:ext uri="{BB962C8B-B14F-4D97-AF65-F5344CB8AC3E}">
        <p14:creationId xmlns:p14="http://schemas.microsoft.com/office/powerpoint/2010/main" val="3073625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parents (or teachers) of elementary school students, it is important to help your student get off on the right foot and build a strong foundation of knowledge and healthy study habits. Tutor.com is here to help.</a:t>
            </a:r>
          </a:p>
        </p:txBody>
      </p:sp>
      <p:sp>
        <p:nvSpPr>
          <p:cNvPr id="4" name="Slide Number Placeholder 3"/>
          <p:cNvSpPr>
            <a:spLocks noGrp="1"/>
          </p:cNvSpPr>
          <p:nvPr>
            <p:ph type="sldNum" sz="quarter" idx="10"/>
          </p:nvPr>
        </p:nvSpPr>
        <p:spPr/>
        <p:txBody>
          <a:bodyPr/>
          <a:lstStyle/>
          <a:p>
            <a:fld id="{D7CB3FD2-C7EC-456B-A416-1518CE51E050}" type="slidenum">
              <a:rPr lang="en-US" smtClean="0"/>
              <a:t>8</a:t>
            </a:fld>
            <a:endParaRPr lang="en-US"/>
          </a:p>
        </p:txBody>
      </p:sp>
    </p:spTree>
    <p:extLst>
      <p:ext uri="{BB962C8B-B14F-4D97-AF65-F5344CB8AC3E}">
        <p14:creationId xmlns:p14="http://schemas.microsoft.com/office/powerpoint/2010/main" val="4179676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real-time tutoring for both student AND parent covers seven different subjects. You and your student can get on-demand homework help or tutoring in math, science, reading, writing, social students and Spanish as a foreign language. They even offer tutoring in English as a Second Language and provide bilingual Spanish speaking tutors for math, science and social studies. </a:t>
            </a:r>
          </a:p>
          <a:p>
            <a:r>
              <a:rPr lang="en-US" dirty="0"/>
              <a:t>If your student is younger, you may want to use the audio option or help them with typing and using the online classroom. Remember, the tutors can also work directly with you as a parent to help you understand a particular teaching method or concept so that you can explain it better to your child. </a:t>
            </a:r>
          </a:p>
          <a:p>
            <a:r>
              <a:rPr lang="en-US" dirty="0"/>
              <a:t>If your student is a bit older and beginning to work more independently on homework, encourage them to seek help when needed and work with the tutors a bit more independently. </a:t>
            </a:r>
          </a:p>
        </p:txBody>
      </p:sp>
      <p:sp>
        <p:nvSpPr>
          <p:cNvPr id="4" name="Slide Number Placeholder 3"/>
          <p:cNvSpPr>
            <a:spLocks noGrp="1"/>
          </p:cNvSpPr>
          <p:nvPr>
            <p:ph type="sldNum" sz="quarter" idx="10"/>
          </p:nvPr>
        </p:nvSpPr>
        <p:spPr/>
        <p:txBody>
          <a:bodyPr/>
          <a:lstStyle/>
          <a:p>
            <a:fld id="{D7CB3FD2-C7EC-456B-A416-1518CE51E050}" type="slidenum">
              <a:rPr lang="en-US" smtClean="0"/>
              <a:t>9</a:t>
            </a:fld>
            <a:endParaRPr lang="en-US"/>
          </a:p>
        </p:txBody>
      </p:sp>
    </p:spTree>
    <p:extLst>
      <p:ext uri="{BB962C8B-B14F-4D97-AF65-F5344CB8AC3E}">
        <p14:creationId xmlns:p14="http://schemas.microsoft.com/office/powerpoint/2010/main" val="3922967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real-time tutoring, you and your student may wish to explore some of the other tools. For example, if there is a book report due or your student is learning to write an essay, you can “drop-off” that writing assignment for a tutor to review off-line. The tutor will then send back, through your Tutor.com account, a summary of feedback with suggestions for improvement and highlights of things done well. </a:t>
            </a:r>
          </a:p>
          <a:p>
            <a:r>
              <a:rPr lang="en-US" dirty="0"/>
              <a:t>Tutor.com also offers self-study tools that are appropriate for elementary students. The Learn Your Way video lessons can help older elementary students, like 4</a:t>
            </a:r>
            <a:r>
              <a:rPr lang="en-US" baseline="30000" dirty="0"/>
              <a:t>th</a:t>
            </a:r>
            <a:r>
              <a:rPr lang="en-US" dirty="0"/>
              <a:t> and 5</a:t>
            </a:r>
            <a:r>
              <a:rPr lang="en-US" baseline="30000" dirty="0"/>
              <a:t>th</a:t>
            </a:r>
            <a:r>
              <a:rPr lang="en-US" dirty="0"/>
              <a:t> grade students build a strong foundation in math and language arts. And, the SkillsCenter Resource Library provides thousands of vetted educational resources for a large variety of topics. These can include learning games, informational websites, downloadable worksheets, flashcards and more.</a:t>
            </a:r>
          </a:p>
        </p:txBody>
      </p:sp>
      <p:sp>
        <p:nvSpPr>
          <p:cNvPr id="4" name="Slide Number Placeholder 3"/>
          <p:cNvSpPr>
            <a:spLocks noGrp="1"/>
          </p:cNvSpPr>
          <p:nvPr>
            <p:ph type="sldNum" sz="quarter" idx="10"/>
          </p:nvPr>
        </p:nvSpPr>
        <p:spPr/>
        <p:txBody>
          <a:bodyPr/>
          <a:lstStyle/>
          <a:p>
            <a:fld id="{D7CB3FD2-C7EC-456B-A416-1518CE51E050}" type="slidenum">
              <a:rPr lang="en-US" smtClean="0"/>
              <a:t>10</a:t>
            </a:fld>
            <a:endParaRPr lang="en-US"/>
          </a:p>
        </p:txBody>
      </p:sp>
    </p:spTree>
    <p:extLst>
      <p:ext uri="{BB962C8B-B14F-4D97-AF65-F5344CB8AC3E}">
        <p14:creationId xmlns:p14="http://schemas.microsoft.com/office/powerpoint/2010/main" val="2270226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D59471-DFEF-41E9-ACC2-B7A210E6E592}"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252291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D59471-DFEF-41E9-ACC2-B7A210E6E592}"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473439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17D59471-DFEF-41E9-ACC2-B7A210E6E592}" type="datetimeFigureOut">
              <a:rPr lang="en-US" smtClean="0"/>
              <a:t>8/29/2018</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165405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D59471-DFEF-41E9-ACC2-B7A210E6E592}"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4056760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17D59471-DFEF-41E9-ACC2-B7A210E6E592}" type="datetimeFigureOut">
              <a:rPr lang="en-US" smtClean="0"/>
              <a:t>8/29/2018</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81239D6-2AA9-42DF-9052-ED4AC73C087A}" type="slidenum">
              <a:rPr lang="en-US" smtClean="0"/>
              <a:t>‹#›</a:t>
            </a:fld>
            <a:endParaRPr lang="en-US"/>
          </a:p>
        </p:txBody>
      </p:sp>
    </p:spTree>
    <p:extLst>
      <p:ext uri="{BB962C8B-B14F-4D97-AF65-F5344CB8AC3E}">
        <p14:creationId xmlns:p14="http://schemas.microsoft.com/office/powerpoint/2010/main" val="23816731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D59471-DFEF-41E9-ACC2-B7A210E6E592}"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3445138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D59471-DFEF-41E9-ACC2-B7A210E6E592}" type="datetimeFigureOut">
              <a:rPr lang="en-US" smtClean="0"/>
              <a:t>8/29/2018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3791582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D59471-DFEF-41E9-ACC2-B7A210E6E592}" type="datetimeFigureOut">
              <a:rPr lang="en-US" smtClean="0"/>
              <a:t>8/29/2018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332910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59471-DFEF-41E9-ACC2-B7A210E6E592}" type="datetimeFigureOut">
              <a:rPr lang="en-US" smtClean="0"/>
              <a:t>8/29/2018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2351472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7D59471-DFEF-41E9-ACC2-B7A210E6E592}"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1847724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7D59471-DFEF-41E9-ACC2-B7A210E6E592}"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175675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17D59471-DFEF-41E9-ACC2-B7A210E6E592}" type="datetimeFigureOut">
              <a:rPr lang="en-US" smtClean="0"/>
              <a:t>8/29/2018</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681239D6-2AA9-42DF-9052-ED4AC73C087A}" type="slidenum">
              <a:rPr lang="en-US" smtClean="0"/>
              <a:t>‹#›</a:t>
            </a:fld>
            <a:endParaRPr lang="en-US"/>
          </a:p>
        </p:txBody>
      </p:sp>
    </p:spTree>
    <p:extLst>
      <p:ext uri="{BB962C8B-B14F-4D97-AF65-F5344CB8AC3E}">
        <p14:creationId xmlns:p14="http://schemas.microsoft.com/office/powerpoint/2010/main" val="313807571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4.jp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8.png"/><Relationship Id="rId5" Type="http://schemas.openxmlformats.org/officeDocument/2006/relationships/image" Target="../media/image21.png"/><Relationship Id="rId10" Type="http://schemas.openxmlformats.org/officeDocument/2006/relationships/image" Target="../media/image31.png"/><Relationship Id="rId4" Type="http://schemas.openxmlformats.org/officeDocument/2006/relationships/image" Target="../media/image20.png"/><Relationship Id="rId9" Type="http://schemas.openxmlformats.org/officeDocument/2006/relationships/image" Target="../media/image14.jp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4.jp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97EE075D-1225-40A0-8D09-22FD6454A626}"/>
              </a:ext>
            </a:extLst>
          </p:cNvPr>
          <p:cNvGrpSpPr/>
          <p:nvPr/>
        </p:nvGrpSpPr>
        <p:grpSpPr>
          <a:xfrm>
            <a:off x="0" y="-16966"/>
            <a:ext cx="12228305" cy="3584605"/>
            <a:chOff x="0" y="-11460"/>
            <a:chExt cx="12245063" cy="3349199"/>
          </a:xfrm>
        </p:grpSpPr>
        <p:pic>
          <p:nvPicPr>
            <p:cNvPr id="12" name="Picture 11">
              <a:extLst>
                <a:ext uri="{FF2B5EF4-FFF2-40B4-BE49-F238E27FC236}">
                  <a16:creationId xmlns:a16="http://schemas.microsoft.com/office/drawing/2014/main" id="{E88D25B0-DF78-4A85-8395-89BB432502A4}"/>
                </a:ext>
              </a:extLst>
            </p:cNvPr>
            <p:cNvPicPr>
              <a:picLocks noChangeAspect="1"/>
            </p:cNvPicPr>
            <p:nvPr/>
          </p:nvPicPr>
          <p:blipFill rotWithShape="1">
            <a:blip r:embed="rId3">
              <a:extLst>
                <a:ext uri="{28A0092B-C50C-407E-A947-70E740481C1C}">
                  <a14:useLocalDpi xmlns:a14="http://schemas.microsoft.com/office/drawing/2010/main" val="0"/>
                </a:ext>
              </a:extLst>
            </a:blip>
            <a:srcRect t="32057" b="26457"/>
            <a:stretch/>
          </p:blipFill>
          <p:spPr>
            <a:xfrm>
              <a:off x="0" y="-4297"/>
              <a:ext cx="12210017" cy="3342036"/>
            </a:xfrm>
            <a:prstGeom prst="rect">
              <a:avLst/>
            </a:prstGeom>
          </p:spPr>
        </p:pic>
        <p:grpSp>
          <p:nvGrpSpPr>
            <p:cNvPr id="27" name="Group 26">
              <a:extLst>
                <a:ext uri="{FF2B5EF4-FFF2-40B4-BE49-F238E27FC236}">
                  <a16:creationId xmlns:a16="http://schemas.microsoft.com/office/drawing/2014/main" id="{5A568B7B-B081-4475-BF00-FF532746BD16}"/>
                </a:ext>
              </a:extLst>
            </p:cNvPr>
            <p:cNvGrpSpPr/>
            <p:nvPr/>
          </p:nvGrpSpPr>
          <p:grpSpPr>
            <a:xfrm>
              <a:off x="0" y="-11460"/>
              <a:ext cx="12245063" cy="3337738"/>
              <a:chOff x="0" y="-11460"/>
              <a:chExt cx="12245063" cy="3337738"/>
            </a:xfrm>
          </p:grpSpPr>
          <p:sp>
            <p:nvSpPr>
              <p:cNvPr id="14" name="Rectangle 13">
                <a:extLst>
                  <a:ext uri="{FF2B5EF4-FFF2-40B4-BE49-F238E27FC236}">
                    <a16:creationId xmlns:a16="http://schemas.microsoft.com/office/drawing/2014/main" id="{FFF0D1A2-7BF2-4976-A8E0-E452C358EC8B}"/>
                  </a:ext>
                </a:extLst>
              </p:cNvPr>
              <p:cNvSpPr/>
              <p:nvPr/>
            </p:nvSpPr>
            <p:spPr>
              <a:xfrm>
                <a:off x="0" y="-11460"/>
                <a:ext cx="12210017" cy="3337738"/>
              </a:xfrm>
              <a:prstGeom prst="rect">
                <a:avLst/>
              </a:prstGeom>
              <a:solidFill>
                <a:srgbClr val="96969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pic>
            <p:nvPicPr>
              <p:cNvPr id="6" name="Content Placeholder 4">
                <a:extLst>
                  <a:ext uri="{FF2B5EF4-FFF2-40B4-BE49-F238E27FC236}">
                    <a16:creationId xmlns:a16="http://schemas.microsoft.com/office/drawing/2014/main" id="{22BEC935-FC73-439C-91F6-02484B037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3576" y="65870"/>
                <a:ext cx="1781502" cy="481026"/>
              </a:xfrm>
              <a:prstGeom prst="rect">
                <a:avLst/>
              </a:prstGeom>
            </p:spPr>
          </p:pic>
          <p:sp>
            <p:nvSpPr>
              <p:cNvPr id="18" name="TextBox 17">
                <a:extLst>
                  <a:ext uri="{FF2B5EF4-FFF2-40B4-BE49-F238E27FC236}">
                    <a16:creationId xmlns:a16="http://schemas.microsoft.com/office/drawing/2014/main" id="{112D7C2D-7426-467E-BE19-ACE93C3082A7}"/>
                  </a:ext>
                </a:extLst>
              </p:cNvPr>
              <p:cNvSpPr txBox="1"/>
              <p:nvPr/>
            </p:nvSpPr>
            <p:spPr>
              <a:xfrm>
                <a:off x="7283069" y="1590575"/>
                <a:ext cx="4961994" cy="1639117"/>
              </a:xfrm>
              <a:prstGeom prst="rect">
                <a:avLst/>
              </a:prstGeom>
              <a:noFill/>
            </p:spPr>
            <p:txBody>
              <a:bodyPr wrap="none" rtlCol="0">
                <a:spAutoFit/>
              </a:bodyPr>
              <a:lstStyle/>
              <a:p>
                <a:pPr algn="r"/>
                <a:r>
                  <a:rPr lang="en-US" sz="3600" b="1" dirty="0">
                    <a:solidFill>
                      <a:schemeClr val="bg1"/>
                    </a:solidFill>
                    <a:latin typeface="Arial" panose="020B0604020202020204" pitchFamily="34" charset="0"/>
                    <a:cs typeface="Arial" panose="020B0604020202020204" pitchFamily="34" charset="0"/>
                  </a:rPr>
                  <a:t>Free online</a:t>
                </a:r>
              </a:p>
              <a:p>
                <a:pPr algn="r"/>
                <a:r>
                  <a:rPr lang="en-US" sz="3600" b="1" dirty="0">
                    <a:solidFill>
                      <a:schemeClr val="bg1"/>
                    </a:solidFill>
                    <a:latin typeface="Arial" panose="020B0604020202020204" pitchFamily="34" charset="0"/>
                    <a:cs typeface="Arial" panose="020B0604020202020204" pitchFamily="34" charset="0"/>
                  </a:rPr>
                  <a:t>homework help</a:t>
                </a:r>
              </a:p>
              <a:p>
                <a:pPr algn="r"/>
                <a:r>
                  <a:rPr lang="en-US" sz="3600" b="1" dirty="0">
                    <a:solidFill>
                      <a:schemeClr val="bg1"/>
                    </a:solidFill>
                    <a:latin typeface="Arial" panose="020B0604020202020204" pitchFamily="34" charset="0"/>
                    <a:cs typeface="Arial" panose="020B0604020202020204" pitchFamily="34" charset="0"/>
                  </a:rPr>
                  <a:t>tutoring and test prep</a:t>
                </a:r>
              </a:p>
            </p:txBody>
          </p:sp>
        </p:grpSp>
      </p:grpSp>
      <p:sp>
        <p:nvSpPr>
          <p:cNvPr id="36" name="Rectangle 35">
            <a:extLst>
              <a:ext uri="{FF2B5EF4-FFF2-40B4-BE49-F238E27FC236}">
                <a16:creationId xmlns:a16="http://schemas.microsoft.com/office/drawing/2014/main" id="{D30B3FA0-1497-4DD9-B8A6-1FF9EF363B82}"/>
              </a:ext>
            </a:extLst>
          </p:cNvPr>
          <p:cNvSpPr/>
          <p:nvPr/>
        </p:nvSpPr>
        <p:spPr>
          <a:xfrm>
            <a:off x="0" y="3883631"/>
            <a:ext cx="12210017" cy="2974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accent1"/>
              </a:solidFill>
            </a:endParaRPr>
          </a:p>
        </p:txBody>
      </p:sp>
      <p:sp>
        <p:nvSpPr>
          <p:cNvPr id="38" name="TextBox 37">
            <a:extLst>
              <a:ext uri="{FF2B5EF4-FFF2-40B4-BE49-F238E27FC236}">
                <a16:creationId xmlns:a16="http://schemas.microsoft.com/office/drawing/2014/main" id="{195148E6-3E43-4667-BA07-5B48A17E2953}"/>
              </a:ext>
            </a:extLst>
          </p:cNvPr>
          <p:cNvSpPr txBox="1"/>
          <p:nvPr/>
        </p:nvSpPr>
        <p:spPr>
          <a:xfrm>
            <a:off x="0" y="4235638"/>
            <a:ext cx="11534440" cy="923330"/>
          </a:xfrm>
          <a:prstGeom prst="rect">
            <a:avLst/>
          </a:prstGeom>
          <a:noFill/>
        </p:spPr>
        <p:txBody>
          <a:bodyPr wrap="none" rtlCol="0">
            <a:spAutoFit/>
          </a:bodyPr>
          <a:lstStyle/>
          <a:p>
            <a:r>
              <a:rPr lang="en-US" sz="5400" dirty="0">
                <a:solidFill>
                  <a:schemeClr val="accent1"/>
                </a:solidFill>
                <a:latin typeface="Arial" panose="020B0604020202020204" pitchFamily="34" charset="0"/>
                <a:cs typeface="Arial" panose="020B0604020202020204" pitchFamily="34" charset="0"/>
              </a:rPr>
              <a:t>Make Homework Time a Happy Time</a:t>
            </a:r>
          </a:p>
        </p:txBody>
      </p:sp>
      <p:sp>
        <p:nvSpPr>
          <p:cNvPr id="39" name="TextBox 38">
            <a:extLst>
              <a:ext uri="{FF2B5EF4-FFF2-40B4-BE49-F238E27FC236}">
                <a16:creationId xmlns:a16="http://schemas.microsoft.com/office/drawing/2014/main" id="{990E3C9A-99F9-4CB0-8864-FC540379EDCB}"/>
              </a:ext>
            </a:extLst>
          </p:cNvPr>
          <p:cNvSpPr txBox="1"/>
          <p:nvPr/>
        </p:nvSpPr>
        <p:spPr>
          <a:xfrm>
            <a:off x="2529415" y="5340034"/>
            <a:ext cx="7030579" cy="1323439"/>
          </a:xfrm>
          <a:prstGeom prst="rect">
            <a:avLst/>
          </a:prstGeom>
          <a:noFill/>
        </p:spPr>
        <p:txBody>
          <a:bodyPr wrap="none" rtlCol="0">
            <a:spAutoFit/>
          </a:bodyPr>
          <a:lstStyle/>
          <a:p>
            <a:pPr algn="ctr"/>
            <a:r>
              <a:rPr lang="en-US" sz="4000" dirty="0">
                <a:solidFill>
                  <a:schemeClr val="bg2"/>
                </a:solidFill>
                <a:latin typeface="Arial" panose="020B0604020202020204" pitchFamily="34" charset="0"/>
                <a:cs typeface="Arial" panose="020B0604020202020204" pitchFamily="34" charset="0"/>
              </a:rPr>
              <a:t>How to use Tutor.com through</a:t>
            </a:r>
          </a:p>
          <a:p>
            <a:pPr algn="ctr"/>
            <a:r>
              <a:rPr lang="en-US" sz="4000" dirty="0">
                <a:solidFill>
                  <a:schemeClr val="accent6"/>
                </a:solidFill>
                <a:latin typeface="Arial" panose="020B0604020202020204" pitchFamily="34" charset="0"/>
                <a:cs typeface="Arial" panose="020B0604020202020204" pitchFamily="34" charset="0"/>
              </a:rPr>
              <a:t>[enter library’s name] </a:t>
            </a:r>
          </a:p>
        </p:txBody>
      </p:sp>
      <p:pic>
        <p:nvPicPr>
          <p:cNvPr id="41" name="Picture 40">
            <a:extLst>
              <a:ext uri="{FF2B5EF4-FFF2-40B4-BE49-F238E27FC236}">
                <a16:creationId xmlns:a16="http://schemas.microsoft.com/office/drawing/2014/main" id="{E325ACDA-8F69-4458-A497-2B7C46BC61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19292" y="4360949"/>
            <a:ext cx="672708" cy="672708"/>
          </a:xfrm>
          <a:prstGeom prst="rect">
            <a:avLst/>
          </a:prstGeom>
        </p:spPr>
      </p:pic>
    </p:spTree>
    <p:extLst>
      <p:ext uri="{BB962C8B-B14F-4D97-AF65-F5344CB8AC3E}">
        <p14:creationId xmlns:p14="http://schemas.microsoft.com/office/powerpoint/2010/main" val="3859460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0" y="284176"/>
            <a:ext cx="5869539" cy="1508760"/>
          </a:xfrm>
        </p:spPr>
        <p:txBody>
          <a:bodyPr vert="horz" lIns="91440" tIns="45720" rIns="91440" bIns="45720" rtlCol="0" anchor="ctr">
            <a:normAutofit/>
          </a:bodyPr>
          <a:lstStyle/>
          <a:p>
            <a:r>
              <a:rPr lang="en-US" sz="3600" dirty="0"/>
              <a:t>Drop-Off Reviews &amp; Self-Study </a:t>
            </a:r>
            <a:r>
              <a:rPr lang="en-US" sz="3600" dirty="0" err="1"/>
              <a:t>TOols</a:t>
            </a:r>
            <a:endParaRPr lang="en-US" sz="3600" dirty="0"/>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2146852"/>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dirty="0"/>
              <a:t>Drop-Off Reviews</a:t>
            </a:r>
          </a:p>
          <a:p>
            <a:pPr marL="457200" indent="-457200" defTabSz="914400">
              <a:lnSpc>
                <a:spcPct val="90000"/>
              </a:lnSpc>
              <a:spcAft>
                <a:spcPts val="600"/>
              </a:spcAft>
              <a:buClr>
                <a:schemeClr val="tx1"/>
              </a:buClr>
              <a:buFont typeface="Arial" panose="020B0604020202020204" pitchFamily="34" charset="0"/>
              <a:buChar char="•"/>
            </a:pPr>
            <a:r>
              <a:rPr lang="en-US" sz="2400" dirty="0"/>
              <a:t>Book Reports &amp; Essays</a:t>
            </a:r>
          </a:p>
          <a:p>
            <a:pPr defTabSz="914400">
              <a:lnSpc>
                <a:spcPct val="90000"/>
              </a:lnSpc>
              <a:spcAft>
                <a:spcPts val="600"/>
              </a:spcAft>
              <a:buClr>
                <a:schemeClr val="tx1"/>
              </a:buClr>
            </a:pPr>
            <a:endParaRPr lang="en-US" sz="2400" dirty="0"/>
          </a:p>
          <a:p>
            <a:pPr defTabSz="914400">
              <a:lnSpc>
                <a:spcPct val="90000"/>
              </a:lnSpc>
              <a:spcAft>
                <a:spcPts val="600"/>
              </a:spcAft>
              <a:buClr>
                <a:schemeClr val="tx1"/>
              </a:buClr>
            </a:pPr>
            <a:endParaRPr lang="en-US" sz="2800" dirty="0"/>
          </a:p>
          <a:p>
            <a:pPr defTabSz="914400">
              <a:lnSpc>
                <a:spcPct val="90000"/>
              </a:lnSpc>
              <a:spcAft>
                <a:spcPts val="600"/>
              </a:spcAft>
              <a:buClr>
                <a:schemeClr val="tx1"/>
              </a:buClr>
            </a:pPr>
            <a:r>
              <a:rPr lang="en-US" sz="2800" dirty="0"/>
              <a:t>Self-Study Tools</a:t>
            </a:r>
          </a:p>
          <a:p>
            <a:pPr marL="457200" indent="-457200" defTabSz="914400">
              <a:lnSpc>
                <a:spcPct val="90000"/>
              </a:lnSpc>
              <a:spcAft>
                <a:spcPts val="600"/>
              </a:spcAft>
              <a:buClr>
                <a:schemeClr val="tx1"/>
              </a:buClr>
              <a:buFont typeface="Arial" panose="020B0604020202020204" pitchFamily="34" charset="0"/>
              <a:buChar char="•"/>
            </a:pPr>
            <a:r>
              <a:rPr lang="en-US" sz="2400" dirty="0"/>
              <a:t>Video Lessons</a:t>
            </a:r>
          </a:p>
          <a:p>
            <a:pPr marL="457200" indent="-457200" defTabSz="914400">
              <a:lnSpc>
                <a:spcPct val="90000"/>
              </a:lnSpc>
              <a:spcAft>
                <a:spcPts val="600"/>
              </a:spcAft>
              <a:buClr>
                <a:schemeClr val="tx1"/>
              </a:buClr>
              <a:buFont typeface="Arial" panose="020B0604020202020204" pitchFamily="34" charset="0"/>
              <a:buChar char="•"/>
            </a:pPr>
            <a:r>
              <a:rPr lang="en-US" sz="2400" dirty="0"/>
              <a:t>SkillsCenter Resource Library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6325" y="89154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E8D9D2E6-DC61-48CD-B4B6-FADD5FE7E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03" y="224430"/>
            <a:ext cx="2589029" cy="2589029"/>
          </a:xfrm>
          <a:prstGeom prst="rect">
            <a:avLst/>
          </a:prstGeom>
        </p:spPr>
      </p:pic>
      <p:pic>
        <p:nvPicPr>
          <p:cNvPr id="17" name="Content Placeholder 22">
            <a:extLst>
              <a:ext uri="{FF2B5EF4-FFF2-40B4-BE49-F238E27FC236}">
                <a16:creationId xmlns:a16="http://schemas.microsoft.com/office/drawing/2014/main" id="{BC865B58-26ED-4C85-B8D1-D1EEE55CFD8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21603" y="3794758"/>
            <a:ext cx="2587752" cy="2587752"/>
          </a:xfrm>
        </p:spPr>
      </p:pic>
      <p:pic>
        <p:nvPicPr>
          <p:cNvPr id="8" name="Picture 7">
            <a:extLst>
              <a:ext uri="{FF2B5EF4-FFF2-40B4-BE49-F238E27FC236}">
                <a16:creationId xmlns:a16="http://schemas.microsoft.com/office/drawing/2014/main" id="{6C8F9A43-C300-4FDA-B6A7-6725502116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5384" y="4182385"/>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7" name="Picture 26">
            <a:extLst>
              <a:ext uri="{FF2B5EF4-FFF2-40B4-BE49-F238E27FC236}">
                <a16:creationId xmlns:a16="http://schemas.microsoft.com/office/drawing/2014/main" id="{B5F673C1-8BB5-4B7F-A504-1FABEF1922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2618822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21732" y="804334"/>
            <a:ext cx="11548532" cy="1066996"/>
          </a:xfrm>
        </p:spPr>
        <p:txBody>
          <a:bodyPr anchor="t">
            <a:normAutofit/>
          </a:bodyPr>
          <a:lstStyle/>
          <a:p>
            <a:r>
              <a:rPr lang="en-US" dirty="0"/>
              <a:t>On-Demand Tutoring &amp; Homework Help</a:t>
            </a:r>
          </a:p>
        </p:txBody>
      </p:sp>
      <p:sp>
        <p:nvSpPr>
          <p:cNvPr id="8" name="TextBox 7">
            <a:extLst>
              <a:ext uri="{FF2B5EF4-FFF2-40B4-BE49-F238E27FC236}">
                <a16:creationId xmlns:a16="http://schemas.microsoft.com/office/drawing/2014/main" id="{CFB9ABFD-829D-469F-AB85-8D96A8BC738A}"/>
              </a:ext>
            </a:extLst>
          </p:cNvPr>
          <p:cNvSpPr txBox="1"/>
          <p:nvPr/>
        </p:nvSpPr>
        <p:spPr>
          <a:xfrm>
            <a:off x="148857" y="1704750"/>
            <a:ext cx="11851756" cy="5509200"/>
          </a:xfrm>
          <a:prstGeom prst="rect">
            <a:avLst/>
          </a:prstGeom>
          <a:noFill/>
        </p:spPr>
        <p:txBody>
          <a:bodyPr wrap="square" rtlCol="0">
            <a:spAutoFit/>
          </a:bodyPr>
          <a:lstStyle/>
          <a:p>
            <a:r>
              <a:rPr lang="en-US" sz="2400" b="1" dirty="0">
                <a:solidFill>
                  <a:schemeClr val="bg1"/>
                </a:solidFill>
              </a:rPr>
              <a:t>Important Points to Note</a:t>
            </a:r>
          </a:p>
          <a:p>
            <a:endParaRPr lang="en-US" sz="2400" b="1" dirty="0">
              <a:solidFill>
                <a:schemeClr val="bg1"/>
              </a:solidFill>
            </a:endParaRPr>
          </a:p>
          <a:p>
            <a:pPr marL="285750" indent="-285750">
              <a:spcAft>
                <a:spcPts val="1200"/>
              </a:spcAft>
              <a:buFont typeface="Arial" panose="020B0604020202020204" pitchFamily="34" charset="0"/>
              <a:buChar char="•"/>
            </a:pPr>
            <a:r>
              <a:rPr lang="en-US" sz="2400" dirty="0">
                <a:solidFill>
                  <a:schemeClr val="bg1"/>
                </a:solidFill>
              </a:rPr>
              <a:t>If creating a Tutor.com account for a student 12 years of age or younger, parent should create the account using parent’s information. Accounts are suggested so parents can review activity and sessions.</a:t>
            </a:r>
          </a:p>
          <a:p>
            <a:pPr marL="285750" indent="-285750">
              <a:spcAft>
                <a:spcPts val="1200"/>
              </a:spcAft>
              <a:buFont typeface="Arial" panose="020B0604020202020204" pitchFamily="34" charset="0"/>
              <a:buChar char="•"/>
            </a:pPr>
            <a:r>
              <a:rPr lang="en-US" sz="2400" dirty="0">
                <a:solidFill>
                  <a:schemeClr val="bg1"/>
                </a:solidFill>
              </a:rPr>
              <a:t>Tutors will work with parents, too! If you’re stuck, the tutors can help you understand how to help your child.</a:t>
            </a:r>
          </a:p>
          <a:p>
            <a:pPr marL="285750" indent="-285750">
              <a:spcAft>
                <a:spcPts val="1200"/>
              </a:spcAft>
              <a:buFont typeface="Arial" panose="020B0604020202020204" pitchFamily="34" charset="0"/>
              <a:buChar char="•"/>
            </a:pPr>
            <a:r>
              <a:rPr lang="en-US" sz="2400" dirty="0">
                <a:solidFill>
                  <a:schemeClr val="bg1"/>
                </a:solidFill>
              </a:rPr>
              <a:t>Audio is available to connect with tutors. This is available to everyone, but can be especially helpful for beginning readers, slow </a:t>
            </a:r>
            <a:r>
              <a:rPr lang="en-US" sz="2400" dirty="0" err="1">
                <a:solidFill>
                  <a:schemeClr val="bg1"/>
                </a:solidFill>
              </a:rPr>
              <a:t>typers</a:t>
            </a:r>
            <a:r>
              <a:rPr lang="en-US" sz="2400" dirty="0">
                <a:solidFill>
                  <a:schemeClr val="bg1"/>
                </a:solidFill>
              </a:rPr>
              <a:t> and auditory learners.</a:t>
            </a:r>
          </a:p>
          <a:p>
            <a:pPr marL="285750" indent="-285750">
              <a:spcAft>
                <a:spcPts val="1200"/>
              </a:spcAft>
              <a:buFont typeface="Arial" panose="020B0604020202020204" pitchFamily="34" charset="0"/>
              <a:buChar char="•"/>
            </a:pPr>
            <a:r>
              <a:rPr lang="en-US" sz="2400" dirty="0">
                <a:solidFill>
                  <a:schemeClr val="bg1"/>
                </a:solidFill>
              </a:rPr>
              <a:t>Not just for “homework.” Use it for science fair projects, book reports, practicing math facts, college application essays and more.</a:t>
            </a:r>
          </a:p>
          <a:p>
            <a:endParaRPr lang="en-US" sz="2400" dirty="0">
              <a:solidFill>
                <a:schemeClr val="bg1"/>
              </a:solidFill>
            </a:endParaRPr>
          </a:p>
          <a:p>
            <a:r>
              <a:rPr lang="en-US" sz="2400" dirty="0">
                <a:solidFill>
                  <a:schemeClr val="bg1"/>
                </a:solidFill>
              </a:rPr>
              <a:t>	</a:t>
            </a:r>
          </a:p>
        </p:txBody>
      </p:sp>
    </p:spTree>
    <p:extLst>
      <p:ext uri="{BB962C8B-B14F-4D97-AF65-F5344CB8AC3E}">
        <p14:creationId xmlns:p14="http://schemas.microsoft.com/office/powerpoint/2010/main" val="2048167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Focus on 6</a:t>
            </a:r>
            <a:r>
              <a:rPr lang="en-US" baseline="30000" dirty="0">
                <a:solidFill>
                  <a:schemeClr val="bg2"/>
                </a:solidFill>
              </a:rPr>
              <a:t>th</a:t>
            </a:r>
            <a:r>
              <a:rPr lang="en-US" dirty="0">
                <a:solidFill>
                  <a:schemeClr val="bg2"/>
                </a:solidFill>
              </a:rPr>
              <a:t>-8</a:t>
            </a:r>
            <a:r>
              <a:rPr lang="en-US" baseline="30000" dirty="0">
                <a:solidFill>
                  <a:schemeClr val="bg2"/>
                </a:solidFill>
              </a:rPr>
              <a:t>th</a:t>
            </a:r>
            <a:r>
              <a:rPr lang="en-US" dirty="0">
                <a:solidFill>
                  <a:schemeClr val="bg2"/>
                </a:solidFill>
              </a:rPr>
              <a:t> Grade </a:t>
            </a:r>
          </a:p>
        </p:txBody>
      </p:sp>
      <p:pic>
        <p:nvPicPr>
          <p:cNvPr id="7" name="Picture 6">
            <a:extLst>
              <a:ext uri="{FF2B5EF4-FFF2-40B4-BE49-F238E27FC236}">
                <a16:creationId xmlns:a16="http://schemas.microsoft.com/office/drawing/2014/main" id="{2BAB9C92-67CA-4D6D-B4E0-D013CAD5289E}"/>
              </a:ext>
            </a:extLst>
          </p:cNvPr>
          <p:cNvPicPr>
            <a:picLocks noChangeAspect="1"/>
          </p:cNvPicPr>
          <p:nvPr/>
        </p:nvPicPr>
        <p:blipFill rotWithShape="1">
          <a:blip r:embed="rId3">
            <a:extLst>
              <a:ext uri="{28A0092B-C50C-407E-A947-70E740481C1C}">
                <a14:useLocalDpi xmlns:a14="http://schemas.microsoft.com/office/drawing/2010/main" val="0"/>
              </a:ext>
            </a:extLst>
          </a:blip>
          <a:srcRect r="1" b="12871"/>
          <a:stretch/>
        </p:blipFill>
        <p:spPr>
          <a:xfrm>
            <a:off x="3395416" y="276225"/>
            <a:ext cx="5401168" cy="3129510"/>
          </a:xfrm>
          <a:prstGeom prst="rect">
            <a:avLst/>
          </a:prstGeom>
        </p:spPr>
      </p:pic>
      <p:pic>
        <p:nvPicPr>
          <p:cNvPr id="11" name="Picture 10">
            <a:extLst>
              <a:ext uri="{FF2B5EF4-FFF2-40B4-BE49-F238E27FC236}">
                <a16:creationId xmlns:a16="http://schemas.microsoft.com/office/drawing/2014/main" id="{6478BB66-4689-48A5-BFB2-C8C323C7D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67255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1" y="284176"/>
            <a:ext cx="4908756" cy="1508760"/>
          </a:xfrm>
        </p:spPr>
        <p:txBody>
          <a:bodyPr vert="horz" lIns="91440" tIns="45720" rIns="91440" bIns="45720" rtlCol="0" anchor="ctr">
            <a:normAutofit/>
          </a:bodyPr>
          <a:lstStyle/>
          <a:p>
            <a:r>
              <a:rPr lang="en-US" sz="3600"/>
              <a:t>On-demand tutoring &amp; homework help</a:t>
            </a:r>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2146852"/>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b="1" dirty="0"/>
              <a:t>Subjects Available</a:t>
            </a:r>
          </a:p>
          <a:p>
            <a:pPr indent="-182880" defTabSz="914400">
              <a:lnSpc>
                <a:spcPct val="90000"/>
              </a:lnSpc>
              <a:spcAft>
                <a:spcPts val="600"/>
              </a:spcAft>
              <a:buClr>
                <a:schemeClr val="tx1"/>
              </a:buClr>
              <a:buFont typeface="Wingdings" pitchFamily="2" charset="2"/>
              <a:buChar char=""/>
            </a:pPr>
            <a:endParaRPr lang="en-US" sz="2800" b="1" dirty="0"/>
          </a:p>
          <a:p>
            <a:pPr marL="285750" indent="-182880" defTabSz="914400">
              <a:lnSpc>
                <a:spcPct val="90000"/>
              </a:lnSpc>
              <a:spcAft>
                <a:spcPts val="600"/>
              </a:spcAft>
              <a:buClr>
                <a:schemeClr val="tx1"/>
              </a:buClr>
              <a:buFont typeface="Wingdings" pitchFamily="2" charset="2"/>
              <a:buChar char=""/>
            </a:pPr>
            <a:r>
              <a:rPr lang="en-US" sz="2000" dirty="0"/>
              <a:t>Math, including algebra</a:t>
            </a:r>
          </a:p>
          <a:p>
            <a:pPr marL="285750" indent="-182880" defTabSz="914400">
              <a:lnSpc>
                <a:spcPct val="90000"/>
              </a:lnSpc>
              <a:spcAft>
                <a:spcPts val="600"/>
              </a:spcAft>
              <a:buClr>
                <a:schemeClr val="tx1"/>
              </a:buClr>
              <a:buFont typeface="Wingdings" pitchFamily="2" charset="2"/>
              <a:buChar char=""/>
            </a:pPr>
            <a:r>
              <a:rPr lang="en-US" sz="2000" dirty="0"/>
              <a:t>Science</a:t>
            </a:r>
          </a:p>
          <a:p>
            <a:pPr marL="285750" indent="-182880" defTabSz="914400">
              <a:lnSpc>
                <a:spcPct val="90000"/>
              </a:lnSpc>
              <a:spcAft>
                <a:spcPts val="600"/>
              </a:spcAft>
              <a:buClr>
                <a:schemeClr val="tx1"/>
              </a:buClr>
              <a:buFont typeface="Wingdings" pitchFamily="2" charset="2"/>
              <a:buChar char=""/>
            </a:pPr>
            <a:r>
              <a:rPr lang="en-US" sz="2000" dirty="0"/>
              <a:t>Language Arts</a:t>
            </a:r>
          </a:p>
          <a:p>
            <a:pPr marL="742950" lvl="1" indent="-182880" defTabSz="914400">
              <a:lnSpc>
                <a:spcPct val="90000"/>
              </a:lnSpc>
              <a:spcAft>
                <a:spcPts val="600"/>
              </a:spcAft>
              <a:buClr>
                <a:schemeClr val="tx1"/>
              </a:buClr>
              <a:buFont typeface="Wingdings" pitchFamily="2" charset="2"/>
              <a:buChar char=""/>
            </a:pPr>
            <a:r>
              <a:rPr lang="en-US" sz="2000" dirty="0"/>
              <a:t>Reading</a:t>
            </a:r>
          </a:p>
          <a:p>
            <a:pPr marL="742950" lvl="1" indent="-182880" defTabSz="914400">
              <a:lnSpc>
                <a:spcPct val="90000"/>
              </a:lnSpc>
              <a:spcAft>
                <a:spcPts val="600"/>
              </a:spcAft>
              <a:buClr>
                <a:schemeClr val="tx1"/>
              </a:buClr>
              <a:buFont typeface="Wingdings" pitchFamily="2" charset="2"/>
              <a:buChar char=""/>
            </a:pPr>
            <a:r>
              <a:rPr lang="en-US" sz="2000" dirty="0"/>
              <a:t>Writing</a:t>
            </a:r>
          </a:p>
          <a:p>
            <a:pPr marL="742950" lvl="1" indent="-182880" defTabSz="914400">
              <a:lnSpc>
                <a:spcPct val="90000"/>
              </a:lnSpc>
              <a:spcAft>
                <a:spcPts val="600"/>
              </a:spcAft>
              <a:buClr>
                <a:schemeClr val="tx1"/>
              </a:buClr>
              <a:buFont typeface="Wingdings" pitchFamily="2" charset="2"/>
              <a:buChar char=""/>
            </a:pPr>
            <a:r>
              <a:rPr lang="en-US" sz="2000" dirty="0"/>
              <a:t>ESL</a:t>
            </a:r>
          </a:p>
          <a:p>
            <a:pPr marL="285750" indent="-182880" defTabSz="914400">
              <a:lnSpc>
                <a:spcPct val="90000"/>
              </a:lnSpc>
              <a:spcAft>
                <a:spcPts val="600"/>
              </a:spcAft>
              <a:buClr>
                <a:schemeClr val="tx1"/>
              </a:buClr>
              <a:buFont typeface="Wingdings" pitchFamily="2" charset="2"/>
              <a:buChar char=""/>
            </a:pPr>
            <a:r>
              <a:rPr lang="en-US" sz="2000" dirty="0"/>
              <a:t>Social Studies</a:t>
            </a:r>
          </a:p>
          <a:p>
            <a:pPr marL="285750" indent="-182880" defTabSz="914400">
              <a:lnSpc>
                <a:spcPct val="90000"/>
              </a:lnSpc>
              <a:spcAft>
                <a:spcPts val="600"/>
              </a:spcAft>
              <a:buClr>
                <a:schemeClr val="tx1"/>
              </a:buClr>
              <a:buFont typeface="Wingdings" pitchFamily="2" charset="2"/>
              <a:buChar char=""/>
            </a:pPr>
            <a:r>
              <a:rPr lang="en-US" sz="2000" dirty="0"/>
              <a:t>Spanish</a:t>
            </a:r>
          </a:p>
          <a:p>
            <a:pPr marL="285750" indent="-182880" defTabSz="914400">
              <a:lnSpc>
                <a:spcPct val="90000"/>
              </a:lnSpc>
              <a:spcAft>
                <a:spcPts val="600"/>
              </a:spcAft>
              <a:buClr>
                <a:schemeClr val="tx1"/>
              </a:buClr>
              <a:buFont typeface="Wingdings" pitchFamily="2" charset="2"/>
              <a:buChar char=""/>
            </a:pPr>
            <a:r>
              <a:rPr lang="en-US" sz="2000" dirty="0"/>
              <a:t>Computer Literacy</a:t>
            </a:r>
          </a:p>
          <a:p>
            <a:pPr defTabSz="914400">
              <a:lnSpc>
                <a:spcPct val="90000"/>
              </a:lnSpc>
              <a:spcAft>
                <a:spcPts val="600"/>
              </a:spcAft>
              <a:buClr>
                <a:schemeClr val="tx1"/>
              </a:buClr>
            </a:pPr>
            <a:r>
              <a:rPr lang="en-US" sz="2800" dirty="0"/>
              <a:t>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F97C35A-2150-494B-B75E-EB7BF7D8522D}"/>
              </a:ext>
            </a:extLst>
          </p:cNvPr>
          <p:cNvCxnSpPr/>
          <p:nvPr/>
        </p:nvCxnSpPr>
        <p:spPr>
          <a:xfrm>
            <a:off x="0" y="3428435"/>
            <a:ext cx="6096000"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3" y="227579"/>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AD3C6BC0-0737-4D2E-956B-7D683F4DD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3" y="4745024"/>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33" y="2491394"/>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7368C617-4BDF-4DF4-8D84-B88E95B04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0359" y="217507"/>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C35C8B77-F9F5-4D2B-B629-BA0A1CC8E1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0359" y="2505450"/>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01DE7AC5-F524-46C7-A195-491CB14CDD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0359" y="4745024"/>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cxnSp>
        <p:nvCxnSpPr>
          <p:cNvPr id="9" name="Straight Connector 8">
            <a:extLst>
              <a:ext uri="{FF2B5EF4-FFF2-40B4-BE49-F238E27FC236}">
                <a16:creationId xmlns:a16="http://schemas.microsoft.com/office/drawing/2014/main" id="{70F674B5-BBE7-4B71-BF5C-E38D8332875A}"/>
              </a:ext>
            </a:extLst>
          </p:cNvPr>
          <p:cNvCxnSpPr/>
          <p:nvPr/>
        </p:nvCxnSpPr>
        <p:spPr>
          <a:xfrm>
            <a:off x="0" y="2263815"/>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C97A61-6840-40A6-8066-BD4C52F829AB}"/>
              </a:ext>
            </a:extLst>
          </p:cNvPr>
          <p:cNvCxnSpPr/>
          <p:nvPr/>
        </p:nvCxnSpPr>
        <p:spPr>
          <a:xfrm>
            <a:off x="0" y="4521459"/>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B215AD4-7A6E-4D59-98F9-AA9925752A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4221104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0" y="284176"/>
            <a:ext cx="5869539" cy="1508760"/>
          </a:xfrm>
        </p:spPr>
        <p:txBody>
          <a:bodyPr vert="horz" lIns="91440" tIns="45720" rIns="91440" bIns="45720" rtlCol="0" anchor="ctr">
            <a:normAutofit/>
          </a:bodyPr>
          <a:lstStyle/>
          <a:p>
            <a:r>
              <a:rPr lang="en-US" sz="3600" dirty="0"/>
              <a:t>Drop-Off Reviews &amp; Self-Study </a:t>
            </a:r>
            <a:r>
              <a:rPr lang="en-US" sz="3600" dirty="0" err="1"/>
              <a:t>TOols</a:t>
            </a:r>
            <a:endParaRPr lang="en-US" sz="3600" dirty="0"/>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2146852"/>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dirty="0"/>
              <a:t>Drop-Off Reviews</a:t>
            </a:r>
          </a:p>
          <a:p>
            <a:pPr marL="457200" indent="-457200" defTabSz="914400">
              <a:lnSpc>
                <a:spcPct val="90000"/>
              </a:lnSpc>
              <a:spcAft>
                <a:spcPts val="600"/>
              </a:spcAft>
              <a:buClr>
                <a:schemeClr val="tx1"/>
              </a:buClr>
              <a:buFont typeface="Arial" panose="020B0604020202020204" pitchFamily="34" charset="0"/>
              <a:buChar char="•"/>
            </a:pPr>
            <a:r>
              <a:rPr lang="en-US" sz="2400" dirty="0"/>
              <a:t>Writing Assignments</a:t>
            </a:r>
          </a:p>
          <a:p>
            <a:pPr marL="457200" indent="-457200" defTabSz="914400">
              <a:lnSpc>
                <a:spcPct val="90000"/>
              </a:lnSpc>
              <a:spcAft>
                <a:spcPts val="600"/>
              </a:spcAft>
              <a:buClr>
                <a:schemeClr val="tx1"/>
              </a:buClr>
              <a:buFont typeface="Arial" panose="020B0604020202020204" pitchFamily="34" charset="0"/>
              <a:buChar char="•"/>
            </a:pPr>
            <a:r>
              <a:rPr lang="en-US" sz="2400" dirty="0"/>
              <a:t>Math Questions</a:t>
            </a:r>
          </a:p>
          <a:p>
            <a:pPr defTabSz="914400">
              <a:lnSpc>
                <a:spcPct val="90000"/>
              </a:lnSpc>
              <a:spcAft>
                <a:spcPts val="600"/>
              </a:spcAft>
              <a:buClr>
                <a:schemeClr val="tx1"/>
              </a:buClr>
            </a:pPr>
            <a:endParaRPr lang="en-US" sz="2800" dirty="0"/>
          </a:p>
          <a:p>
            <a:pPr defTabSz="914400">
              <a:lnSpc>
                <a:spcPct val="90000"/>
              </a:lnSpc>
              <a:spcAft>
                <a:spcPts val="600"/>
              </a:spcAft>
              <a:buClr>
                <a:schemeClr val="tx1"/>
              </a:buClr>
            </a:pPr>
            <a:r>
              <a:rPr lang="en-US" sz="2800" dirty="0"/>
              <a:t>Self-Study Tools</a:t>
            </a:r>
          </a:p>
          <a:p>
            <a:pPr marL="457200" indent="-457200" defTabSz="914400">
              <a:lnSpc>
                <a:spcPct val="90000"/>
              </a:lnSpc>
              <a:spcAft>
                <a:spcPts val="600"/>
              </a:spcAft>
              <a:buClr>
                <a:schemeClr val="tx1"/>
              </a:buClr>
              <a:buFont typeface="Arial" panose="020B0604020202020204" pitchFamily="34" charset="0"/>
              <a:buChar char="•"/>
            </a:pPr>
            <a:r>
              <a:rPr lang="en-US" sz="2400" dirty="0"/>
              <a:t>Video Lessons</a:t>
            </a:r>
          </a:p>
          <a:p>
            <a:pPr marL="457200" indent="-457200" defTabSz="914400">
              <a:lnSpc>
                <a:spcPct val="90000"/>
              </a:lnSpc>
              <a:spcAft>
                <a:spcPts val="600"/>
              </a:spcAft>
              <a:buClr>
                <a:schemeClr val="tx1"/>
              </a:buClr>
              <a:buFont typeface="Arial" panose="020B0604020202020204" pitchFamily="34" charset="0"/>
              <a:buChar char="•"/>
            </a:pPr>
            <a:r>
              <a:rPr lang="en-US" sz="2400" dirty="0"/>
              <a:t>Practice Quizzes</a:t>
            </a:r>
          </a:p>
          <a:p>
            <a:pPr marL="457200" indent="-457200" defTabSz="914400">
              <a:lnSpc>
                <a:spcPct val="90000"/>
              </a:lnSpc>
              <a:spcAft>
                <a:spcPts val="600"/>
              </a:spcAft>
              <a:buClr>
                <a:schemeClr val="tx1"/>
              </a:buClr>
              <a:buFont typeface="Arial" panose="020B0604020202020204" pitchFamily="34" charset="0"/>
              <a:buChar char="•"/>
            </a:pPr>
            <a:r>
              <a:rPr lang="en-US" sz="2400" dirty="0"/>
              <a:t>SkillsCenter Resource Library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986" y="189301"/>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772" y="160020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E8D9D2E6-DC61-48CD-B4B6-FADD5FE7E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603" y="224430"/>
            <a:ext cx="2589029" cy="2589029"/>
          </a:xfrm>
          <a:prstGeom prst="rect">
            <a:avLst/>
          </a:prstGeom>
        </p:spPr>
      </p:pic>
      <p:pic>
        <p:nvPicPr>
          <p:cNvPr id="17" name="Content Placeholder 22">
            <a:extLst>
              <a:ext uri="{FF2B5EF4-FFF2-40B4-BE49-F238E27FC236}">
                <a16:creationId xmlns:a16="http://schemas.microsoft.com/office/drawing/2014/main" id="{BC865B58-26ED-4C85-B8D1-D1EEE55CFD8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21603" y="3794758"/>
            <a:ext cx="2587752" cy="2587752"/>
          </a:xfrm>
        </p:spPr>
      </p:pic>
      <p:pic>
        <p:nvPicPr>
          <p:cNvPr id="5" name="Picture 4">
            <a:extLst>
              <a:ext uri="{FF2B5EF4-FFF2-40B4-BE49-F238E27FC236}">
                <a16:creationId xmlns:a16="http://schemas.microsoft.com/office/drawing/2014/main" id="{A02468C1-E3A1-49F4-AD79-F9CEE5358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986" y="365760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6C8F9A43-C300-4FDA-B6A7-6725502116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5104" y="5088634"/>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7" name="Picture 26">
            <a:extLst>
              <a:ext uri="{FF2B5EF4-FFF2-40B4-BE49-F238E27FC236}">
                <a16:creationId xmlns:a16="http://schemas.microsoft.com/office/drawing/2014/main" id="{B5F673C1-8BB5-4B7F-A504-1FABEF1922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1067363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Focus on 9</a:t>
            </a:r>
            <a:r>
              <a:rPr lang="en-US">
                <a:solidFill>
                  <a:schemeClr val="bg2"/>
                </a:solidFill>
              </a:rPr>
              <a:t>th</a:t>
            </a:r>
            <a:r>
              <a:rPr lang="en-US" dirty="0">
                <a:solidFill>
                  <a:schemeClr val="bg2"/>
                </a:solidFill>
              </a:rPr>
              <a:t>-12</a:t>
            </a:r>
            <a:r>
              <a:rPr lang="en-US">
                <a:solidFill>
                  <a:schemeClr val="bg2"/>
                </a:solidFill>
              </a:rPr>
              <a:t>th</a:t>
            </a:r>
            <a:r>
              <a:rPr lang="en-US" dirty="0">
                <a:solidFill>
                  <a:schemeClr val="bg2"/>
                </a:solidFill>
              </a:rPr>
              <a:t> Grade </a:t>
            </a:r>
          </a:p>
        </p:txBody>
      </p:sp>
      <p:pic>
        <p:nvPicPr>
          <p:cNvPr id="3" name="Picture 2">
            <a:extLst>
              <a:ext uri="{FF2B5EF4-FFF2-40B4-BE49-F238E27FC236}">
                <a16:creationId xmlns:a16="http://schemas.microsoft.com/office/drawing/2014/main" id="{2E96FBBD-A993-466C-AD55-DFE0547233C0}"/>
              </a:ext>
            </a:extLst>
          </p:cNvPr>
          <p:cNvPicPr>
            <a:picLocks noChangeAspect="1"/>
          </p:cNvPicPr>
          <p:nvPr/>
        </p:nvPicPr>
        <p:blipFill rotWithShape="1">
          <a:blip r:embed="rId3">
            <a:extLst>
              <a:ext uri="{28A0092B-C50C-407E-A947-70E740481C1C}">
                <a14:useLocalDpi xmlns:a14="http://schemas.microsoft.com/office/drawing/2010/main" val="0"/>
              </a:ext>
            </a:extLst>
          </a:blip>
          <a:srcRect r="1" b="13197"/>
          <a:stretch/>
        </p:blipFill>
        <p:spPr>
          <a:xfrm>
            <a:off x="3395416" y="276225"/>
            <a:ext cx="5401168" cy="3129510"/>
          </a:xfrm>
          <a:prstGeom prst="rect">
            <a:avLst/>
          </a:prstGeom>
        </p:spPr>
      </p:pic>
      <p:pic>
        <p:nvPicPr>
          <p:cNvPr id="11" name="Picture 10">
            <a:extLst>
              <a:ext uri="{FF2B5EF4-FFF2-40B4-BE49-F238E27FC236}">
                <a16:creationId xmlns:a16="http://schemas.microsoft.com/office/drawing/2014/main" id="{6478BB66-4689-48A5-BFB2-C8C323C7D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2065804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1" y="284176"/>
            <a:ext cx="4908756" cy="1508760"/>
          </a:xfrm>
        </p:spPr>
        <p:txBody>
          <a:bodyPr vert="horz" lIns="91440" tIns="45720" rIns="91440" bIns="45720" rtlCol="0" anchor="ctr">
            <a:normAutofit/>
          </a:bodyPr>
          <a:lstStyle/>
          <a:p>
            <a:r>
              <a:rPr lang="en-US" sz="3600"/>
              <a:t>On-demand tutoring &amp; homework help</a:t>
            </a:r>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1900681"/>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b="1" dirty="0"/>
              <a:t>Subjects Available</a:t>
            </a:r>
          </a:p>
          <a:p>
            <a:pPr defTabSz="914400">
              <a:lnSpc>
                <a:spcPct val="90000"/>
              </a:lnSpc>
              <a:spcAft>
                <a:spcPts val="600"/>
              </a:spcAft>
              <a:buClr>
                <a:schemeClr val="tx1"/>
              </a:buClr>
            </a:pPr>
            <a:endParaRPr lang="en-US" sz="2800" b="1" dirty="0"/>
          </a:p>
          <a:p>
            <a:pPr marL="285750" indent="-182880" defTabSz="914400">
              <a:lnSpc>
                <a:spcPct val="90000"/>
              </a:lnSpc>
              <a:spcAft>
                <a:spcPts val="600"/>
              </a:spcAft>
              <a:buClr>
                <a:schemeClr val="tx1"/>
              </a:buClr>
              <a:buFont typeface="Wingdings" pitchFamily="2" charset="2"/>
              <a:buChar char=""/>
            </a:pPr>
            <a:r>
              <a:rPr lang="en-US" sz="2400" dirty="0"/>
              <a:t>Math, through calculus &amp; statistics</a:t>
            </a:r>
          </a:p>
          <a:p>
            <a:pPr marL="285750" indent="-182880" defTabSz="914400">
              <a:lnSpc>
                <a:spcPct val="90000"/>
              </a:lnSpc>
              <a:spcAft>
                <a:spcPts val="600"/>
              </a:spcAft>
              <a:buClr>
                <a:schemeClr val="tx1"/>
              </a:buClr>
              <a:buFont typeface="Wingdings" pitchFamily="2" charset="2"/>
              <a:buChar char=""/>
            </a:pPr>
            <a:r>
              <a:rPr lang="en-US" sz="2400" dirty="0"/>
              <a:t>Science, through physics</a:t>
            </a:r>
          </a:p>
          <a:p>
            <a:pPr marL="285750" indent="-182880" defTabSz="914400">
              <a:lnSpc>
                <a:spcPct val="90000"/>
              </a:lnSpc>
              <a:spcAft>
                <a:spcPts val="600"/>
              </a:spcAft>
              <a:buClr>
                <a:schemeClr val="tx1"/>
              </a:buClr>
              <a:buFont typeface="Wingdings" pitchFamily="2" charset="2"/>
              <a:buChar char=""/>
            </a:pPr>
            <a:r>
              <a:rPr lang="en-US" sz="2400" dirty="0"/>
              <a:t>Language Arts</a:t>
            </a:r>
          </a:p>
          <a:p>
            <a:pPr marL="285750" indent="-182880" defTabSz="914400">
              <a:lnSpc>
                <a:spcPct val="90000"/>
              </a:lnSpc>
              <a:spcAft>
                <a:spcPts val="600"/>
              </a:spcAft>
              <a:buClr>
                <a:schemeClr val="tx1"/>
              </a:buClr>
              <a:buFont typeface="Wingdings" pitchFamily="2" charset="2"/>
              <a:buChar char=""/>
            </a:pPr>
            <a:r>
              <a:rPr lang="en-US" sz="2400" dirty="0"/>
              <a:t>Social Studies</a:t>
            </a:r>
          </a:p>
          <a:p>
            <a:pPr marL="285750" indent="-182880" defTabSz="914400">
              <a:lnSpc>
                <a:spcPct val="90000"/>
              </a:lnSpc>
              <a:spcAft>
                <a:spcPts val="600"/>
              </a:spcAft>
              <a:buClr>
                <a:schemeClr val="tx1"/>
              </a:buClr>
              <a:buFont typeface="Wingdings" pitchFamily="2" charset="2"/>
              <a:buChar char=""/>
            </a:pPr>
            <a:r>
              <a:rPr lang="en-US" sz="2400" dirty="0"/>
              <a:t>Spanish</a:t>
            </a:r>
          </a:p>
          <a:p>
            <a:pPr marL="285750" indent="-182880" defTabSz="914400">
              <a:lnSpc>
                <a:spcPct val="90000"/>
              </a:lnSpc>
              <a:spcAft>
                <a:spcPts val="600"/>
              </a:spcAft>
              <a:buClr>
                <a:schemeClr val="tx1"/>
              </a:buClr>
              <a:buFont typeface="Wingdings" pitchFamily="2" charset="2"/>
              <a:buChar char=""/>
            </a:pPr>
            <a:r>
              <a:rPr lang="en-US" sz="2400" dirty="0"/>
              <a:t>Computer Literacy</a:t>
            </a:r>
          </a:p>
          <a:p>
            <a:pPr marL="285750" indent="-182880" defTabSz="914400">
              <a:lnSpc>
                <a:spcPct val="90000"/>
              </a:lnSpc>
              <a:spcAft>
                <a:spcPts val="600"/>
              </a:spcAft>
              <a:buClr>
                <a:schemeClr val="tx1"/>
              </a:buClr>
              <a:buFont typeface="Wingdings" pitchFamily="2" charset="2"/>
              <a:buChar char=""/>
            </a:pPr>
            <a:r>
              <a:rPr lang="en-US" sz="2400" dirty="0"/>
              <a:t>ACT</a:t>
            </a:r>
            <a:r>
              <a:rPr lang="en-US" sz="2400" baseline="30000" dirty="0"/>
              <a:t>®</a:t>
            </a:r>
            <a:r>
              <a:rPr lang="en-US" sz="2400" dirty="0"/>
              <a:t>, AP</a:t>
            </a:r>
            <a:r>
              <a:rPr lang="en-US" sz="2400" baseline="30000" dirty="0"/>
              <a:t>®</a:t>
            </a:r>
            <a:r>
              <a:rPr lang="en-US" sz="2400" dirty="0"/>
              <a:t>, PSAT</a:t>
            </a:r>
            <a:r>
              <a:rPr lang="en-US" sz="2400" baseline="30000" dirty="0"/>
              <a:t>®</a:t>
            </a:r>
            <a:r>
              <a:rPr lang="en-US" sz="2400" dirty="0"/>
              <a:t>, SAT</a:t>
            </a:r>
            <a:r>
              <a:rPr lang="en-US" sz="2400" baseline="30000" dirty="0"/>
              <a:t>®</a:t>
            </a:r>
            <a:endParaRPr lang="en-US" sz="2400" dirty="0"/>
          </a:p>
          <a:p>
            <a:pPr marL="285750" indent="-182880" defTabSz="914400">
              <a:lnSpc>
                <a:spcPct val="90000"/>
              </a:lnSpc>
              <a:spcAft>
                <a:spcPts val="600"/>
              </a:spcAft>
              <a:buClr>
                <a:schemeClr val="tx1"/>
              </a:buClr>
              <a:buFont typeface="Wingdings" pitchFamily="2" charset="2"/>
              <a:buChar char=""/>
            </a:pPr>
            <a:r>
              <a:rPr lang="en-US" sz="2400" dirty="0"/>
              <a:t>College Application Essays</a:t>
            </a:r>
          </a:p>
          <a:p>
            <a:pPr marL="285750" indent="-182880" defTabSz="914400">
              <a:lnSpc>
                <a:spcPct val="90000"/>
              </a:lnSpc>
              <a:spcAft>
                <a:spcPts val="600"/>
              </a:spcAft>
              <a:buClr>
                <a:schemeClr val="tx1"/>
              </a:buClr>
              <a:buFont typeface="Wingdings" pitchFamily="2" charset="2"/>
              <a:buChar char=""/>
            </a:pPr>
            <a:r>
              <a:rPr lang="en-US" sz="2400" dirty="0"/>
              <a:t>Job Search Assistance</a:t>
            </a:r>
          </a:p>
          <a:p>
            <a:pPr defTabSz="914400">
              <a:lnSpc>
                <a:spcPct val="90000"/>
              </a:lnSpc>
              <a:spcAft>
                <a:spcPts val="600"/>
              </a:spcAft>
              <a:buClr>
                <a:schemeClr val="tx1"/>
              </a:buClr>
            </a:pPr>
            <a:r>
              <a:rPr lang="en-US" sz="2800" dirty="0"/>
              <a:t>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3" y="227579"/>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AD3C6BC0-0737-4D2E-956B-7D683F4DD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3" y="1900681"/>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33" y="3559648"/>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7368C617-4BDF-4DF4-8D84-B88E95B04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933" y="5285948"/>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C35C8B77-F9F5-4D2B-B629-BA0A1CC8E1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1084" y="222099"/>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01DE7AC5-F524-46C7-A195-491CB14CDD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1084" y="1900681"/>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cxnSp>
        <p:nvCxnSpPr>
          <p:cNvPr id="9" name="Straight Connector 8">
            <a:extLst>
              <a:ext uri="{FF2B5EF4-FFF2-40B4-BE49-F238E27FC236}">
                <a16:creationId xmlns:a16="http://schemas.microsoft.com/office/drawing/2014/main" id="{70F674B5-BBE7-4B71-BF5C-E38D8332875A}"/>
              </a:ext>
            </a:extLst>
          </p:cNvPr>
          <p:cNvCxnSpPr/>
          <p:nvPr/>
        </p:nvCxnSpPr>
        <p:spPr>
          <a:xfrm>
            <a:off x="-44472" y="1721556"/>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C97A61-6840-40A6-8066-BD4C52F829AB}"/>
              </a:ext>
            </a:extLst>
          </p:cNvPr>
          <p:cNvCxnSpPr/>
          <p:nvPr/>
        </p:nvCxnSpPr>
        <p:spPr>
          <a:xfrm>
            <a:off x="-33839" y="5095617"/>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B215AD4-7A6E-4D59-98F9-AA9925752A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pic>
        <p:nvPicPr>
          <p:cNvPr id="5" name="Picture 4">
            <a:extLst>
              <a:ext uri="{FF2B5EF4-FFF2-40B4-BE49-F238E27FC236}">
                <a16:creationId xmlns:a16="http://schemas.microsoft.com/office/drawing/2014/main" id="{0FB6874B-9AE3-43CE-B37F-5AF679B9C6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0565" y="5285948"/>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929123E5-C9BC-4412-AFAB-D865C49485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80565" y="3559648"/>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33455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0" y="284176"/>
            <a:ext cx="5869539" cy="1508760"/>
          </a:xfrm>
        </p:spPr>
        <p:txBody>
          <a:bodyPr vert="horz" lIns="91440" tIns="45720" rIns="91440" bIns="45720" rtlCol="0" anchor="ctr">
            <a:normAutofit/>
          </a:bodyPr>
          <a:lstStyle/>
          <a:p>
            <a:r>
              <a:rPr lang="en-US" sz="3600" dirty="0"/>
              <a:t>Drop-Off Reviews &amp; Self-Study </a:t>
            </a:r>
            <a:r>
              <a:rPr lang="en-US" sz="3600" dirty="0" err="1"/>
              <a:t>TOols</a:t>
            </a:r>
            <a:endParaRPr lang="en-US" sz="3600" dirty="0"/>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2146852"/>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dirty="0"/>
              <a:t>Drop-Off Reviews</a:t>
            </a:r>
          </a:p>
          <a:p>
            <a:pPr marL="457200" indent="-457200" defTabSz="914400">
              <a:lnSpc>
                <a:spcPct val="90000"/>
              </a:lnSpc>
              <a:spcAft>
                <a:spcPts val="600"/>
              </a:spcAft>
              <a:buClr>
                <a:schemeClr val="tx1"/>
              </a:buClr>
              <a:buFont typeface="Arial" panose="020B0604020202020204" pitchFamily="34" charset="0"/>
              <a:buChar char="•"/>
            </a:pPr>
            <a:r>
              <a:rPr lang="en-US" sz="2400" dirty="0"/>
              <a:t>Writing Assignments</a:t>
            </a:r>
          </a:p>
          <a:p>
            <a:pPr marL="457200" indent="-457200" defTabSz="914400">
              <a:lnSpc>
                <a:spcPct val="90000"/>
              </a:lnSpc>
              <a:spcAft>
                <a:spcPts val="600"/>
              </a:spcAft>
              <a:buClr>
                <a:schemeClr val="tx1"/>
              </a:buClr>
              <a:buFont typeface="Arial" panose="020B0604020202020204" pitchFamily="34" charset="0"/>
              <a:buChar char="•"/>
            </a:pPr>
            <a:r>
              <a:rPr lang="en-US" sz="2400" dirty="0"/>
              <a:t>Résumés &amp; Cover Letters</a:t>
            </a:r>
          </a:p>
          <a:p>
            <a:pPr marL="457200" indent="-457200" defTabSz="914400">
              <a:lnSpc>
                <a:spcPct val="90000"/>
              </a:lnSpc>
              <a:spcAft>
                <a:spcPts val="600"/>
              </a:spcAft>
              <a:buClr>
                <a:schemeClr val="tx1"/>
              </a:buClr>
              <a:buFont typeface="Arial" panose="020B0604020202020204" pitchFamily="34" charset="0"/>
              <a:buChar char="•"/>
            </a:pPr>
            <a:r>
              <a:rPr lang="en-US" sz="2400" dirty="0"/>
              <a:t>Math Questions</a:t>
            </a:r>
          </a:p>
          <a:p>
            <a:pPr defTabSz="914400">
              <a:lnSpc>
                <a:spcPct val="90000"/>
              </a:lnSpc>
              <a:spcAft>
                <a:spcPts val="600"/>
              </a:spcAft>
              <a:buClr>
                <a:schemeClr val="tx1"/>
              </a:buClr>
            </a:pPr>
            <a:endParaRPr lang="en-US" sz="2800" dirty="0"/>
          </a:p>
          <a:p>
            <a:pPr defTabSz="914400">
              <a:lnSpc>
                <a:spcPct val="90000"/>
              </a:lnSpc>
              <a:spcAft>
                <a:spcPts val="600"/>
              </a:spcAft>
              <a:buClr>
                <a:schemeClr val="tx1"/>
              </a:buClr>
            </a:pPr>
            <a:r>
              <a:rPr lang="en-US" sz="2800" dirty="0"/>
              <a:t>Self-Study Tools</a:t>
            </a:r>
          </a:p>
          <a:p>
            <a:pPr marL="457200" indent="-457200" defTabSz="914400">
              <a:lnSpc>
                <a:spcPct val="90000"/>
              </a:lnSpc>
              <a:spcAft>
                <a:spcPts val="600"/>
              </a:spcAft>
              <a:buClr>
                <a:schemeClr val="tx1"/>
              </a:buClr>
              <a:buFont typeface="Arial" panose="020B0604020202020204" pitchFamily="34" charset="0"/>
              <a:buChar char="•"/>
            </a:pPr>
            <a:r>
              <a:rPr lang="en-US" sz="2400" dirty="0"/>
              <a:t>Learn Your Way Video Lessons</a:t>
            </a:r>
          </a:p>
          <a:p>
            <a:pPr marL="457200" indent="-457200" defTabSz="914400">
              <a:lnSpc>
                <a:spcPct val="90000"/>
              </a:lnSpc>
              <a:spcAft>
                <a:spcPts val="600"/>
              </a:spcAft>
              <a:buClr>
                <a:schemeClr val="tx1"/>
              </a:buClr>
              <a:buFont typeface="Arial" panose="020B0604020202020204" pitchFamily="34" charset="0"/>
              <a:buChar char="•"/>
            </a:pPr>
            <a:r>
              <a:rPr lang="en-US" sz="2400" dirty="0"/>
              <a:t>Practice Quizzes</a:t>
            </a:r>
          </a:p>
          <a:p>
            <a:pPr marL="457200" indent="-457200" defTabSz="914400">
              <a:lnSpc>
                <a:spcPct val="90000"/>
              </a:lnSpc>
              <a:spcAft>
                <a:spcPts val="600"/>
              </a:spcAft>
              <a:buClr>
                <a:schemeClr val="tx1"/>
              </a:buClr>
              <a:buFont typeface="Arial" panose="020B0604020202020204" pitchFamily="34" charset="0"/>
              <a:buChar char="•"/>
            </a:pPr>
            <a:r>
              <a:rPr lang="en-US" sz="2400" dirty="0"/>
              <a:t>AP® Video Courses</a:t>
            </a:r>
          </a:p>
          <a:p>
            <a:pPr marL="457200" indent="-457200" defTabSz="914400">
              <a:lnSpc>
                <a:spcPct val="90000"/>
              </a:lnSpc>
              <a:spcAft>
                <a:spcPts val="600"/>
              </a:spcAft>
              <a:buClr>
                <a:schemeClr val="tx1"/>
              </a:buClr>
              <a:buFont typeface="Arial" panose="020B0604020202020204" pitchFamily="34" charset="0"/>
              <a:buChar char="•"/>
            </a:pPr>
            <a:r>
              <a:rPr lang="en-US" sz="2400" dirty="0"/>
              <a:t>SAT/ACT Essentials</a:t>
            </a:r>
          </a:p>
          <a:p>
            <a:pPr defTabSz="914400">
              <a:lnSpc>
                <a:spcPct val="90000"/>
              </a:lnSpc>
              <a:spcAft>
                <a:spcPts val="600"/>
              </a:spcAft>
              <a:buClr>
                <a:schemeClr val="tx1"/>
              </a:buClr>
            </a:pPr>
            <a:r>
              <a:rPr lang="en-US" sz="2400" dirty="0"/>
              <a:t>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986" y="189301"/>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772" y="160020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E8D9D2E6-DC61-48CD-B4B6-FADD5FE7E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603" y="224430"/>
            <a:ext cx="2589029" cy="2589029"/>
          </a:xfrm>
          <a:prstGeom prst="rect">
            <a:avLst/>
          </a:prstGeom>
        </p:spPr>
      </p:pic>
      <p:pic>
        <p:nvPicPr>
          <p:cNvPr id="17" name="Content Placeholder 22">
            <a:extLst>
              <a:ext uri="{FF2B5EF4-FFF2-40B4-BE49-F238E27FC236}">
                <a16:creationId xmlns:a16="http://schemas.microsoft.com/office/drawing/2014/main" id="{BC865B58-26ED-4C85-B8D1-D1EEE55CFD8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21603" y="3794758"/>
            <a:ext cx="2587752" cy="2587752"/>
          </a:xfrm>
        </p:spPr>
      </p:pic>
      <p:pic>
        <p:nvPicPr>
          <p:cNvPr id="5" name="Picture 4">
            <a:extLst>
              <a:ext uri="{FF2B5EF4-FFF2-40B4-BE49-F238E27FC236}">
                <a16:creationId xmlns:a16="http://schemas.microsoft.com/office/drawing/2014/main" id="{A02468C1-E3A1-49F4-AD79-F9CEE5358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986" y="365760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6C8F9A43-C300-4FDA-B6A7-6725502116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5104" y="5088634"/>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7" name="Picture 26">
            <a:extLst>
              <a:ext uri="{FF2B5EF4-FFF2-40B4-BE49-F238E27FC236}">
                <a16:creationId xmlns:a16="http://schemas.microsoft.com/office/drawing/2014/main" id="{B5F673C1-8BB5-4B7F-A504-1FABEF1922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2727842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Getting Started</a:t>
            </a:r>
          </a:p>
        </p:txBody>
      </p:sp>
      <p:pic>
        <p:nvPicPr>
          <p:cNvPr id="11" name="Picture 10">
            <a:extLst>
              <a:ext uri="{FF2B5EF4-FFF2-40B4-BE49-F238E27FC236}">
                <a16:creationId xmlns:a16="http://schemas.microsoft.com/office/drawing/2014/main" id="{6478BB66-4689-48A5-BFB2-C8C323C7D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pic>
        <p:nvPicPr>
          <p:cNvPr id="9" name="Picture 8">
            <a:extLst>
              <a:ext uri="{FF2B5EF4-FFF2-40B4-BE49-F238E27FC236}">
                <a16:creationId xmlns:a16="http://schemas.microsoft.com/office/drawing/2014/main" id="{6FAB8A81-F5EF-496D-8E98-9051BB64FC2A}"/>
              </a:ext>
            </a:extLst>
          </p:cNvPr>
          <p:cNvPicPr>
            <a:picLocks noChangeAspect="1"/>
          </p:cNvPicPr>
          <p:nvPr/>
        </p:nvPicPr>
        <p:blipFill rotWithShape="1">
          <a:blip r:embed="rId4"/>
          <a:srcRect b="12066"/>
          <a:stretch/>
        </p:blipFill>
        <p:spPr>
          <a:xfrm>
            <a:off x="3423847" y="160851"/>
            <a:ext cx="5344306" cy="3268149"/>
          </a:xfrm>
          <a:prstGeom prst="rect">
            <a:avLst/>
          </a:prstGeom>
          <a:ln>
            <a:noFill/>
          </a:ln>
        </p:spPr>
      </p:pic>
    </p:spTree>
    <p:extLst>
      <p:ext uri="{BB962C8B-B14F-4D97-AF65-F5344CB8AC3E}">
        <p14:creationId xmlns:p14="http://schemas.microsoft.com/office/powerpoint/2010/main" val="3162507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Logging in</a:t>
            </a:r>
          </a:p>
        </p:txBody>
      </p:sp>
      <p:sp>
        <p:nvSpPr>
          <p:cNvPr id="6" name="TextBox 5">
            <a:extLst>
              <a:ext uri="{FF2B5EF4-FFF2-40B4-BE49-F238E27FC236}">
                <a16:creationId xmlns:a16="http://schemas.microsoft.com/office/drawing/2014/main" id="{14C883D2-F273-4673-B93C-9AAE09DEC947}"/>
              </a:ext>
            </a:extLst>
          </p:cNvPr>
          <p:cNvSpPr txBox="1"/>
          <p:nvPr/>
        </p:nvSpPr>
        <p:spPr>
          <a:xfrm>
            <a:off x="321731" y="1409721"/>
            <a:ext cx="6083204" cy="523220"/>
          </a:xfrm>
          <a:prstGeom prst="rect">
            <a:avLst/>
          </a:prstGeom>
          <a:noFill/>
        </p:spPr>
        <p:txBody>
          <a:bodyPr wrap="none" rtlCol="0">
            <a:spAutoFit/>
          </a:bodyPr>
          <a:lstStyle/>
          <a:p>
            <a:r>
              <a:rPr lang="en-US" sz="2800" b="1" dirty="0">
                <a:solidFill>
                  <a:schemeClr val="bg1"/>
                </a:solidFill>
              </a:rPr>
              <a:t>Go to </a:t>
            </a:r>
            <a:r>
              <a:rPr lang="en-US" sz="2800" b="1" dirty="0">
                <a:solidFill>
                  <a:schemeClr val="accent6"/>
                </a:solidFill>
              </a:rPr>
              <a:t>[enter library’s website/URL]</a:t>
            </a:r>
          </a:p>
        </p:txBody>
      </p:sp>
      <p:pic>
        <p:nvPicPr>
          <p:cNvPr id="9" name="Picture 8">
            <a:extLst>
              <a:ext uri="{FF2B5EF4-FFF2-40B4-BE49-F238E27FC236}">
                <a16:creationId xmlns:a16="http://schemas.microsoft.com/office/drawing/2014/main" id="{A2EDCA7A-7403-46A4-9CBA-3D1386908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sp>
        <p:nvSpPr>
          <p:cNvPr id="7" name="TextBox 6">
            <a:extLst>
              <a:ext uri="{FF2B5EF4-FFF2-40B4-BE49-F238E27FC236}">
                <a16:creationId xmlns:a16="http://schemas.microsoft.com/office/drawing/2014/main" id="{3FA7292A-1876-4D60-8314-00ED438829FD}"/>
              </a:ext>
            </a:extLst>
          </p:cNvPr>
          <p:cNvSpPr txBox="1"/>
          <p:nvPr/>
        </p:nvSpPr>
        <p:spPr>
          <a:xfrm>
            <a:off x="246888" y="6429247"/>
            <a:ext cx="8422370" cy="369332"/>
          </a:xfrm>
          <a:prstGeom prst="rect">
            <a:avLst/>
          </a:prstGeom>
          <a:noFill/>
        </p:spPr>
        <p:txBody>
          <a:bodyPr wrap="none" rtlCol="0">
            <a:spAutoFit/>
          </a:bodyPr>
          <a:lstStyle/>
          <a:p>
            <a:r>
              <a:rPr lang="en-US" dirty="0"/>
              <a:t>Do not go directly to Tutor.com’s website. Always go through the library’s website.</a:t>
            </a:r>
          </a:p>
        </p:txBody>
      </p:sp>
      <p:sp>
        <p:nvSpPr>
          <p:cNvPr id="8" name="TextBox 7">
            <a:extLst>
              <a:ext uri="{FF2B5EF4-FFF2-40B4-BE49-F238E27FC236}">
                <a16:creationId xmlns:a16="http://schemas.microsoft.com/office/drawing/2014/main" id="{E0234719-B717-41E8-838D-086172A05FE5}"/>
              </a:ext>
            </a:extLst>
          </p:cNvPr>
          <p:cNvSpPr txBox="1"/>
          <p:nvPr/>
        </p:nvSpPr>
        <p:spPr>
          <a:xfrm>
            <a:off x="2814286" y="3932868"/>
            <a:ext cx="7366119" cy="369332"/>
          </a:xfrm>
          <a:prstGeom prst="rect">
            <a:avLst/>
          </a:prstGeom>
          <a:noFill/>
        </p:spPr>
        <p:txBody>
          <a:bodyPr wrap="none" rtlCol="0">
            <a:spAutoFit/>
          </a:bodyPr>
          <a:lstStyle/>
          <a:p>
            <a:r>
              <a:rPr lang="en-US" b="1" dirty="0">
                <a:solidFill>
                  <a:schemeClr val="accent6"/>
                </a:solidFill>
              </a:rPr>
              <a:t>[Paste screenshot of library’s website showing link to Tutor.com.]</a:t>
            </a:r>
          </a:p>
        </p:txBody>
      </p:sp>
      <p:sp>
        <p:nvSpPr>
          <p:cNvPr id="13" name="TextBox 12">
            <a:extLst>
              <a:ext uri="{FF2B5EF4-FFF2-40B4-BE49-F238E27FC236}">
                <a16:creationId xmlns:a16="http://schemas.microsoft.com/office/drawing/2014/main" id="{46678DDC-B7BC-4235-9615-12727E2EF66E}"/>
              </a:ext>
            </a:extLst>
          </p:cNvPr>
          <p:cNvSpPr txBox="1"/>
          <p:nvPr/>
        </p:nvSpPr>
        <p:spPr>
          <a:xfrm>
            <a:off x="321731" y="2535255"/>
            <a:ext cx="11382589" cy="923330"/>
          </a:xfrm>
          <a:prstGeom prst="rect">
            <a:avLst/>
          </a:prstGeom>
          <a:noFill/>
        </p:spPr>
        <p:txBody>
          <a:bodyPr wrap="square" rtlCol="0">
            <a:spAutoFit/>
          </a:bodyPr>
          <a:lstStyle/>
          <a:p>
            <a:r>
              <a:rPr lang="en-US" i="1" dirty="0">
                <a:solidFill>
                  <a:schemeClr val="accent6"/>
                </a:solidFill>
              </a:rPr>
              <a:t>[Tutor.com recommends opening your library’s website and completing the demonstration “in real time, but just in case you do not have internet connection for the demonstration, we have included screenshots of all sections of the service. Delete the slides you do not wish to show/use.]</a:t>
            </a:r>
          </a:p>
        </p:txBody>
      </p:sp>
    </p:spTree>
    <p:extLst>
      <p:ext uri="{BB962C8B-B14F-4D97-AF65-F5344CB8AC3E}">
        <p14:creationId xmlns:p14="http://schemas.microsoft.com/office/powerpoint/2010/main" val="3876566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36BB6DC1-7039-477A-A622-1B374C6A1E3F}"/>
              </a:ext>
            </a:extLst>
          </p:cNvPr>
          <p:cNvSpPr txBox="1">
            <a:spLocks/>
          </p:cNvSpPr>
          <p:nvPr/>
        </p:nvSpPr>
        <p:spPr>
          <a:xfrm>
            <a:off x="4886909" y="3174734"/>
            <a:ext cx="3091945" cy="308728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US" b="1" dirty="0">
                <a:solidFill>
                  <a:schemeClr val="bg1"/>
                </a:solidFill>
                <a:latin typeface="Arial" panose="020B0604020202020204" pitchFamily="34" charset="0"/>
                <a:cs typeface="Arial" panose="020B0604020202020204" pitchFamily="34" charset="0"/>
              </a:rPr>
              <a:t>Drop Off Reviews</a:t>
            </a:r>
            <a:r>
              <a:rPr lang="en-US" baseline="30000" dirty="0">
                <a:solidFill>
                  <a:schemeClr val="bg1"/>
                </a:solidFill>
                <a:latin typeface="Arial" panose="020B0604020202020204" pitchFamily="34" charset="0"/>
                <a:cs typeface="Arial" panose="020B0604020202020204" pitchFamily="34" charset="0"/>
              </a:rPr>
              <a:t> </a:t>
            </a:r>
            <a:endParaRPr lang="en-US" b="1"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Essays/Writing</a:t>
            </a:r>
          </a:p>
          <a:p>
            <a:r>
              <a:rPr lang="en-US" dirty="0">
                <a:solidFill>
                  <a:schemeClr val="bg1"/>
                </a:solidFill>
                <a:latin typeface="Arial" panose="020B0604020202020204" pitchFamily="34" charset="0"/>
                <a:cs typeface="Arial" panose="020B0604020202020204" pitchFamily="34" charset="0"/>
              </a:rPr>
              <a:t>Resumes/Cover Letters</a:t>
            </a:r>
          </a:p>
          <a:p>
            <a:r>
              <a:rPr lang="en-US" dirty="0">
                <a:solidFill>
                  <a:schemeClr val="bg1"/>
                </a:solidFill>
                <a:latin typeface="Arial" panose="020B0604020202020204" pitchFamily="34" charset="0"/>
                <a:cs typeface="Arial" panose="020B0604020202020204" pitchFamily="34" charset="0"/>
              </a:rPr>
              <a:t>Math Questions</a:t>
            </a:r>
          </a:p>
          <a:p>
            <a:pPr lvl="1"/>
            <a:r>
              <a:rPr lang="en-US" sz="2000" dirty="0">
                <a:solidFill>
                  <a:schemeClr val="bg1"/>
                </a:solidFill>
                <a:latin typeface="Arial" panose="020B0604020202020204" pitchFamily="34" charset="0"/>
                <a:cs typeface="Arial" panose="020B0604020202020204" pitchFamily="34" charset="0"/>
              </a:rPr>
              <a:t>Algebra through Calculus</a:t>
            </a:r>
          </a:p>
          <a:p>
            <a:pPr marL="0" indent="0">
              <a:buNone/>
            </a:pPr>
            <a:endParaRPr lang="en-US" b="1" dirty="0">
              <a:solidFill>
                <a:schemeClr val="bg1"/>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21732" y="804334"/>
            <a:ext cx="11548532" cy="1066996"/>
          </a:xfrm>
        </p:spPr>
        <p:txBody>
          <a:bodyPr anchor="t">
            <a:normAutofit/>
          </a:bodyPr>
          <a:lstStyle/>
          <a:p>
            <a:r>
              <a:rPr lang="en-US" dirty="0">
                <a:latin typeface="Arial" panose="020B0604020202020204" pitchFamily="34" charset="0"/>
                <a:cs typeface="Arial" panose="020B0604020202020204" pitchFamily="34" charset="0"/>
              </a:rPr>
              <a:t>Tutor.com Learning Suite Components</a:t>
            </a:r>
          </a:p>
        </p:txBody>
      </p:sp>
      <p:sp>
        <p:nvSpPr>
          <p:cNvPr id="8" name="Content Placeholder 2">
            <a:extLst>
              <a:ext uri="{FF2B5EF4-FFF2-40B4-BE49-F238E27FC236}">
                <a16:creationId xmlns:a16="http://schemas.microsoft.com/office/drawing/2014/main" id="{A9D9FB9B-5FF9-4DE7-B078-BB7520EB7C6E}"/>
              </a:ext>
            </a:extLst>
          </p:cNvPr>
          <p:cNvSpPr txBox="1">
            <a:spLocks/>
          </p:cNvSpPr>
          <p:nvPr/>
        </p:nvSpPr>
        <p:spPr>
          <a:xfrm>
            <a:off x="256490" y="3177150"/>
            <a:ext cx="3870342" cy="2606036"/>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n-US" sz="2000" b="1" dirty="0">
                <a:solidFill>
                  <a:schemeClr val="bg1"/>
                </a:solidFill>
                <a:latin typeface="Arial" panose="020B0604020202020204" pitchFamily="34" charset="0"/>
                <a:cs typeface="Arial" panose="020B0604020202020204" pitchFamily="34" charset="0"/>
              </a:rPr>
              <a:t>Real-Time Tutoring</a:t>
            </a:r>
          </a:p>
          <a:p>
            <a:pPr>
              <a:buClr>
                <a:schemeClr val="tx2"/>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3,000+ expert tutors</a:t>
            </a:r>
          </a:p>
          <a:p>
            <a:pPr>
              <a:buClr>
                <a:schemeClr val="tx2"/>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60+ subjects &amp; test prep areas</a:t>
            </a:r>
          </a:p>
          <a:p>
            <a:pPr>
              <a:buClr>
                <a:schemeClr val="tx2"/>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K-College + Adult</a:t>
            </a:r>
          </a:p>
          <a:p>
            <a:pPr>
              <a:buClr>
                <a:schemeClr val="tx2"/>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No appointment needed</a:t>
            </a:r>
          </a:p>
          <a:p>
            <a:pPr>
              <a:buClr>
                <a:schemeClr val="tx2"/>
              </a:buClr>
              <a:buFont typeface="Arial" panose="020B0604020202020204" pitchFamily="34" charset="0"/>
              <a:buChar char="•"/>
            </a:pPr>
            <a:r>
              <a:rPr lang="en-US" sz="2000" dirty="0">
                <a:solidFill>
                  <a:schemeClr val="accent6"/>
                </a:solidFill>
                <a:latin typeface="Arial" panose="020B0604020202020204" pitchFamily="34" charset="0"/>
                <a:cs typeface="Arial" panose="020B0604020202020204" pitchFamily="34" charset="0"/>
              </a:rPr>
              <a:t>[enter hours]</a:t>
            </a:r>
          </a:p>
          <a:p>
            <a:pPr marL="0" indent="0">
              <a:buFont typeface="Wingdings" pitchFamily="2" charset="2"/>
              <a:buNone/>
            </a:pPr>
            <a:endParaRPr lang="en-US" b="1"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B1A1D56C-D57A-4EC7-9DE0-CF46A7AFD920}"/>
              </a:ext>
            </a:extLst>
          </p:cNvPr>
          <p:cNvSpPr txBox="1">
            <a:spLocks/>
          </p:cNvSpPr>
          <p:nvPr/>
        </p:nvSpPr>
        <p:spPr>
          <a:xfrm>
            <a:off x="8936280" y="3174734"/>
            <a:ext cx="3235939" cy="2606039"/>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US" b="1" dirty="0">
                <a:solidFill>
                  <a:schemeClr val="bg1"/>
                </a:solidFill>
                <a:latin typeface="Arial" panose="020B0604020202020204" pitchFamily="34" charset="0"/>
                <a:cs typeface="Arial" panose="020B0604020202020204" pitchFamily="34" charset="0"/>
              </a:rPr>
              <a:t>Self-Study Tools</a:t>
            </a:r>
          </a:p>
          <a:p>
            <a:r>
              <a:rPr lang="en-US" dirty="0">
                <a:solidFill>
                  <a:schemeClr val="bg1"/>
                </a:solidFill>
                <a:latin typeface="Arial" panose="020B0604020202020204" pitchFamily="34" charset="0"/>
                <a:cs typeface="Arial" panose="020B0604020202020204" pitchFamily="34" charset="0"/>
              </a:rPr>
              <a:t>SAT</a:t>
            </a:r>
            <a:r>
              <a:rPr lang="en-US" baseline="30000" dirty="0">
                <a:solidFill>
                  <a:schemeClr val="bg1"/>
                </a:solidFill>
                <a:latin typeface="Arial" panose="020B0604020202020204" pitchFamily="34" charset="0"/>
                <a:cs typeface="Arial" panose="020B0604020202020204" pitchFamily="34" charset="0"/>
              </a:rPr>
              <a:t>®</a:t>
            </a:r>
            <a:r>
              <a:rPr lang="en-US" dirty="0">
                <a:solidFill>
                  <a:schemeClr val="bg1"/>
                </a:solidFill>
                <a:latin typeface="Arial" panose="020B0604020202020204" pitchFamily="34" charset="0"/>
                <a:cs typeface="Arial" panose="020B0604020202020204" pitchFamily="34" charset="0"/>
              </a:rPr>
              <a:t>/ACT</a:t>
            </a:r>
            <a:r>
              <a:rPr lang="en-US" baseline="30000" dirty="0">
                <a:solidFill>
                  <a:schemeClr val="bg1"/>
                </a:solidFill>
                <a:latin typeface="Arial" panose="020B0604020202020204" pitchFamily="34" charset="0"/>
                <a:cs typeface="Arial" panose="020B0604020202020204" pitchFamily="34" charset="0"/>
              </a:rPr>
              <a:t>®</a:t>
            </a:r>
            <a:r>
              <a:rPr lang="en-US" dirty="0">
                <a:solidFill>
                  <a:schemeClr val="bg1"/>
                </a:solidFill>
                <a:latin typeface="Arial" panose="020B0604020202020204" pitchFamily="34" charset="0"/>
                <a:cs typeface="Arial" panose="020B0604020202020204" pitchFamily="34" charset="0"/>
              </a:rPr>
              <a:t> Essentials</a:t>
            </a:r>
          </a:p>
          <a:p>
            <a:r>
              <a:rPr lang="en-US" dirty="0">
                <a:solidFill>
                  <a:schemeClr val="bg1"/>
                </a:solidFill>
                <a:latin typeface="Arial" panose="020B0604020202020204" pitchFamily="34" charset="0"/>
                <a:cs typeface="Arial" panose="020B0604020202020204" pitchFamily="34" charset="0"/>
              </a:rPr>
              <a:t>AP</a:t>
            </a:r>
            <a:r>
              <a:rPr lang="en-US" baseline="30000" dirty="0">
                <a:solidFill>
                  <a:schemeClr val="bg1"/>
                </a:solidFill>
                <a:latin typeface="Arial" panose="020B0604020202020204" pitchFamily="34" charset="0"/>
                <a:cs typeface="Arial" panose="020B0604020202020204" pitchFamily="34" charset="0"/>
              </a:rPr>
              <a:t>®</a:t>
            </a:r>
            <a:r>
              <a:rPr lang="en-US" dirty="0">
                <a:solidFill>
                  <a:schemeClr val="bg1"/>
                </a:solidFill>
                <a:latin typeface="Arial" panose="020B0604020202020204" pitchFamily="34" charset="0"/>
                <a:cs typeface="Arial" panose="020B0604020202020204" pitchFamily="34" charset="0"/>
              </a:rPr>
              <a:t> Test Prep Videos</a:t>
            </a:r>
          </a:p>
          <a:p>
            <a:r>
              <a:rPr lang="en-US" dirty="0">
                <a:solidFill>
                  <a:schemeClr val="bg1"/>
                </a:solidFill>
                <a:latin typeface="Arial" panose="020B0604020202020204" pitchFamily="34" charset="0"/>
                <a:cs typeface="Arial" panose="020B0604020202020204" pitchFamily="34" charset="0"/>
              </a:rPr>
              <a:t>Learn Your Way Videos</a:t>
            </a:r>
          </a:p>
          <a:p>
            <a:r>
              <a:rPr lang="en-US" dirty="0" err="1">
                <a:solidFill>
                  <a:schemeClr val="bg1"/>
                </a:solidFill>
                <a:latin typeface="Arial" panose="020B0604020202020204" pitchFamily="34" charset="0"/>
                <a:cs typeface="Arial" panose="020B0604020202020204" pitchFamily="34" charset="0"/>
              </a:rPr>
              <a:t>SkillsCenter</a:t>
            </a:r>
            <a:r>
              <a:rPr lang="en-US" dirty="0">
                <a:solidFill>
                  <a:schemeClr val="bg1"/>
                </a:solidFill>
                <a:latin typeface="Arial" panose="020B0604020202020204" pitchFamily="34" charset="0"/>
                <a:cs typeface="Arial" panose="020B0604020202020204" pitchFamily="34" charset="0"/>
              </a:rPr>
              <a:t>™</a:t>
            </a:r>
          </a:p>
          <a:p>
            <a:r>
              <a:rPr lang="en-US" dirty="0">
                <a:solidFill>
                  <a:schemeClr val="bg1"/>
                </a:solidFill>
                <a:latin typeface="Arial" panose="020B0604020202020204" pitchFamily="34" charset="0"/>
                <a:cs typeface="Arial" panose="020B0604020202020204" pitchFamily="34" charset="0"/>
              </a:rPr>
              <a:t>Practice Quizzes</a:t>
            </a:r>
            <a:endParaRPr lang="en-US" baseline="30000" dirty="0">
              <a:solidFill>
                <a:schemeClr val="bg1"/>
              </a:solidFill>
              <a:latin typeface="Arial" panose="020B0604020202020204" pitchFamily="34" charset="0"/>
              <a:cs typeface="Arial" panose="020B0604020202020204" pitchFamily="34" charset="0"/>
            </a:endParaRPr>
          </a:p>
        </p:txBody>
      </p:sp>
      <p:pic>
        <p:nvPicPr>
          <p:cNvPr id="23" name="Content Placeholder 22">
            <a:extLst>
              <a:ext uri="{FF2B5EF4-FFF2-40B4-BE49-F238E27FC236}">
                <a16:creationId xmlns:a16="http://schemas.microsoft.com/office/drawing/2014/main" id="{97020ABA-9CBB-48EB-9F46-BA36FE445D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92241" y="1503795"/>
            <a:ext cx="1371602" cy="1371602"/>
          </a:xfrm>
        </p:spPr>
      </p:pic>
      <p:pic>
        <p:nvPicPr>
          <p:cNvPr id="25" name="Picture 24">
            <a:extLst>
              <a:ext uri="{FF2B5EF4-FFF2-40B4-BE49-F238E27FC236}">
                <a16:creationId xmlns:a16="http://schemas.microsoft.com/office/drawing/2014/main" id="{A9FEAAE5-E5EF-41D1-AEE5-207378313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695" y="1503795"/>
            <a:ext cx="1371603" cy="1371603"/>
          </a:xfrm>
          <a:prstGeom prst="rect">
            <a:avLst/>
          </a:prstGeom>
        </p:spPr>
      </p:pic>
      <p:pic>
        <p:nvPicPr>
          <p:cNvPr id="27" name="Picture 26">
            <a:extLst>
              <a:ext uri="{FF2B5EF4-FFF2-40B4-BE49-F238E27FC236}">
                <a16:creationId xmlns:a16="http://schemas.microsoft.com/office/drawing/2014/main" id="{F98E798E-235C-4D87-89BD-7159FE096D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196" y="1503795"/>
            <a:ext cx="1371601" cy="1371601"/>
          </a:xfrm>
          <a:prstGeom prst="rect">
            <a:avLst/>
          </a:prstGeom>
        </p:spPr>
      </p:pic>
      <p:sp>
        <p:nvSpPr>
          <p:cNvPr id="2" name="TextBox 1">
            <a:extLst>
              <a:ext uri="{FF2B5EF4-FFF2-40B4-BE49-F238E27FC236}">
                <a16:creationId xmlns:a16="http://schemas.microsoft.com/office/drawing/2014/main" id="{274C4BE8-6E84-4CC2-840E-4929E596D0A0}"/>
              </a:ext>
            </a:extLst>
          </p:cNvPr>
          <p:cNvSpPr txBox="1"/>
          <p:nvPr/>
        </p:nvSpPr>
        <p:spPr>
          <a:xfrm>
            <a:off x="18342" y="6432033"/>
            <a:ext cx="6763455" cy="369332"/>
          </a:xfrm>
          <a:prstGeom prst="rect">
            <a:avLst/>
          </a:prstGeom>
          <a:noFill/>
        </p:spPr>
        <p:txBody>
          <a:bodyPr wrap="none" rtlCol="0">
            <a:spAutoFit/>
          </a:bodyPr>
          <a:lstStyle/>
          <a:p>
            <a:r>
              <a:rPr lang="en-US" dirty="0"/>
              <a:t>Test names are registered trademarks of their respective owners.</a:t>
            </a:r>
          </a:p>
        </p:txBody>
      </p:sp>
    </p:spTree>
    <p:extLst>
      <p:ext uri="{BB962C8B-B14F-4D97-AF65-F5344CB8AC3E}">
        <p14:creationId xmlns:p14="http://schemas.microsoft.com/office/powerpoint/2010/main" val="4084529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authentication</a:t>
            </a:r>
          </a:p>
        </p:txBody>
      </p:sp>
      <p:pic>
        <p:nvPicPr>
          <p:cNvPr id="5" name="Picture 4">
            <a:extLst>
              <a:ext uri="{FF2B5EF4-FFF2-40B4-BE49-F238E27FC236}">
                <a16:creationId xmlns:a16="http://schemas.microsoft.com/office/drawing/2014/main" id="{2B8B7DA0-E241-4D91-A5B7-6C29D6587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sp>
        <p:nvSpPr>
          <p:cNvPr id="6" name="TextBox 5">
            <a:extLst>
              <a:ext uri="{FF2B5EF4-FFF2-40B4-BE49-F238E27FC236}">
                <a16:creationId xmlns:a16="http://schemas.microsoft.com/office/drawing/2014/main" id="{129FA03E-AC2F-487C-8723-31CAA8AC44F1}"/>
              </a:ext>
            </a:extLst>
          </p:cNvPr>
          <p:cNvSpPr txBox="1"/>
          <p:nvPr/>
        </p:nvSpPr>
        <p:spPr>
          <a:xfrm>
            <a:off x="3414237" y="3428999"/>
            <a:ext cx="5528116" cy="369332"/>
          </a:xfrm>
          <a:prstGeom prst="rect">
            <a:avLst/>
          </a:prstGeom>
          <a:noFill/>
        </p:spPr>
        <p:txBody>
          <a:bodyPr wrap="none" rtlCol="0">
            <a:spAutoFit/>
          </a:bodyPr>
          <a:lstStyle/>
          <a:p>
            <a:r>
              <a:rPr lang="en-US" dirty="0">
                <a:solidFill>
                  <a:schemeClr val="accent6"/>
                </a:solidFill>
              </a:rPr>
              <a:t>[paste screenshot of library’s program login process]</a:t>
            </a:r>
          </a:p>
        </p:txBody>
      </p:sp>
    </p:spTree>
    <p:extLst>
      <p:ext uri="{BB962C8B-B14F-4D97-AF65-F5344CB8AC3E}">
        <p14:creationId xmlns:p14="http://schemas.microsoft.com/office/powerpoint/2010/main" val="1610832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Creating an account</a:t>
            </a:r>
          </a:p>
        </p:txBody>
      </p:sp>
      <p:pic>
        <p:nvPicPr>
          <p:cNvPr id="5" name="Picture 4">
            <a:extLst>
              <a:ext uri="{FF2B5EF4-FFF2-40B4-BE49-F238E27FC236}">
                <a16:creationId xmlns:a16="http://schemas.microsoft.com/office/drawing/2014/main" id="{26ABAC29-1954-4845-BFAA-59431A7F7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sp>
        <p:nvSpPr>
          <p:cNvPr id="2" name="TextBox 1">
            <a:extLst>
              <a:ext uri="{FF2B5EF4-FFF2-40B4-BE49-F238E27FC236}">
                <a16:creationId xmlns:a16="http://schemas.microsoft.com/office/drawing/2014/main" id="{2C95B64F-DD61-4845-9FF7-F4DFEA8A35A7}"/>
              </a:ext>
            </a:extLst>
          </p:cNvPr>
          <p:cNvSpPr txBox="1"/>
          <p:nvPr/>
        </p:nvSpPr>
        <p:spPr>
          <a:xfrm>
            <a:off x="321731" y="1312779"/>
            <a:ext cx="7660981" cy="954107"/>
          </a:xfrm>
          <a:prstGeom prst="rect">
            <a:avLst/>
          </a:prstGeom>
          <a:noFill/>
        </p:spPr>
        <p:txBody>
          <a:bodyPr wrap="square" rtlCol="0">
            <a:spAutoFit/>
          </a:bodyPr>
          <a:lstStyle/>
          <a:p>
            <a:r>
              <a:rPr lang="en-US" sz="1400" dirty="0">
                <a:solidFill>
                  <a:schemeClr val="accent6"/>
                </a:solidFill>
              </a:rPr>
              <a:t>[if your library uses SIP2 for Tutor.com authentication, you can delete this slide because accounts are automatically created. If your library requires accounts using Tutor.com’s </a:t>
            </a:r>
            <a:r>
              <a:rPr lang="en-US" sz="1400" dirty="0" err="1">
                <a:solidFill>
                  <a:schemeClr val="accent6"/>
                </a:solidFill>
              </a:rPr>
              <a:t>SmartAccounts</a:t>
            </a:r>
            <a:r>
              <a:rPr lang="en-US" sz="1400" dirty="0">
                <a:solidFill>
                  <a:schemeClr val="accent6"/>
                </a:solidFill>
              </a:rPr>
              <a:t>, the account creation process is similar, but all of those accounts will use Library Card Number as the username instead of email address]</a:t>
            </a:r>
          </a:p>
        </p:txBody>
      </p:sp>
      <p:pic>
        <p:nvPicPr>
          <p:cNvPr id="7" name="Picture 6">
            <a:extLst>
              <a:ext uri="{FF2B5EF4-FFF2-40B4-BE49-F238E27FC236}">
                <a16:creationId xmlns:a16="http://schemas.microsoft.com/office/drawing/2014/main" id="{04F826F0-BADF-4E92-AAA6-F60B9748DA69}"/>
              </a:ext>
            </a:extLst>
          </p:cNvPr>
          <p:cNvPicPr>
            <a:picLocks noChangeAspect="1"/>
          </p:cNvPicPr>
          <p:nvPr/>
        </p:nvPicPr>
        <p:blipFill>
          <a:blip r:embed="rId4"/>
          <a:stretch>
            <a:fillRect/>
          </a:stretch>
        </p:blipFill>
        <p:spPr>
          <a:xfrm>
            <a:off x="363115" y="2216866"/>
            <a:ext cx="7345277" cy="3482108"/>
          </a:xfrm>
          <a:prstGeom prst="rect">
            <a:avLst/>
          </a:prstGeom>
          <a:solidFill>
            <a:srgbClr val="FFFFFF">
              <a:shade val="85000"/>
            </a:srgbClr>
          </a:solidFill>
          <a:ln w="3175" cap="sq">
            <a:solidFill>
              <a:schemeClr val="accent1"/>
            </a:solidFill>
            <a:miter lim="800000"/>
          </a:ln>
          <a:effectLst/>
        </p:spPr>
      </p:pic>
      <p:sp>
        <p:nvSpPr>
          <p:cNvPr id="3" name="TextBox 2">
            <a:extLst>
              <a:ext uri="{FF2B5EF4-FFF2-40B4-BE49-F238E27FC236}">
                <a16:creationId xmlns:a16="http://schemas.microsoft.com/office/drawing/2014/main" id="{F9A5AE4B-633F-4C92-B767-5654389B365A}"/>
              </a:ext>
            </a:extLst>
          </p:cNvPr>
          <p:cNvSpPr txBox="1"/>
          <p:nvPr/>
        </p:nvSpPr>
        <p:spPr>
          <a:xfrm>
            <a:off x="7842951" y="698354"/>
            <a:ext cx="4390432" cy="618630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Personalized accounts are free.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Students still remain anonymous to tutors.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Birth Date is NOT saved, but is required for COPPA compliance.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If child is under 13, parents should create the account for full features.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Extra features and tools unlocked with account include</a:t>
            </a:r>
          </a:p>
          <a:p>
            <a:pPr marL="742950" lvl="1" indent="-285750">
              <a:buFont typeface="Arial" panose="020B0604020202020204" pitchFamily="34" charset="0"/>
              <a:buChar char="•"/>
            </a:pPr>
            <a:r>
              <a:rPr lang="en-US" dirty="0">
                <a:solidFill>
                  <a:schemeClr val="bg1"/>
                </a:solidFill>
              </a:rPr>
              <a:t>Access to previous sessions</a:t>
            </a:r>
          </a:p>
          <a:p>
            <a:pPr marL="742950" lvl="1" indent="-285750">
              <a:buFont typeface="Arial" panose="020B0604020202020204" pitchFamily="34" charset="0"/>
              <a:buChar char="•"/>
            </a:pPr>
            <a:r>
              <a:rPr lang="en-US" dirty="0">
                <a:solidFill>
                  <a:schemeClr val="bg1"/>
                </a:solidFill>
              </a:rPr>
              <a:t>Tag and reconnect with favorite tutors</a:t>
            </a:r>
          </a:p>
          <a:p>
            <a:pPr marL="742950" lvl="1" indent="-285750">
              <a:buFont typeface="Arial" panose="020B0604020202020204" pitchFamily="34" charset="0"/>
              <a:buChar char="•"/>
            </a:pPr>
            <a:r>
              <a:rPr lang="en-US" dirty="0">
                <a:solidFill>
                  <a:schemeClr val="bg1"/>
                </a:solidFill>
              </a:rPr>
              <a:t>Store documents in virtual locker</a:t>
            </a:r>
          </a:p>
          <a:p>
            <a:pPr marL="742950" lvl="1" indent="-285750">
              <a:buFont typeface="Arial" panose="020B0604020202020204" pitchFamily="34" charset="0"/>
              <a:buChar char="•"/>
            </a:pPr>
            <a:r>
              <a:rPr lang="en-US" dirty="0">
                <a:solidFill>
                  <a:schemeClr val="bg1"/>
                </a:solidFill>
              </a:rPr>
              <a:t>Use drop-off review services</a:t>
            </a:r>
          </a:p>
          <a:p>
            <a:pPr marL="742950" lvl="1" indent="-285750">
              <a:buFont typeface="Arial" panose="020B0604020202020204" pitchFamily="34" charset="0"/>
              <a:buChar char="•"/>
            </a:pPr>
            <a:r>
              <a:rPr lang="en-US" dirty="0">
                <a:solidFill>
                  <a:schemeClr val="bg1"/>
                </a:solidFill>
              </a:rPr>
              <a:t>Use practice quizzes &amp; SAT/ACT Essentials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545893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Reviewing child’s work</a:t>
            </a:r>
          </a:p>
        </p:txBody>
      </p:sp>
      <p:pic>
        <p:nvPicPr>
          <p:cNvPr id="5" name="Picture 4">
            <a:extLst>
              <a:ext uri="{FF2B5EF4-FFF2-40B4-BE49-F238E27FC236}">
                <a16:creationId xmlns:a16="http://schemas.microsoft.com/office/drawing/2014/main" id="{615AEA3D-4B1E-4825-BF22-1ABC4C4E5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A0A6A5FC-AE98-4980-9873-9074C39C0438}"/>
              </a:ext>
            </a:extLst>
          </p:cNvPr>
          <p:cNvPicPr>
            <a:picLocks noChangeAspect="1"/>
          </p:cNvPicPr>
          <p:nvPr/>
        </p:nvPicPr>
        <p:blipFill>
          <a:blip r:embed="rId4"/>
          <a:stretch>
            <a:fillRect/>
          </a:stretch>
        </p:blipFill>
        <p:spPr>
          <a:xfrm>
            <a:off x="2518555" y="1427067"/>
            <a:ext cx="4642832" cy="3614880"/>
          </a:xfrm>
          <a:prstGeom prst="rect">
            <a:avLst/>
          </a:prstGeom>
          <a:solidFill>
            <a:srgbClr val="FFFFFF">
              <a:shade val="85000"/>
            </a:srgbClr>
          </a:solidFill>
          <a:ln w="3175" cap="sq">
            <a:solidFill>
              <a:schemeClr val="accent1"/>
            </a:solidFill>
            <a:miter lim="800000"/>
          </a:ln>
          <a:effectLst/>
        </p:spPr>
      </p:pic>
      <p:sp>
        <p:nvSpPr>
          <p:cNvPr id="7" name="TextBox 6">
            <a:extLst>
              <a:ext uri="{FF2B5EF4-FFF2-40B4-BE49-F238E27FC236}">
                <a16:creationId xmlns:a16="http://schemas.microsoft.com/office/drawing/2014/main" id="{CF2E41CA-AE48-4E77-8FB8-44C0A08C61B7}"/>
              </a:ext>
            </a:extLst>
          </p:cNvPr>
          <p:cNvSpPr txBox="1"/>
          <p:nvPr/>
        </p:nvSpPr>
        <p:spPr>
          <a:xfrm>
            <a:off x="7768443" y="1427067"/>
            <a:ext cx="4390432" cy="50783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Parents can review their child’s work through “My Account.”  </a:t>
            </a:r>
          </a:p>
          <a:p>
            <a:pPr marL="742950" lvl="1" indent="-285750">
              <a:buFont typeface="Arial" panose="020B0604020202020204" pitchFamily="34" charset="0"/>
              <a:buChar char="•"/>
            </a:pPr>
            <a:r>
              <a:rPr lang="en-US" dirty="0">
                <a:solidFill>
                  <a:schemeClr val="bg1"/>
                </a:solidFill>
              </a:rPr>
              <a:t>Previous sessions</a:t>
            </a:r>
          </a:p>
          <a:p>
            <a:pPr marL="742950" lvl="1" indent="-285750">
              <a:buFont typeface="Arial" panose="020B0604020202020204" pitchFamily="34" charset="0"/>
              <a:buChar char="•"/>
            </a:pPr>
            <a:r>
              <a:rPr lang="en-US" dirty="0">
                <a:solidFill>
                  <a:schemeClr val="bg1"/>
                </a:solidFill>
              </a:rPr>
              <a:t>Favorite tutors</a:t>
            </a:r>
          </a:p>
          <a:p>
            <a:pPr marL="742950" lvl="1" indent="-285750">
              <a:buFont typeface="Arial" panose="020B0604020202020204" pitchFamily="34" charset="0"/>
              <a:buChar char="•"/>
            </a:pPr>
            <a:r>
              <a:rPr lang="en-US" dirty="0">
                <a:solidFill>
                  <a:schemeClr val="bg1"/>
                </a:solidFill>
              </a:rPr>
              <a:t>Stored documents in locker</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Password can be changed in “My Account.”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Email address can be updated in “My Account.”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Families can share accounts, but it is not recommended for older students, as they will want to store and review their self-study progress.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8" name="Picture 7">
            <a:extLst>
              <a:ext uri="{FF2B5EF4-FFF2-40B4-BE49-F238E27FC236}">
                <a16:creationId xmlns:a16="http://schemas.microsoft.com/office/drawing/2014/main" id="{D77A5E21-253F-4F2D-8636-6C2727BBB9F5}"/>
              </a:ext>
            </a:extLst>
          </p:cNvPr>
          <p:cNvPicPr>
            <a:picLocks noChangeAspect="1"/>
          </p:cNvPicPr>
          <p:nvPr/>
        </p:nvPicPr>
        <p:blipFill rotWithShape="1">
          <a:blip r:embed="rId5"/>
          <a:srcRect b="14058"/>
          <a:stretch/>
        </p:blipFill>
        <p:spPr>
          <a:xfrm>
            <a:off x="2518555" y="5074712"/>
            <a:ext cx="4642832" cy="1300687"/>
          </a:xfrm>
          <a:prstGeom prst="rect">
            <a:avLst/>
          </a:prstGeom>
          <a:solidFill>
            <a:srgbClr val="FFFFFF">
              <a:shade val="85000"/>
            </a:srgbClr>
          </a:solidFill>
          <a:ln w="3175" cap="sq">
            <a:solidFill>
              <a:schemeClr val="accent1"/>
            </a:solidFill>
            <a:miter lim="800000"/>
          </a:ln>
          <a:effectLst/>
        </p:spPr>
      </p:pic>
      <p:pic>
        <p:nvPicPr>
          <p:cNvPr id="2" name="Picture 1">
            <a:extLst>
              <a:ext uri="{FF2B5EF4-FFF2-40B4-BE49-F238E27FC236}">
                <a16:creationId xmlns:a16="http://schemas.microsoft.com/office/drawing/2014/main" id="{C2106480-8089-4AFD-8B5A-BF5F9CDFCD56}"/>
              </a:ext>
            </a:extLst>
          </p:cNvPr>
          <p:cNvPicPr>
            <a:picLocks noChangeAspect="1"/>
          </p:cNvPicPr>
          <p:nvPr/>
        </p:nvPicPr>
        <p:blipFill rotWithShape="1">
          <a:blip r:embed="rId6"/>
          <a:srcRect l="5703" t="3342" r="4951" b="5611"/>
          <a:stretch/>
        </p:blipFill>
        <p:spPr>
          <a:xfrm>
            <a:off x="497735" y="1448795"/>
            <a:ext cx="1523085" cy="1936262"/>
          </a:xfrm>
          <a:prstGeom prst="rect">
            <a:avLst/>
          </a:prstGeom>
          <a:ln>
            <a:solidFill>
              <a:schemeClr val="bg2"/>
            </a:solidFill>
          </a:ln>
        </p:spPr>
      </p:pic>
      <p:pic>
        <p:nvPicPr>
          <p:cNvPr id="3" name="Picture 2">
            <a:extLst>
              <a:ext uri="{FF2B5EF4-FFF2-40B4-BE49-F238E27FC236}">
                <a16:creationId xmlns:a16="http://schemas.microsoft.com/office/drawing/2014/main" id="{BD6E7519-DDF3-4342-9D51-BF440EC3A0E8}"/>
              </a:ext>
            </a:extLst>
          </p:cNvPr>
          <p:cNvPicPr>
            <a:picLocks noChangeAspect="1"/>
          </p:cNvPicPr>
          <p:nvPr/>
        </p:nvPicPr>
        <p:blipFill>
          <a:blip r:embed="rId7"/>
          <a:stretch>
            <a:fillRect/>
          </a:stretch>
        </p:blipFill>
        <p:spPr>
          <a:xfrm>
            <a:off x="122647" y="4724011"/>
            <a:ext cx="2289451" cy="1596409"/>
          </a:xfrm>
          <a:prstGeom prst="rect">
            <a:avLst/>
          </a:prstGeom>
          <a:ln>
            <a:solidFill>
              <a:schemeClr val="bg2"/>
            </a:solidFill>
          </a:ln>
        </p:spPr>
      </p:pic>
      <p:pic>
        <p:nvPicPr>
          <p:cNvPr id="9" name="Picture 8">
            <a:extLst>
              <a:ext uri="{FF2B5EF4-FFF2-40B4-BE49-F238E27FC236}">
                <a16:creationId xmlns:a16="http://schemas.microsoft.com/office/drawing/2014/main" id="{64B0AE9F-8918-4AA2-A4BE-00EDE552B9C5}"/>
              </a:ext>
            </a:extLst>
          </p:cNvPr>
          <p:cNvPicPr>
            <a:picLocks noChangeAspect="1"/>
          </p:cNvPicPr>
          <p:nvPr/>
        </p:nvPicPr>
        <p:blipFill rotWithShape="1">
          <a:blip r:embed="rId8"/>
          <a:srcRect b="9302"/>
          <a:stretch/>
        </p:blipFill>
        <p:spPr>
          <a:xfrm>
            <a:off x="495140" y="3402892"/>
            <a:ext cx="1523085" cy="1303283"/>
          </a:xfrm>
          <a:prstGeom prst="rect">
            <a:avLst/>
          </a:prstGeom>
          <a:solidFill>
            <a:srgbClr val="FFFFFF">
              <a:shade val="85000"/>
            </a:srgbClr>
          </a:solidFill>
          <a:ln w="3175" cap="sq">
            <a:solidFill>
              <a:schemeClr val="bg2"/>
            </a:solidFill>
            <a:miter lim="800000"/>
          </a:ln>
          <a:effectLst/>
        </p:spPr>
      </p:pic>
    </p:spTree>
    <p:extLst>
      <p:ext uri="{BB962C8B-B14F-4D97-AF65-F5344CB8AC3E}">
        <p14:creationId xmlns:p14="http://schemas.microsoft.com/office/powerpoint/2010/main" val="253879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51">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Using the tools</a:t>
            </a:r>
          </a:p>
        </p:txBody>
      </p:sp>
      <p:pic>
        <p:nvPicPr>
          <p:cNvPr id="8" name="Picture 7">
            <a:extLst>
              <a:ext uri="{FF2B5EF4-FFF2-40B4-BE49-F238E27FC236}">
                <a16:creationId xmlns:a16="http://schemas.microsoft.com/office/drawing/2014/main" id="{E840252D-79D5-4810-B312-81AC5444E23D}"/>
              </a:ext>
            </a:extLst>
          </p:cNvPr>
          <p:cNvPicPr>
            <a:picLocks noChangeAspect="1"/>
          </p:cNvPicPr>
          <p:nvPr/>
        </p:nvPicPr>
        <p:blipFill rotWithShape="1">
          <a:blip r:embed="rId3">
            <a:extLst>
              <a:ext uri="{28A0092B-C50C-407E-A947-70E740481C1C}">
                <a14:useLocalDpi xmlns:a14="http://schemas.microsoft.com/office/drawing/2010/main" val="0"/>
              </a:ext>
            </a:extLst>
          </a:blip>
          <a:srcRect r="8961" b="1"/>
          <a:stretch/>
        </p:blipFill>
        <p:spPr>
          <a:xfrm>
            <a:off x="3395416" y="276225"/>
            <a:ext cx="5401168" cy="3129510"/>
          </a:xfrm>
          <a:prstGeom prst="rect">
            <a:avLst/>
          </a:prstGeom>
          <a:solidFill>
            <a:srgbClr val="FFFFFF">
              <a:shade val="85000"/>
            </a:srgbClr>
          </a:solidFill>
        </p:spPr>
      </p:pic>
      <p:pic>
        <p:nvPicPr>
          <p:cNvPr id="11" name="Picture 10">
            <a:extLst>
              <a:ext uri="{FF2B5EF4-FFF2-40B4-BE49-F238E27FC236}">
                <a16:creationId xmlns:a16="http://schemas.microsoft.com/office/drawing/2014/main" id="{6478BB66-4689-48A5-BFB2-C8C323C7D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4014098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5E3069-991D-411C-BF45-9582AE4937AB}"/>
              </a:ext>
            </a:extLst>
          </p:cNvPr>
          <p:cNvSpPr txBox="1"/>
          <p:nvPr/>
        </p:nvSpPr>
        <p:spPr>
          <a:xfrm>
            <a:off x="640080" y="566928"/>
            <a:ext cx="6024406" cy="523220"/>
          </a:xfrm>
          <a:prstGeom prst="rect">
            <a:avLst/>
          </a:prstGeom>
          <a:noFill/>
        </p:spPr>
        <p:txBody>
          <a:bodyPr wrap="none" rtlCol="0">
            <a:spAutoFit/>
          </a:bodyPr>
          <a:lstStyle/>
          <a:p>
            <a:r>
              <a:rPr lang="en-US" sz="2800" dirty="0">
                <a:solidFill>
                  <a:schemeClr val="accent6"/>
                </a:solidFill>
              </a:rPr>
              <a:t>Delete this slide prior to presentation</a:t>
            </a:r>
          </a:p>
        </p:txBody>
      </p:sp>
      <p:sp>
        <p:nvSpPr>
          <p:cNvPr id="5" name="TextBox 4">
            <a:extLst>
              <a:ext uri="{FF2B5EF4-FFF2-40B4-BE49-F238E27FC236}">
                <a16:creationId xmlns:a16="http://schemas.microsoft.com/office/drawing/2014/main" id="{7E6D5748-1ECE-47D7-A03D-D73EDF0509A8}"/>
              </a:ext>
            </a:extLst>
          </p:cNvPr>
          <p:cNvSpPr txBox="1"/>
          <p:nvPr/>
        </p:nvSpPr>
        <p:spPr>
          <a:xfrm>
            <a:off x="795528" y="1417320"/>
            <a:ext cx="10238700" cy="2031325"/>
          </a:xfrm>
          <a:prstGeom prst="rect">
            <a:avLst/>
          </a:prstGeom>
          <a:noFill/>
        </p:spPr>
        <p:txBody>
          <a:bodyPr wrap="none" rtlCol="0">
            <a:spAutoFit/>
          </a:bodyPr>
          <a:lstStyle/>
          <a:p>
            <a:r>
              <a:rPr lang="en-US" dirty="0">
                <a:solidFill>
                  <a:schemeClr val="accent6"/>
                </a:solidFill>
              </a:rPr>
              <a:t>When presenting to parents/teachers of K-5</a:t>
            </a:r>
            <a:r>
              <a:rPr lang="en-US" baseline="30000" dirty="0">
                <a:solidFill>
                  <a:schemeClr val="accent6"/>
                </a:solidFill>
              </a:rPr>
              <a:t>th</a:t>
            </a:r>
            <a:r>
              <a:rPr lang="en-US" dirty="0">
                <a:solidFill>
                  <a:schemeClr val="accent6"/>
                </a:solidFill>
              </a:rPr>
              <a:t> grade students, show the following tools or slides:</a:t>
            </a:r>
          </a:p>
          <a:p>
            <a:r>
              <a:rPr lang="en-US" dirty="0">
                <a:solidFill>
                  <a:schemeClr val="accent6"/>
                </a:solidFill>
              </a:rPr>
              <a:t>Choose your tool, connect with a tutor, classroom tools, post-session review, </a:t>
            </a:r>
            <a:r>
              <a:rPr lang="en-US" dirty="0" err="1">
                <a:solidFill>
                  <a:schemeClr val="accent6"/>
                </a:solidFill>
              </a:rPr>
              <a:t>skillscenter</a:t>
            </a:r>
            <a:endParaRPr lang="en-US" dirty="0">
              <a:solidFill>
                <a:schemeClr val="accent6"/>
              </a:solidFill>
            </a:endParaRPr>
          </a:p>
          <a:p>
            <a:endParaRPr lang="en-US" dirty="0">
              <a:solidFill>
                <a:schemeClr val="accent6"/>
              </a:solidFill>
            </a:endParaRPr>
          </a:p>
          <a:p>
            <a:r>
              <a:rPr lang="en-US" dirty="0">
                <a:solidFill>
                  <a:schemeClr val="accent6"/>
                </a:solidFill>
              </a:rPr>
              <a:t>When presenting to parents/teachers of 6</a:t>
            </a:r>
            <a:r>
              <a:rPr lang="en-US" baseline="30000" dirty="0">
                <a:solidFill>
                  <a:schemeClr val="accent6"/>
                </a:solidFill>
              </a:rPr>
              <a:t>th</a:t>
            </a:r>
            <a:r>
              <a:rPr lang="en-US" dirty="0">
                <a:solidFill>
                  <a:schemeClr val="accent6"/>
                </a:solidFill>
              </a:rPr>
              <a:t>-8</a:t>
            </a:r>
            <a:r>
              <a:rPr lang="en-US" baseline="30000" dirty="0">
                <a:solidFill>
                  <a:schemeClr val="accent6"/>
                </a:solidFill>
              </a:rPr>
              <a:t>th</a:t>
            </a:r>
            <a:r>
              <a:rPr lang="en-US" dirty="0">
                <a:solidFill>
                  <a:schemeClr val="accent6"/>
                </a:solidFill>
              </a:rPr>
              <a:t> grade students, show the above tools or slides plus:</a:t>
            </a:r>
          </a:p>
          <a:p>
            <a:r>
              <a:rPr lang="en-US" dirty="0">
                <a:solidFill>
                  <a:schemeClr val="accent6"/>
                </a:solidFill>
              </a:rPr>
              <a:t>Drop-off reviews, practice quizzes, early edge video lessons</a:t>
            </a:r>
          </a:p>
          <a:p>
            <a:endParaRPr lang="en-US" dirty="0">
              <a:solidFill>
                <a:schemeClr val="accent6"/>
              </a:solidFill>
            </a:endParaRPr>
          </a:p>
          <a:p>
            <a:r>
              <a:rPr lang="en-US" dirty="0">
                <a:solidFill>
                  <a:schemeClr val="accent6"/>
                </a:solidFill>
              </a:rPr>
              <a:t>When presenting to parents/teachers of 9</a:t>
            </a:r>
            <a:r>
              <a:rPr lang="en-US" baseline="30000" dirty="0">
                <a:solidFill>
                  <a:schemeClr val="accent6"/>
                </a:solidFill>
              </a:rPr>
              <a:t>th</a:t>
            </a:r>
            <a:r>
              <a:rPr lang="en-US" dirty="0">
                <a:solidFill>
                  <a:schemeClr val="accent6"/>
                </a:solidFill>
              </a:rPr>
              <a:t>-12</a:t>
            </a:r>
            <a:r>
              <a:rPr lang="en-US" baseline="30000" dirty="0">
                <a:solidFill>
                  <a:schemeClr val="accent6"/>
                </a:solidFill>
              </a:rPr>
              <a:t>th</a:t>
            </a:r>
            <a:r>
              <a:rPr lang="en-US" dirty="0">
                <a:solidFill>
                  <a:schemeClr val="accent6"/>
                </a:solidFill>
              </a:rPr>
              <a:t> grade students, show all tools or slides.</a:t>
            </a:r>
          </a:p>
        </p:txBody>
      </p:sp>
    </p:spTree>
    <p:extLst>
      <p:ext uri="{BB962C8B-B14F-4D97-AF65-F5344CB8AC3E}">
        <p14:creationId xmlns:p14="http://schemas.microsoft.com/office/powerpoint/2010/main" val="1305287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Choose your tool</a:t>
            </a:r>
          </a:p>
        </p:txBody>
      </p:sp>
      <p:pic>
        <p:nvPicPr>
          <p:cNvPr id="5" name="Picture 4">
            <a:extLst>
              <a:ext uri="{FF2B5EF4-FFF2-40B4-BE49-F238E27FC236}">
                <a16:creationId xmlns:a16="http://schemas.microsoft.com/office/drawing/2014/main" id="{090BFBDF-0C59-4BC6-88CA-68AC359A5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2" name="Picture 1">
            <a:extLst>
              <a:ext uri="{FF2B5EF4-FFF2-40B4-BE49-F238E27FC236}">
                <a16:creationId xmlns:a16="http://schemas.microsoft.com/office/drawing/2014/main" id="{3CCAFF66-1CC1-41EE-8036-677D18722BF4}"/>
              </a:ext>
            </a:extLst>
          </p:cNvPr>
          <p:cNvPicPr>
            <a:picLocks noChangeAspect="1"/>
          </p:cNvPicPr>
          <p:nvPr/>
        </p:nvPicPr>
        <p:blipFill>
          <a:blip r:embed="rId4"/>
          <a:stretch>
            <a:fillRect/>
          </a:stretch>
        </p:blipFill>
        <p:spPr>
          <a:xfrm>
            <a:off x="6538096" y="1994233"/>
            <a:ext cx="5560728" cy="4327087"/>
          </a:xfrm>
          <a:prstGeom prst="rect">
            <a:avLst/>
          </a:prstGeom>
          <a:ln>
            <a:solidFill>
              <a:schemeClr val="bg2"/>
            </a:solidFill>
          </a:ln>
        </p:spPr>
      </p:pic>
      <p:grpSp>
        <p:nvGrpSpPr>
          <p:cNvPr id="8" name="Group 7">
            <a:extLst>
              <a:ext uri="{FF2B5EF4-FFF2-40B4-BE49-F238E27FC236}">
                <a16:creationId xmlns:a16="http://schemas.microsoft.com/office/drawing/2014/main" id="{2B242F50-B7E6-428D-84EB-B4AF3399EE7A}"/>
              </a:ext>
            </a:extLst>
          </p:cNvPr>
          <p:cNvGrpSpPr/>
          <p:nvPr/>
        </p:nvGrpSpPr>
        <p:grpSpPr>
          <a:xfrm>
            <a:off x="145034" y="1994233"/>
            <a:ext cx="6299887" cy="4381166"/>
            <a:chOff x="145034" y="1994233"/>
            <a:chExt cx="6299887" cy="4381166"/>
          </a:xfrm>
        </p:grpSpPr>
        <p:pic>
          <p:nvPicPr>
            <p:cNvPr id="6" name="Picture 5">
              <a:extLst>
                <a:ext uri="{FF2B5EF4-FFF2-40B4-BE49-F238E27FC236}">
                  <a16:creationId xmlns:a16="http://schemas.microsoft.com/office/drawing/2014/main" id="{322B26E2-1587-43E0-AAD3-4A7779673D69}"/>
                </a:ext>
              </a:extLst>
            </p:cNvPr>
            <p:cNvPicPr>
              <a:picLocks noChangeAspect="1"/>
            </p:cNvPicPr>
            <p:nvPr/>
          </p:nvPicPr>
          <p:blipFill>
            <a:blip r:embed="rId5"/>
            <a:stretch>
              <a:fillRect/>
            </a:stretch>
          </p:blipFill>
          <p:spPr>
            <a:xfrm>
              <a:off x="145034" y="1994233"/>
              <a:ext cx="6299887" cy="4381166"/>
            </a:xfrm>
            <a:prstGeom prst="rect">
              <a:avLst/>
            </a:prstGeom>
            <a:ln>
              <a:solidFill>
                <a:schemeClr val="accent1"/>
              </a:solidFill>
            </a:ln>
          </p:spPr>
        </p:pic>
        <p:sp>
          <p:nvSpPr>
            <p:cNvPr id="3" name="TextBox 2">
              <a:extLst>
                <a:ext uri="{FF2B5EF4-FFF2-40B4-BE49-F238E27FC236}">
                  <a16:creationId xmlns:a16="http://schemas.microsoft.com/office/drawing/2014/main" id="{9B060E4F-2109-41D0-B1D4-874D656AF9D2}"/>
                </a:ext>
              </a:extLst>
            </p:cNvPr>
            <p:cNvSpPr txBox="1"/>
            <p:nvPr/>
          </p:nvSpPr>
          <p:spPr>
            <a:xfrm>
              <a:off x="5198049" y="3374879"/>
              <a:ext cx="1030332" cy="292388"/>
            </a:xfrm>
            <a:prstGeom prst="rect">
              <a:avLst/>
            </a:prstGeom>
            <a:solidFill>
              <a:schemeClr val="tx1"/>
            </a:solidFill>
            <a:ln>
              <a:noFill/>
            </a:ln>
          </p:spPr>
          <p:txBody>
            <a:bodyPr wrap="square" rtlCol="0">
              <a:spAutoFit/>
            </a:bodyPr>
            <a:lstStyle/>
            <a:p>
              <a:r>
                <a:rPr lang="en-US" sz="800" b="1" dirty="0">
                  <a:solidFill>
                    <a:schemeClr val="bg1"/>
                  </a:solidFill>
                </a:rPr>
                <a:t>Learn Your Way</a:t>
              </a:r>
            </a:p>
            <a:p>
              <a:r>
                <a:rPr lang="en-US" sz="500" b="1" dirty="0">
                  <a:solidFill>
                    <a:schemeClr val="bg1"/>
                  </a:solidFill>
                </a:rPr>
                <a:t>with video lessons</a:t>
              </a:r>
            </a:p>
          </p:txBody>
        </p:sp>
      </p:grpSp>
    </p:spTree>
    <p:extLst>
      <p:ext uri="{BB962C8B-B14F-4D97-AF65-F5344CB8AC3E}">
        <p14:creationId xmlns:p14="http://schemas.microsoft.com/office/powerpoint/2010/main" val="516388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Connect with a tutor</a:t>
            </a:r>
          </a:p>
        </p:txBody>
      </p:sp>
      <p:pic>
        <p:nvPicPr>
          <p:cNvPr id="5" name="Picture 4">
            <a:extLst>
              <a:ext uri="{FF2B5EF4-FFF2-40B4-BE49-F238E27FC236}">
                <a16:creationId xmlns:a16="http://schemas.microsoft.com/office/drawing/2014/main" id="{70349E44-72DA-47DD-A295-6329DF223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A35D8AA1-5F9F-42B5-A588-0B39E3DB8AA7}"/>
              </a:ext>
            </a:extLst>
          </p:cNvPr>
          <p:cNvPicPr>
            <a:picLocks noChangeAspect="1"/>
          </p:cNvPicPr>
          <p:nvPr/>
        </p:nvPicPr>
        <p:blipFill rotWithShape="1">
          <a:blip r:embed="rId4"/>
          <a:srcRect t="9825" b="80609"/>
          <a:stretch/>
        </p:blipFill>
        <p:spPr>
          <a:xfrm>
            <a:off x="474219" y="1482098"/>
            <a:ext cx="6164326" cy="410065"/>
          </a:xfrm>
          <a:prstGeom prst="rect">
            <a:avLst/>
          </a:prstGeom>
          <a:ln>
            <a:solidFill>
              <a:schemeClr val="accent1"/>
            </a:solidFill>
          </a:ln>
        </p:spPr>
      </p:pic>
      <p:sp>
        <p:nvSpPr>
          <p:cNvPr id="2" name="Rectangle 1">
            <a:extLst>
              <a:ext uri="{FF2B5EF4-FFF2-40B4-BE49-F238E27FC236}">
                <a16:creationId xmlns:a16="http://schemas.microsoft.com/office/drawing/2014/main" id="{E7FBE1E1-0EA5-4120-8915-EC139A228449}"/>
              </a:ext>
            </a:extLst>
          </p:cNvPr>
          <p:cNvSpPr/>
          <p:nvPr/>
        </p:nvSpPr>
        <p:spPr>
          <a:xfrm>
            <a:off x="950976" y="1482098"/>
            <a:ext cx="1042416" cy="410065"/>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FAB75F5-4AD9-4F82-AD80-4087B284CFB2}"/>
              </a:ext>
            </a:extLst>
          </p:cNvPr>
          <p:cNvPicPr>
            <a:picLocks noChangeAspect="1"/>
          </p:cNvPicPr>
          <p:nvPr/>
        </p:nvPicPr>
        <p:blipFill>
          <a:blip r:embed="rId5"/>
          <a:stretch>
            <a:fillRect/>
          </a:stretch>
        </p:blipFill>
        <p:spPr>
          <a:xfrm>
            <a:off x="474218" y="1870895"/>
            <a:ext cx="6164325" cy="4386782"/>
          </a:xfrm>
          <a:prstGeom prst="rect">
            <a:avLst/>
          </a:prstGeom>
          <a:ln>
            <a:solidFill>
              <a:srgbClr val="3592CE"/>
            </a:solidFill>
          </a:ln>
        </p:spPr>
      </p:pic>
      <p:sp>
        <p:nvSpPr>
          <p:cNvPr id="3" name="TextBox 2">
            <a:extLst>
              <a:ext uri="{FF2B5EF4-FFF2-40B4-BE49-F238E27FC236}">
                <a16:creationId xmlns:a16="http://schemas.microsoft.com/office/drawing/2014/main" id="{17AF63DC-6464-4CBB-9D3C-D274F292FBC0}"/>
              </a:ext>
            </a:extLst>
          </p:cNvPr>
          <p:cNvSpPr txBox="1"/>
          <p:nvPr/>
        </p:nvSpPr>
        <p:spPr>
          <a:xfrm>
            <a:off x="7836409" y="1482098"/>
            <a:ext cx="4033860" cy="4801314"/>
          </a:xfrm>
          <a:prstGeom prst="rect">
            <a:avLst/>
          </a:prstGeom>
          <a:noFill/>
        </p:spPr>
        <p:txBody>
          <a:bodyPr wrap="square" rtlCol="0">
            <a:spAutoFit/>
          </a:bodyPr>
          <a:lstStyle/>
          <a:p>
            <a:r>
              <a:rPr lang="en-US" dirty="0">
                <a:solidFill>
                  <a:schemeClr val="bg1"/>
                </a:solidFill>
              </a:rPr>
              <a:t>Tutors are available </a:t>
            </a:r>
            <a:r>
              <a:rPr lang="en-US" dirty="0">
                <a:solidFill>
                  <a:schemeClr val="accent6"/>
                </a:solidFill>
              </a:rPr>
              <a:t>[enter tutoring hours and days.]</a:t>
            </a:r>
          </a:p>
          <a:p>
            <a:endParaRPr lang="en-US" dirty="0">
              <a:solidFill>
                <a:schemeClr val="accent6"/>
              </a:solidFill>
            </a:endParaRPr>
          </a:p>
          <a:p>
            <a:r>
              <a:rPr lang="en-US" dirty="0">
                <a:solidFill>
                  <a:schemeClr val="bg1"/>
                </a:solidFill>
              </a:rPr>
              <a:t>Spanish speaking tutors are available for math, science and social studies.</a:t>
            </a:r>
          </a:p>
          <a:p>
            <a:endParaRPr lang="en-US" dirty="0">
              <a:solidFill>
                <a:schemeClr val="bg1"/>
              </a:solidFill>
            </a:endParaRPr>
          </a:p>
          <a:p>
            <a:r>
              <a:rPr lang="en-US" dirty="0">
                <a:solidFill>
                  <a:schemeClr val="bg1"/>
                </a:solidFill>
              </a:rPr>
              <a:t>To allow a voice connection in the classroom, be sure to check the box for “voice-chat capabilities.”</a:t>
            </a:r>
          </a:p>
          <a:p>
            <a:endParaRPr lang="en-US" dirty="0">
              <a:solidFill>
                <a:schemeClr val="bg1"/>
              </a:solidFill>
            </a:endParaRPr>
          </a:p>
          <a:p>
            <a:r>
              <a:rPr lang="en-US" dirty="0">
                <a:solidFill>
                  <a:schemeClr val="bg1"/>
                </a:solidFill>
              </a:rPr>
              <a:t>Average wait time to connect is under 2 minutes.</a:t>
            </a:r>
          </a:p>
          <a:p>
            <a:endParaRPr lang="en-US" dirty="0">
              <a:solidFill>
                <a:schemeClr val="bg1"/>
              </a:solidFill>
            </a:endParaRPr>
          </a:p>
          <a:p>
            <a:r>
              <a:rPr lang="en-US" dirty="0">
                <a:solidFill>
                  <a:schemeClr val="bg1"/>
                </a:solidFill>
              </a:rPr>
              <a:t>Average session length is 20-25 minutes, but might be shorter or longer depending on student’s needs.</a:t>
            </a:r>
          </a:p>
          <a:p>
            <a:endParaRPr lang="en-US" dirty="0">
              <a:solidFill>
                <a:schemeClr val="bg1"/>
              </a:solidFill>
            </a:endParaRPr>
          </a:p>
        </p:txBody>
      </p:sp>
    </p:spTree>
    <p:extLst>
      <p:ext uri="{BB962C8B-B14F-4D97-AF65-F5344CB8AC3E}">
        <p14:creationId xmlns:p14="http://schemas.microsoft.com/office/powerpoint/2010/main" val="505186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Classroom tools</a:t>
            </a:r>
          </a:p>
        </p:txBody>
      </p:sp>
      <p:pic>
        <p:nvPicPr>
          <p:cNvPr id="5" name="Picture 4">
            <a:extLst>
              <a:ext uri="{FF2B5EF4-FFF2-40B4-BE49-F238E27FC236}">
                <a16:creationId xmlns:a16="http://schemas.microsoft.com/office/drawing/2014/main" id="{1C21FADA-2D9C-47D8-9ACF-1DDE0AC8D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55F74350-3A2B-43F2-82B9-2E0C0779C6DE}"/>
              </a:ext>
            </a:extLst>
          </p:cNvPr>
          <p:cNvPicPr>
            <a:picLocks noChangeAspect="1"/>
          </p:cNvPicPr>
          <p:nvPr/>
        </p:nvPicPr>
        <p:blipFill rotWithShape="1">
          <a:blip r:embed="rId4">
            <a:extLst>
              <a:ext uri="{28A0092B-C50C-407E-A947-70E740481C1C}">
                <a14:useLocalDpi xmlns:a14="http://schemas.microsoft.com/office/drawing/2010/main" val="0"/>
              </a:ext>
            </a:extLst>
          </a:blip>
          <a:srcRect t="1063" r="754" b="1631"/>
          <a:stretch/>
        </p:blipFill>
        <p:spPr>
          <a:xfrm>
            <a:off x="396241" y="1958340"/>
            <a:ext cx="8191466" cy="4150359"/>
          </a:xfrm>
          <a:prstGeom prst="rect">
            <a:avLst/>
          </a:prstGeom>
          <a:solidFill>
            <a:srgbClr val="FFFFFF">
              <a:shade val="85000"/>
            </a:srgbClr>
          </a:solidFill>
          <a:ln w="3175" cap="sq">
            <a:solidFill>
              <a:srgbClr val="3592CE"/>
            </a:solidFill>
            <a:miter lim="800000"/>
          </a:ln>
          <a:effectLst/>
        </p:spPr>
      </p:pic>
      <p:sp>
        <p:nvSpPr>
          <p:cNvPr id="2" name="TextBox 1">
            <a:extLst>
              <a:ext uri="{FF2B5EF4-FFF2-40B4-BE49-F238E27FC236}">
                <a16:creationId xmlns:a16="http://schemas.microsoft.com/office/drawing/2014/main" id="{01ACED98-9B79-4867-A0B9-530B6C72FEE9}"/>
              </a:ext>
            </a:extLst>
          </p:cNvPr>
          <p:cNvSpPr txBox="1"/>
          <p:nvPr/>
        </p:nvSpPr>
        <p:spPr>
          <a:xfrm>
            <a:off x="8830819" y="1600631"/>
            <a:ext cx="2964940" cy="480131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Chat and voice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Interactive whiteboard with drawing tools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Graphing calculator</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Text editor</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File sharing</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Online resource sharing</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Print from classroom</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Change font size in settings</a:t>
            </a:r>
          </a:p>
        </p:txBody>
      </p:sp>
    </p:spTree>
    <p:extLst>
      <p:ext uri="{BB962C8B-B14F-4D97-AF65-F5344CB8AC3E}">
        <p14:creationId xmlns:p14="http://schemas.microsoft.com/office/powerpoint/2010/main" val="1842978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Classroom tools</a:t>
            </a:r>
          </a:p>
        </p:txBody>
      </p:sp>
      <p:pic>
        <p:nvPicPr>
          <p:cNvPr id="5" name="Picture 4">
            <a:extLst>
              <a:ext uri="{FF2B5EF4-FFF2-40B4-BE49-F238E27FC236}">
                <a16:creationId xmlns:a16="http://schemas.microsoft.com/office/drawing/2014/main" id="{1C21FADA-2D9C-47D8-9ACF-1DDE0AC8D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sp>
        <p:nvSpPr>
          <p:cNvPr id="2" name="TextBox 1">
            <a:extLst>
              <a:ext uri="{FF2B5EF4-FFF2-40B4-BE49-F238E27FC236}">
                <a16:creationId xmlns:a16="http://schemas.microsoft.com/office/drawing/2014/main" id="{01ACED98-9B79-4867-A0B9-530B6C72FEE9}"/>
              </a:ext>
            </a:extLst>
          </p:cNvPr>
          <p:cNvSpPr txBox="1"/>
          <p:nvPr/>
        </p:nvSpPr>
        <p:spPr>
          <a:xfrm>
            <a:off x="8830819" y="1600631"/>
            <a:ext cx="2964940" cy="4801314"/>
          </a:xfrm>
          <a:prstGeom prst="rect">
            <a:avLst/>
          </a:prstGeom>
          <a:noFill/>
        </p:spPr>
        <p:txBody>
          <a:bodyPr wrap="square" rtlCol="0">
            <a:spAutoFit/>
          </a:bodyPr>
          <a:lstStyle/>
          <a:p>
            <a:r>
              <a:rPr lang="en-US" dirty="0">
                <a:solidFill>
                  <a:schemeClr val="bg1"/>
                </a:solidFill>
              </a:rPr>
              <a:t>Shared viewing of files &amp; applications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Writing assignments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Lab reports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Class presentations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Résumés &amp; cover letters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Learning Microsoft Office</a:t>
            </a:r>
            <a:r>
              <a:rPr lang="en-US" baseline="30000" dirty="0">
                <a:solidFill>
                  <a:schemeClr val="bg1"/>
                </a:solidFill>
              </a:rPr>
              <a:t>®</a:t>
            </a:r>
          </a:p>
          <a:p>
            <a:pPr marL="285750" indent="-285750">
              <a:buFont typeface="Arial" panose="020B0604020202020204" pitchFamily="34" charset="0"/>
              <a:buChar char="•"/>
            </a:pPr>
            <a:r>
              <a:rPr lang="en-US" dirty="0">
                <a:solidFill>
                  <a:schemeClr val="bg1"/>
                </a:solidFill>
              </a:rPr>
              <a:t>	Word</a:t>
            </a:r>
            <a:r>
              <a:rPr lang="en-US" baseline="30000" dirty="0">
                <a:solidFill>
                  <a:schemeClr val="bg1"/>
                </a:solidFill>
              </a:rPr>
              <a:t>®</a:t>
            </a:r>
          </a:p>
          <a:p>
            <a:pPr marL="285750" indent="-285750">
              <a:buFont typeface="Arial" panose="020B0604020202020204" pitchFamily="34" charset="0"/>
              <a:buChar char="•"/>
            </a:pPr>
            <a:r>
              <a:rPr lang="en-US" dirty="0">
                <a:solidFill>
                  <a:schemeClr val="bg1"/>
                </a:solidFill>
              </a:rPr>
              <a:t>	Excel</a:t>
            </a:r>
            <a:r>
              <a:rPr lang="en-US" baseline="30000" dirty="0">
                <a:solidFill>
                  <a:schemeClr val="bg1"/>
                </a:solidFill>
              </a:rPr>
              <a:t>®</a:t>
            </a:r>
          </a:p>
          <a:p>
            <a:pPr marL="285750" indent="-285750">
              <a:buFont typeface="Arial" panose="020B0604020202020204" pitchFamily="34" charset="0"/>
              <a:buChar char="•"/>
            </a:pPr>
            <a:r>
              <a:rPr lang="en-US" dirty="0">
                <a:solidFill>
                  <a:schemeClr val="bg1"/>
                </a:solidFill>
              </a:rPr>
              <a:t>	PowerPoint</a:t>
            </a:r>
            <a:r>
              <a:rPr lang="en-US" baseline="30000" dirty="0">
                <a:solidFill>
                  <a:schemeClr val="bg1"/>
                </a:solidFill>
              </a:rPr>
              <a:t>®</a:t>
            </a:r>
          </a:p>
          <a:p>
            <a:endParaRPr lang="en-US" dirty="0">
              <a:solidFill>
                <a:schemeClr val="bg1"/>
              </a:solidFill>
            </a:endParaRPr>
          </a:p>
        </p:txBody>
      </p:sp>
      <p:grpSp>
        <p:nvGrpSpPr>
          <p:cNvPr id="8" name="Group 7">
            <a:extLst>
              <a:ext uri="{FF2B5EF4-FFF2-40B4-BE49-F238E27FC236}">
                <a16:creationId xmlns:a16="http://schemas.microsoft.com/office/drawing/2014/main" id="{2633830A-0C68-4769-A32A-CC4229D11121}"/>
              </a:ext>
            </a:extLst>
          </p:cNvPr>
          <p:cNvGrpSpPr/>
          <p:nvPr/>
        </p:nvGrpSpPr>
        <p:grpSpPr>
          <a:xfrm>
            <a:off x="533400" y="1517898"/>
            <a:ext cx="8241793" cy="4801313"/>
            <a:chOff x="914400" y="1457739"/>
            <a:chExt cx="7315200" cy="4343400"/>
          </a:xfrm>
        </p:grpSpPr>
        <p:grpSp>
          <p:nvGrpSpPr>
            <p:cNvPr id="9" name="Group 8">
              <a:extLst>
                <a:ext uri="{FF2B5EF4-FFF2-40B4-BE49-F238E27FC236}">
                  <a16:creationId xmlns:a16="http://schemas.microsoft.com/office/drawing/2014/main" id="{1EB3BFC5-CDF6-46BD-9AEC-79F442B126C9}"/>
                </a:ext>
              </a:extLst>
            </p:cNvPr>
            <p:cNvGrpSpPr/>
            <p:nvPr/>
          </p:nvGrpSpPr>
          <p:grpSpPr>
            <a:xfrm>
              <a:off x="914400" y="1457739"/>
              <a:ext cx="7315200" cy="4343400"/>
              <a:chOff x="914400" y="1457739"/>
              <a:chExt cx="7315200" cy="4343400"/>
            </a:xfrm>
          </p:grpSpPr>
          <p:grpSp>
            <p:nvGrpSpPr>
              <p:cNvPr id="13" name="Group 12">
                <a:extLst>
                  <a:ext uri="{FF2B5EF4-FFF2-40B4-BE49-F238E27FC236}">
                    <a16:creationId xmlns:a16="http://schemas.microsoft.com/office/drawing/2014/main" id="{909A65F0-56C6-40BA-9F35-2CAAD5D6C1A8}"/>
                  </a:ext>
                </a:extLst>
              </p:cNvPr>
              <p:cNvGrpSpPr/>
              <p:nvPr/>
            </p:nvGrpSpPr>
            <p:grpSpPr>
              <a:xfrm>
                <a:off x="914400" y="1457739"/>
                <a:ext cx="7315200" cy="4343400"/>
                <a:chOff x="914400" y="1457739"/>
                <a:chExt cx="7315200" cy="4343400"/>
              </a:xfrm>
            </p:grpSpPr>
            <p:pic>
              <p:nvPicPr>
                <p:cNvPr id="15" name="Picture 14" descr="C:\Users\delrosarios\Pictures\Document Sharing in New Classroom.JPG">
                  <a:extLst>
                    <a:ext uri="{FF2B5EF4-FFF2-40B4-BE49-F238E27FC236}">
                      <a16:creationId xmlns:a16="http://schemas.microsoft.com/office/drawing/2014/main" id="{D4837CC8-3535-4106-88CD-E0B5F1F8B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457739"/>
                  <a:ext cx="7315200" cy="43434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C5A0A7C-B78F-4FF6-A2FC-5B9D51BF38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34771"/>
                <a:stretch/>
              </p:blipFill>
              <p:spPr bwMode="auto">
                <a:xfrm>
                  <a:off x="1447800" y="2535072"/>
                  <a:ext cx="4648200" cy="2978624"/>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4" name="Picture 13" descr="C:\Users\delrosarios\Pictures\Website Sharing in New Classroom 3-5-2014.JPG">
                <a:extLst>
                  <a:ext uri="{FF2B5EF4-FFF2-40B4-BE49-F238E27FC236}">
                    <a16:creationId xmlns:a16="http://schemas.microsoft.com/office/drawing/2014/main" id="{48F2F6AF-28E6-4926-87A5-55394DCCE64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417" t="5224" r="8714" b="91687"/>
              <a:stretch/>
            </p:blipFill>
            <p:spPr bwMode="auto">
              <a:xfrm>
                <a:off x="3442915" y="1677727"/>
                <a:ext cx="2258170" cy="135172"/>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grpSp>
        <p:pic>
          <p:nvPicPr>
            <p:cNvPr id="11" name="Picture 10" descr="C:\Users\delrosarios\Pictures\Website Sharing in New Classroom 3-5-2014.JPG">
              <a:extLst>
                <a:ext uri="{FF2B5EF4-FFF2-40B4-BE49-F238E27FC236}">
                  <a16:creationId xmlns:a16="http://schemas.microsoft.com/office/drawing/2014/main" id="{49CE8B58-BB02-404E-B4B0-4B579D0D4AB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861" r="75453" b="91687"/>
            <a:stretch/>
          </p:blipFill>
          <p:spPr bwMode="auto">
            <a:xfrm>
              <a:off x="5701084" y="1669775"/>
              <a:ext cx="1918915" cy="161443"/>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FB8DEF00-F93C-4463-B28C-73484167D732}"/>
              </a:ext>
            </a:extLst>
          </p:cNvPr>
          <p:cNvSpPr txBox="1"/>
          <p:nvPr/>
        </p:nvSpPr>
        <p:spPr>
          <a:xfrm>
            <a:off x="468938" y="6456651"/>
            <a:ext cx="6567824" cy="307777"/>
          </a:xfrm>
          <a:prstGeom prst="rect">
            <a:avLst/>
          </a:prstGeom>
          <a:noFill/>
        </p:spPr>
        <p:txBody>
          <a:bodyPr wrap="none" rtlCol="0">
            <a:spAutoFit/>
          </a:bodyPr>
          <a:lstStyle/>
          <a:p>
            <a:r>
              <a:rPr lang="en-US" sz="1400" i="1" dirty="0"/>
              <a:t>Microsoft Office and related products are registered trademarks of Microsoft, Inc.</a:t>
            </a:r>
          </a:p>
        </p:txBody>
      </p:sp>
    </p:spTree>
    <p:extLst>
      <p:ext uri="{BB962C8B-B14F-4D97-AF65-F5344CB8AC3E}">
        <p14:creationId xmlns:p14="http://schemas.microsoft.com/office/powerpoint/2010/main" val="2220167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Post-session review</a:t>
            </a:r>
          </a:p>
        </p:txBody>
      </p:sp>
      <p:pic>
        <p:nvPicPr>
          <p:cNvPr id="5" name="Picture 4">
            <a:extLst>
              <a:ext uri="{FF2B5EF4-FFF2-40B4-BE49-F238E27FC236}">
                <a16:creationId xmlns:a16="http://schemas.microsoft.com/office/drawing/2014/main" id="{6121E4B9-32AF-4F76-BFAF-35932B5A9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2" descr="C:\Users\DelrosarioS\Pictures\Classroom Screenshots\6a Rate Your Session.JPG">
            <a:extLst>
              <a:ext uri="{FF2B5EF4-FFF2-40B4-BE49-F238E27FC236}">
                <a16:creationId xmlns:a16="http://schemas.microsoft.com/office/drawing/2014/main" id="{B57810EA-306C-46A0-9A34-622AD90B4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 y="1423230"/>
            <a:ext cx="4772022" cy="2911326"/>
          </a:xfrm>
          <a:prstGeom prst="rect">
            <a:avLst/>
          </a:prstGeom>
          <a:noFill/>
          <a:ln>
            <a:solidFill>
              <a:srgbClr val="3592CE"/>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3A75DE6-567C-4E96-B226-224FEAC4706E}"/>
              </a:ext>
            </a:extLst>
          </p:cNvPr>
          <p:cNvPicPr/>
          <p:nvPr/>
        </p:nvPicPr>
        <p:blipFill>
          <a:blip r:embed="rId5"/>
          <a:stretch>
            <a:fillRect/>
          </a:stretch>
        </p:blipFill>
        <p:spPr>
          <a:xfrm>
            <a:off x="3103871" y="3391702"/>
            <a:ext cx="4921261" cy="2850907"/>
          </a:xfrm>
          <a:prstGeom prst="rect">
            <a:avLst/>
          </a:prstGeom>
          <a:ln>
            <a:solidFill>
              <a:srgbClr val="3592CE"/>
            </a:solidFill>
          </a:ln>
        </p:spPr>
      </p:pic>
      <p:sp>
        <p:nvSpPr>
          <p:cNvPr id="8" name="TextBox 7">
            <a:extLst>
              <a:ext uri="{FF2B5EF4-FFF2-40B4-BE49-F238E27FC236}">
                <a16:creationId xmlns:a16="http://schemas.microsoft.com/office/drawing/2014/main" id="{5A487CA0-6840-4EA3-9BAC-2F3F4D70AEF5}"/>
              </a:ext>
            </a:extLst>
          </p:cNvPr>
          <p:cNvSpPr txBox="1"/>
          <p:nvPr/>
        </p:nvSpPr>
        <p:spPr>
          <a:xfrm>
            <a:off x="8216332" y="1423230"/>
            <a:ext cx="3602735"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Please complete survey every time. It is used as part of the quality control process.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After session, you may email the session transcript, print it or replay a video of the session.</a:t>
            </a:r>
          </a:p>
        </p:txBody>
      </p:sp>
    </p:spTree>
    <p:extLst>
      <p:ext uri="{BB962C8B-B14F-4D97-AF65-F5344CB8AC3E}">
        <p14:creationId xmlns:p14="http://schemas.microsoft.com/office/powerpoint/2010/main" val="4188476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The Tutors</a:t>
            </a:r>
          </a:p>
        </p:txBody>
      </p:sp>
      <p:pic>
        <p:nvPicPr>
          <p:cNvPr id="19" name="Content Placeholder 4">
            <a:extLst>
              <a:ext uri="{FF2B5EF4-FFF2-40B4-BE49-F238E27FC236}">
                <a16:creationId xmlns:a16="http://schemas.microsoft.com/office/drawing/2014/main" id="{982DB895-8285-4857-951E-CD71FDF66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099" y="115426"/>
            <a:ext cx="1748039" cy="1748039"/>
          </a:xfrm>
          <a:prstGeom prst="rect">
            <a:avLst/>
          </a:prstGeom>
        </p:spPr>
      </p:pic>
      <p:pic>
        <p:nvPicPr>
          <p:cNvPr id="20" name="Picture 19">
            <a:extLst>
              <a:ext uri="{FF2B5EF4-FFF2-40B4-BE49-F238E27FC236}">
                <a16:creationId xmlns:a16="http://schemas.microsoft.com/office/drawing/2014/main" id="{D1B7D25C-17BC-4DD4-AA62-B30A0BC32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069" y="1863467"/>
            <a:ext cx="1703069" cy="1703069"/>
          </a:xfrm>
          <a:prstGeom prst="rect">
            <a:avLst/>
          </a:prstGeom>
        </p:spPr>
      </p:pic>
      <p:pic>
        <p:nvPicPr>
          <p:cNvPr id="21" name="Picture 20">
            <a:extLst>
              <a:ext uri="{FF2B5EF4-FFF2-40B4-BE49-F238E27FC236}">
                <a16:creationId xmlns:a16="http://schemas.microsoft.com/office/drawing/2014/main" id="{20B17D40-F780-47BB-8220-5B0C39AF8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6069" y="127650"/>
            <a:ext cx="1778000" cy="1778000"/>
          </a:xfrm>
          <a:prstGeom prst="rect">
            <a:avLst/>
          </a:prstGeom>
        </p:spPr>
      </p:pic>
      <p:pic>
        <p:nvPicPr>
          <p:cNvPr id="22" name="Picture 21">
            <a:extLst>
              <a:ext uri="{FF2B5EF4-FFF2-40B4-BE49-F238E27FC236}">
                <a16:creationId xmlns:a16="http://schemas.microsoft.com/office/drawing/2014/main" id="{02882B0F-3BEE-494E-A3E2-9CECC917EE36}"/>
              </a:ext>
            </a:extLst>
          </p:cNvPr>
          <p:cNvPicPr>
            <a:picLocks noChangeAspect="1"/>
          </p:cNvPicPr>
          <p:nvPr/>
        </p:nvPicPr>
        <p:blipFill rotWithShape="1">
          <a:blip r:embed="rId6">
            <a:extLst>
              <a:ext uri="{28A0092B-C50C-407E-A947-70E740481C1C}">
                <a14:useLocalDpi xmlns:a14="http://schemas.microsoft.com/office/drawing/2010/main" val="0"/>
              </a:ext>
            </a:extLst>
          </a:blip>
          <a:srcRect b="3370"/>
          <a:stretch/>
        </p:blipFill>
        <p:spPr>
          <a:xfrm>
            <a:off x="5036068" y="1848456"/>
            <a:ext cx="1778000" cy="1718081"/>
          </a:xfrm>
          <a:prstGeom prst="rect">
            <a:avLst/>
          </a:prstGeom>
        </p:spPr>
      </p:pic>
      <p:pic>
        <p:nvPicPr>
          <p:cNvPr id="24" name="Picture 23">
            <a:extLst>
              <a:ext uri="{FF2B5EF4-FFF2-40B4-BE49-F238E27FC236}">
                <a16:creationId xmlns:a16="http://schemas.microsoft.com/office/drawing/2014/main" id="{4B360307-05DC-4112-A94C-B63FB475DCEE}"/>
              </a:ext>
            </a:extLst>
          </p:cNvPr>
          <p:cNvPicPr>
            <a:picLocks noChangeAspect="1"/>
          </p:cNvPicPr>
          <p:nvPr/>
        </p:nvPicPr>
        <p:blipFill rotWithShape="1">
          <a:blip r:embed="rId7">
            <a:extLst>
              <a:ext uri="{28A0092B-C50C-407E-A947-70E740481C1C}">
                <a14:useLocalDpi xmlns:a14="http://schemas.microsoft.com/office/drawing/2010/main" val="0"/>
              </a:ext>
            </a:extLst>
          </a:blip>
          <a:srcRect l="12173" r="5558"/>
          <a:stretch/>
        </p:blipFill>
        <p:spPr>
          <a:xfrm>
            <a:off x="3573319" y="1788537"/>
            <a:ext cx="1462749" cy="1778000"/>
          </a:xfrm>
          <a:prstGeom prst="rect">
            <a:avLst/>
          </a:prstGeom>
        </p:spPr>
      </p:pic>
      <p:pic>
        <p:nvPicPr>
          <p:cNvPr id="26" name="Picture 25">
            <a:extLst>
              <a:ext uri="{FF2B5EF4-FFF2-40B4-BE49-F238E27FC236}">
                <a16:creationId xmlns:a16="http://schemas.microsoft.com/office/drawing/2014/main" id="{17D8BEAA-7A31-4896-A976-82FAABCD0FA6}"/>
              </a:ext>
            </a:extLst>
          </p:cNvPr>
          <p:cNvPicPr>
            <a:picLocks noChangeAspect="1"/>
          </p:cNvPicPr>
          <p:nvPr/>
        </p:nvPicPr>
        <p:blipFill rotWithShape="1">
          <a:blip r:embed="rId8">
            <a:extLst>
              <a:ext uri="{28A0092B-C50C-407E-A947-70E740481C1C}">
                <a14:useLocalDpi xmlns:a14="http://schemas.microsoft.com/office/drawing/2010/main" val="0"/>
              </a:ext>
            </a:extLst>
          </a:blip>
          <a:srcRect t="6304" b="2223"/>
          <a:stretch/>
        </p:blipFill>
        <p:spPr>
          <a:xfrm>
            <a:off x="3573319" y="127650"/>
            <a:ext cx="1462749" cy="1735818"/>
          </a:xfrm>
          <a:prstGeom prst="rect">
            <a:avLst/>
          </a:prstGeom>
        </p:spPr>
      </p:pic>
      <p:pic>
        <p:nvPicPr>
          <p:cNvPr id="28" name="Picture 27">
            <a:extLst>
              <a:ext uri="{FF2B5EF4-FFF2-40B4-BE49-F238E27FC236}">
                <a16:creationId xmlns:a16="http://schemas.microsoft.com/office/drawing/2014/main" id="{8DDA6E20-E6B4-42A3-97B4-58E58F3A64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4175974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cap="small" dirty="0"/>
              <a:t>SkillsCenter</a:t>
            </a:r>
            <a:r>
              <a:rPr lang="en-US" dirty="0"/>
              <a:t>™ Resource Library</a:t>
            </a:r>
          </a:p>
        </p:txBody>
      </p:sp>
      <p:pic>
        <p:nvPicPr>
          <p:cNvPr id="5" name="Picture 4">
            <a:extLst>
              <a:ext uri="{FF2B5EF4-FFF2-40B4-BE49-F238E27FC236}">
                <a16:creationId xmlns:a16="http://schemas.microsoft.com/office/drawing/2014/main" id="{597983A6-D3FA-4601-B86D-B42342EF9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sp>
        <p:nvSpPr>
          <p:cNvPr id="6" name="Content Placeholder 10">
            <a:extLst>
              <a:ext uri="{FF2B5EF4-FFF2-40B4-BE49-F238E27FC236}">
                <a16:creationId xmlns:a16="http://schemas.microsoft.com/office/drawing/2014/main" id="{61890DC8-35A7-40FB-910A-E7ED135CEC6F}"/>
              </a:ext>
            </a:extLst>
          </p:cNvPr>
          <p:cNvSpPr>
            <a:spLocks noGrp="1"/>
          </p:cNvSpPr>
          <p:nvPr>
            <p:ph idx="1"/>
          </p:nvPr>
        </p:nvSpPr>
        <p:spPr>
          <a:xfrm>
            <a:off x="7025054" y="1243583"/>
            <a:ext cx="5046784" cy="4973069"/>
          </a:xfrm>
        </p:spPr>
        <p:txBody>
          <a:bodyPr>
            <a:normAutofit/>
          </a:bodyPr>
          <a:lstStyle/>
          <a:p>
            <a:pPr>
              <a:buClr>
                <a:schemeClr val="bg1"/>
              </a:buClr>
              <a:buFont typeface="Arial" panose="020B0604020202020204" pitchFamily="34" charset="0"/>
              <a:buChar char="•"/>
            </a:pPr>
            <a:endParaRPr lang="en-US" sz="1800" b="1" dirty="0">
              <a:solidFill>
                <a:schemeClr val="accent1"/>
              </a:solidFill>
            </a:endParaRPr>
          </a:p>
          <a:p>
            <a:pPr>
              <a:buClr>
                <a:schemeClr val="bg1"/>
              </a:buClr>
              <a:buFont typeface="Arial" panose="020B0604020202020204" pitchFamily="34" charset="0"/>
              <a:buChar char="•"/>
            </a:pPr>
            <a:r>
              <a:rPr lang="en-US" sz="1800" dirty="0">
                <a:solidFill>
                  <a:schemeClr val="bg1"/>
                </a:solidFill>
              </a:rPr>
              <a:t>Access from landing page</a:t>
            </a:r>
          </a:p>
          <a:p>
            <a:pPr lvl="1">
              <a:buClr>
                <a:schemeClr val="bg1"/>
              </a:buClr>
              <a:buFont typeface="Arial" panose="020B0604020202020204" pitchFamily="34" charset="0"/>
              <a:buChar char="•"/>
            </a:pPr>
            <a:r>
              <a:rPr lang="en-US" sz="1600" dirty="0">
                <a:solidFill>
                  <a:schemeClr val="bg1"/>
                </a:solidFill>
              </a:rPr>
              <a:t>“Explore online resources”</a:t>
            </a:r>
          </a:p>
          <a:p>
            <a:pPr lvl="1">
              <a:buClr>
                <a:schemeClr val="bg1"/>
              </a:buClr>
              <a:buFont typeface="Arial" panose="020B0604020202020204" pitchFamily="34" charset="0"/>
              <a:buChar char="•"/>
            </a:pPr>
            <a:r>
              <a:rPr lang="en-US" sz="1600" dirty="0">
                <a:solidFill>
                  <a:schemeClr val="bg1"/>
                </a:solidFill>
              </a:rPr>
              <a:t>“Search for…”</a:t>
            </a:r>
          </a:p>
          <a:p>
            <a:pPr>
              <a:buClr>
                <a:schemeClr val="bg1"/>
              </a:buClr>
              <a:buFont typeface="Arial" panose="020B0604020202020204" pitchFamily="34" charset="0"/>
              <a:buChar char="•"/>
            </a:pPr>
            <a:r>
              <a:rPr lang="en-US" sz="1800" dirty="0">
                <a:solidFill>
                  <a:schemeClr val="bg1"/>
                </a:solidFill>
              </a:rPr>
              <a:t>Or, access from bottom of “Connect with a tutor” page</a:t>
            </a:r>
          </a:p>
          <a:p>
            <a:pPr>
              <a:buClr>
                <a:schemeClr val="bg1"/>
              </a:buClr>
              <a:buFont typeface="Arial" panose="020B0604020202020204" pitchFamily="34" charset="0"/>
              <a:buChar char="•"/>
            </a:pPr>
            <a:r>
              <a:rPr lang="en-US" sz="1800" dirty="0">
                <a:solidFill>
                  <a:schemeClr val="bg1"/>
                </a:solidFill>
              </a:rPr>
              <a:t>Thousands of vetted, educational resources</a:t>
            </a:r>
          </a:p>
          <a:p>
            <a:pPr lvl="1">
              <a:buClr>
                <a:schemeClr val="bg1"/>
              </a:buClr>
              <a:buFont typeface="Arial" panose="020B0604020202020204" pitchFamily="34" charset="0"/>
              <a:buChar char="•"/>
            </a:pPr>
            <a:r>
              <a:rPr lang="en-US" sz="1600" dirty="0">
                <a:solidFill>
                  <a:schemeClr val="bg1"/>
                </a:solidFill>
              </a:rPr>
              <a:t>Websites</a:t>
            </a:r>
          </a:p>
          <a:p>
            <a:pPr lvl="1">
              <a:buClr>
                <a:schemeClr val="bg1"/>
              </a:buClr>
              <a:buFont typeface="Arial" panose="020B0604020202020204" pitchFamily="34" charset="0"/>
              <a:buChar char="•"/>
            </a:pPr>
            <a:r>
              <a:rPr lang="en-US" sz="1600" dirty="0">
                <a:solidFill>
                  <a:schemeClr val="bg1"/>
                </a:solidFill>
              </a:rPr>
              <a:t>Videos</a:t>
            </a:r>
          </a:p>
          <a:p>
            <a:pPr lvl="1">
              <a:buClr>
                <a:schemeClr val="bg1"/>
              </a:buClr>
              <a:buFont typeface="Arial" panose="020B0604020202020204" pitchFamily="34" charset="0"/>
              <a:buChar char="•"/>
            </a:pPr>
            <a:r>
              <a:rPr lang="en-US" sz="1600" dirty="0">
                <a:solidFill>
                  <a:schemeClr val="bg1"/>
                </a:solidFill>
              </a:rPr>
              <a:t>Tutor.com Sessions</a:t>
            </a:r>
          </a:p>
          <a:p>
            <a:pPr lvl="1">
              <a:buClr>
                <a:schemeClr val="bg1"/>
              </a:buClr>
              <a:buFont typeface="Arial" panose="020B0604020202020204" pitchFamily="34" charset="0"/>
              <a:buChar char="•"/>
            </a:pPr>
            <a:r>
              <a:rPr lang="en-US" sz="1600" dirty="0">
                <a:solidFill>
                  <a:schemeClr val="bg1"/>
                </a:solidFill>
              </a:rPr>
              <a:t>Sample Tests &amp; Worksheets</a:t>
            </a:r>
          </a:p>
          <a:p>
            <a:pPr lvl="1">
              <a:buClr>
                <a:schemeClr val="bg1"/>
              </a:buClr>
              <a:buFont typeface="Arial" panose="020B0604020202020204" pitchFamily="34" charset="0"/>
              <a:buChar char="•"/>
            </a:pPr>
            <a:r>
              <a:rPr lang="en-US" sz="1600" dirty="0">
                <a:solidFill>
                  <a:schemeClr val="bg1"/>
                </a:solidFill>
              </a:rPr>
              <a:t>Learning Games</a:t>
            </a:r>
          </a:p>
          <a:p>
            <a:pPr lvl="1">
              <a:buClr>
                <a:schemeClr val="bg1"/>
              </a:buClr>
              <a:buFont typeface="Arial" panose="020B0604020202020204" pitchFamily="34" charset="0"/>
              <a:buChar char="•"/>
            </a:pPr>
            <a:r>
              <a:rPr lang="en-US" sz="1600" dirty="0">
                <a:solidFill>
                  <a:schemeClr val="bg1"/>
                </a:solidFill>
              </a:rPr>
              <a:t>Flashcards</a:t>
            </a:r>
          </a:p>
          <a:p>
            <a:pPr lvl="1">
              <a:buClr>
                <a:schemeClr val="bg1"/>
              </a:buClr>
              <a:buFont typeface="Arial" panose="020B0604020202020204" pitchFamily="34" charset="0"/>
              <a:buChar char="•"/>
            </a:pPr>
            <a:r>
              <a:rPr lang="en-US" sz="1600" dirty="0">
                <a:solidFill>
                  <a:schemeClr val="bg1"/>
                </a:solidFill>
              </a:rPr>
              <a:t>Textbook Solutions</a:t>
            </a:r>
          </a:p>
          <a:p>
            <a:pPr>
              <a:buClr>
                <a:schemeClr val="bg1">
                  <a:lumMod val="95000"/>
                </a:schemeClr>
              </a:buClr>
              <a:buFont typeface="Arial" panose="020B0604020202020204" pitchFamily="34" charset="0"/>
              <a:buChar char="•"/>
            </a:pPr>
            <a:endParaRPr lang="en-US" sz="1800" dirty="0">
              <a:solidFill>
                <a:schemeClr val="bg1"/>
              </a:solidFill>
            </a:endParaRPr>
          </a:p>
          <a:p>
            <a:pPr>
              <a:buClr>
                <a:schemeClr val="bg1">
                  <a:lumMod val="95000"/>
                </a:schemeClr>
              </a:buClr>
              <a:buFont typeface="Arial" panose="020B0604020202020204" pitchFamily="34" charset="0"/>
              <a:buChar char="•"/>
            </a:pPr>
            <a:endParaRPr lang="en-US" sz="1800" dirty="0">
              <a:solidFill>
                <a:schemeClr val="bg1"/>
              </a:solidFill>
            </a:endParaRPr>
          </a:p>
          <a:p>
            <a:pPr>
              <a:buClr>
                <a:schemeClr val="bg1">
                  <a:lumMod val="95000"/>
                </a:schemeClr>
              </a:buClr>
              <a:buFont typeface="Arial" panose="020B0604020202020204" pitchFamily="34" charset="0"/>
              <a:buChar char="•"/>
            </a:pPr>
            <a:endParaRPr lang="en-US" sz="1800" dirty="0">
              <a:solidFill>
                <a:schemeClr val="bg1"/>
              </a:solidFill>
            </a:endParaRPr>
          </a:p>
        </p:txBody>
      </p:sp>
      <p:pic>
        <p:nvPicPr>
          <p:cNvPr id="7" name="Picture 6">
            <a:extLst>
              <a:ext uri="{FF2B5EF4-FFF2-40B4-BE49-F238E27FC236}">
                <a16:creationId xmlns:a16="http://schemas.microsoft.com/office/drawing/2014/main" id="{03538DF8-4EFF-4F42-8F31-FF13EC9EF0BC}"/>
              </a:ext>
            </a:extLst>
          </p:cNvPr>
          <p:cNvPicPr>
            <a:picLocks noChangeAspect="1"/>
          </p:cNvPicPr>
          <p:nvPr/>
        </p:nvPicPr>
        <p:blipFill rotWithShape="1">
          <a:blip r:embed="rId4"/>
          <a:srcRect b="44188"/>
          <a:stretch/>
        </p:blipFill>
        <p:spPr>
          <a:xfrm>
            <a:off x="396240" y="1629905"/>
            <a:ext cx="5295647" cy="4586747"/>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713235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Drop-off Reviews</a:t>
            </a:r>
          </a:p>
        </p:txBody>
      </p:sp>
      <p:pic>
        <p:nvPicPr>
          <p:cNvPr id="5" name="Picture 4">
            <a:extLst>
              <a:ext uri="{FF2B5EF4-FFF2-40B4-BE49-F238E27FC236}">
                <a16:creationId xmlns:a16="http://schemas.microsoft.com/office/drawing/2014/main" id="{FC2DFEF2-2F7A-42A4-8260-701F5E11A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2" name="Picture 1">
            <a:extLst>
              <a:ext uri="{FF2B5EF4-FFF2-40B4-BE49-F238E27FC236}">
                <a16:creationId xmlns:a16="http://schemas.microsoft.com/office/drawing/2014/main" id="{F7831069-CB2A-4A9B-85E8-563A259D5188}"/>
              </a:ext>
            </a:extLst>
          </p:cNvPr>
          <p:cNvPicPr>
            <a:picLocks noChangeAspect="1"/>
          </p:cNvPicPr>
          <p:nvPr/>
        </p:nvPicPr>
        <p:blipFill>
          <a:blip r:embed="rId4"/>
          <a:stretch>
            <a:fillRect/>
          </a:stretch>
        </p:blipFill>
        <p:spPr>
          <a:xfrm>
            <a:off x="397964" y="1716558"/>
            <a:ext cx="5786140" cy="4658841"/>
          </a:xfrm>
          <a:prstGeom prst="rect">
            <a:avLst/>
          </a:prstGeom>
          <a:ln>
            <a:solidFill>
              <a:schemeClr val="bg2"/>
            </a:solidFill>
          </a:ln>
        </p:spPr>
      </p:pic>
      <p:sp>
        <p:nvSpPr>
          <p:cNvPr id="7" name="TextBox 6">
            <a:extLst>
              <a:ext uri="{FF2B5EF4-FFF2-40B4-BE49-F238E27FC236}">
                <a16:creationId xmlns:a16="http://schemas.microsoft.com/office/drawing/2014/main" id="{612E234F-60F1-499F-8E5E-E2C7231F08AC}"/>
              </a:ext>
            </a:extLst>
          </p:cNvPr>
          <p:cNvSpPr txBox="1"/>
          <p:nvPr/>
        </p:nvSpPr>
        <p:spPr>
          <a:xfrm>
            <a:off x="6589161" y="1138146"/>
            <a:ext cx="5281107" cy="535531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Available for writing assignments, single math questions (algebra and up) and cover letters/résumés.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Writing &amp; Job Search open 24/7 for submission</a:t>
            </a:r>
          </a:p>
          <a:p>
            <a:pPr marL="742950" lvl="1" indent="-285750">
              <a:buFont typeface="Arial" panose="020B0604020202020204" pitchFamily="34" charset="0"/>
              <a:buChar char="•"/>
            </a:pPr>
            <a:r>
              <a:rPr lang="en-US" dirty="0">
                <a:solidFill>
                  <a:schemeClr val="bg1"/>
                </a:solidFill>
              </a:rPr>
              <a:t>Turn-around time under 12 hours.</a:t>
            </a:r>
          </a:p>
          <a:p>
            <a:pPr marL="742950" lvl="1" indent="-285750">
              <a:buFont typeface="Arial" panose="020B0604020202020204" pitchFamily="34" charset="0"/>
              <a:buChar char="•"/>
            </a:pPr>
            <a:r>
              <a:rPr lang="en-US" dirty="0">
                <a:solidFill>
                  <a:schemeClr val="bg1"/>
                </a:solidFill>
              </a:rPr>
              <a:t>Limited to 5,000 characters per submission.</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Math open during regular tutoring hours for submission.</a:t>
            </a:r>
          </a:p>
          <a:p>
            <a:pPr marL="742950" lvl="1" indent="-285750">
              <a:buFont typeface="Arial" panose="020B0604020202020204" pitchFamily="34" charset="0"/>
              <a:buChar char="•"/>
            </a:pPr>
            <a:r>
              <a:rPr lang="en-US" dirty="0">
                <a:solidFill>
                  <a:schemeClr val="bg1"/>
                </a:solidFill>
              </a:rPr>
              <a:t>Turn-around time under 24 hours.</a:t>
            </a:r>
          </a:p>
          <a:p>
            <a:pPr marL="742950" lvl="1" indent="-285750">
              <a:buFont typeface="Arial" panose="020B0604020202020204" pitchFamily="34" charset="0"/>
              <a:buChar char="•"/>
            </a:pPr>
            <a:r>
              <a:rPr lang="en-US" dirty="0">
                <a:solidFill>
                  <a:schemeClr val="bg1"/>
                </a:solidFill>
              </a:rPr>
              <a:t>Limited to one problem at a time.</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Complete the pre-session questionnaire and upload your document.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Reviews returned to the “My Sessions section” once completed. Email notification sent.</a:t>
            </a:r>
          </a:p>
        </p:txBody>
      </p:sp>
      <p:pic>
        <p:nvPicPr>
          <p:cNvPr id="8" name="Picture 7">
            <a:extLst>
              <a:ext uri="{FF2B5EF4-FFF2-40B4-BE49-F238E27FC236}">
                <a16:creationId xmlns:a16="http://schemas.microsoft.com/office/drawing/2014/main" id="{D536269B-8B0F-4D70-BBB9-BDFEA7F1ED8F}"/>
              </a:ext>
            </a:extLst>
          </p:cNvPr>
          <p:cNvPicPr>
            <a:picLocks noChangeAspect="1"/>
          </p:cNvPicPr>
          <p:nvPr/>
        </p:nvPicPr>
        <p:blipFill rotWithShape="1">
          <a:blip r:embed="rId5"/>
          <a:srcRect l="1295" t="9825" r="4669" b="80609"/>
          <a:stretch/>
        </p:blipFill>
        <p:spPr>
          <a:xfrm>
            <a:off x="396240" y="1356878"/>
            <a:ext cx="5796682" cy="410066"/>
          </a:xfrm>
          <a:prstGeom prst="rect">
            <a:avLst/>
          </a:prstGeom>
          <a:ln>
            <a:solidFill>
              <a:schemeClr val="accent1"/>
            </a:solidFill>
          </a:ln>
        </p:spPr>
      </p:pic>
      <p:sp>
        <p:nvSpPr>
          <p:cNvPr id="9" name="Rectangle 8">
            <a:extLst>
              <a:ext uri="{FF2B5EF4-FFF2-40B4-BE49-F238E27FC236}">
                <a16:creationId xmlns:a16="http://schemas.microsoft.com/office/drawing/2014/main" id="{7E29FB02-88AD-4630-8510-B74CEDD08CDD}"/>
              </a:ext>
            </a:extLst>
          </p:cNvPr>
          <p:cNvSpPr/>
          <p:nvPr/>
        </p:nvSpPr>
        <p:spPr>
          <a:xfrm>
            <a:off x="1901952" y="1348083"/>
            <a:ext cx="2212848" cy="410065"/>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601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Practice quizzes</a:t>
            </a:r>
          </a:p>
        </p:txBody>
      </p:sp>
      <p:pic>
        <p:nvPicPr>
          <p:cNvPr id="5" name="Picture 4">
            <a:extLst>
              <a:ext uri="{FF2B5EF4-FFF2-40B4-BE49-F238E27FC236}">
                <a16:creationId xmlns:a16="http://schemas.microsoft.com/office/drawing/2014/main" id="{550A315E-83DE-44FD-BE4A-36103ECDA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sp>
        <p:nvSpPr>
          <p:cNvPr id="6" name="Content Placeholder 10">
            <a:extLst>
              <a:ext uri="{FF2B5EF4-FFF2-40B4-BE49-F238E27FC236}">
                <a16:creationId xmlns:a16="http://schemas.microsoft.com/office/drawing/2014/main" id="{3A37BC50-9D98-4AFC-BB80-E8BF7FB81CCB}"/>
              </a:ext>
            </a:extLst>
          </p:cNvPr>
          <p:cNvSpPr>
            <a:spLocks noGrp="1"/>
          </p:cNvSpPr>
          <p:nvPr>
            <p:ph idx="1"/>
          </p:nvPr>
        </p:nvSpPr>
        <p:spPr>
          <a:xfrm>
            <a:off x="7755740" y="1033271"/>
            <a:ext cx="4078186" cy="5183381"/>
          </a:xfrm>
        </p:spPr>
        <p:txBody>
          <a:bodyPr>
            <a:normAutofit/>
          </a:bodyPr>
          <a:lstStyle/>
          <a:p>
            <a:pPr marL="0" indent="0">
              <a:buClr>
                <a:schemeClr val="bg1">
                  <a:lumMod val="95000"/>
                </a:schemeClr>
              </a:buClr>
              <a:buNone/>
            </a:pPr>
            <a:endParaRPr lang="en-US" sz="2000" dirty="0">
              <a:solidFill>
                <a:schemeClr val="bg1"/>
              </a:solidFill>
            </a:endParaRPr>
          </a:p>
          <a:p>
            <a:pPr marL="0" indent="0">
              <a:buClr>
                <a:schemeClr val="bg1"/>
              </a:buClr>
              <a:buNone/>
            </a:pPr>
            <a:r>
              <a:rPr lang="en-US" sz="1800" dirty="0">
                <a:solidFill>
                  <a:schemeClr val="bg1"/>
                </a:solidFill>
              </a:rPr>
              <a:t>Middle School/High School/College</a:t>
            </a:r>
          </a:p>
          <a:p>
            <a:pPr lvl="1">
              <a:buClr>
                <a:schemeClr val="bg1"/>
              </a:buClr>
              <a:buFont typeface="Arial" panose="020B0604020202020204" pitchFamily="34" charset="0"/>
              <a:buChar char="•"/>
            </a:pPr>
            <a:r>
              <a:rPr lang="en-US" sz="1800" dirty="0">
                <a:solidFill>
                  <a:schemeClr val="bg1"/>
                </a:solidFill>
              </a:rPr>
              <a:t>Math Fundamentals</a:t>
            </a:r>
          </a:p>
          <a:p>
            <a:pPr lvl="1">
              <a:buClr>
                <a:schemeClr val="bg1"/>
              </a:buClr>
              <a:buFont typeface="Arial" panose="020B0604020202020204" pitchFamily="34" charset="0"/>
              <a:buChar char="•"/>
            </a:pPr>
            <a:r>
              <a:rPr lang="en-US" sz="1800" dirty="0">
                <a:solidFill>
                  <a:schemeClr val="bg1"/>
                </a:solidFill>
              </a:rPr>
              <a:t>Algebra I</a:t>
            </a:r>
          </a:p>
          <a:p>
            <a:pPr lvl="1">
              <a:buClr>
                <a:schemeClr val="bg1"/>
              </a:buClr>
              <a:buFont typeface="Arial" panose="020B0604020202020204" pitchFamily="34" charset="0"/>
              <a:buChar char="•"/>
            </a:pPr>
            <a:r>
              <a:rPr lang="en-US" sz="1800" dirty="0">
                <a:solidFill>
                  <a:schemeClr val="bg1"/>
                </a:solidFill>
              </a:rPr>
              <a:t>Geometry</a:t>
            </a:r>
          </a:p>
          <a:p>
            <a:pPr lvl="1">
              <a:buClr>
                <a:schemeClr val="bg1"/>
              </a:buClr>
              <a:buFont typeface="Arial" panose="020B0604020202020204" pitchFamily="34" charset="0"/>
              <a:buChar char="•"/>
            </a:pPr>
            <a:r>
              <a:rPr lang="en-US" sz="1800" dirty="0">
                <a:solidFill>
                  <a:schemeClr val="bg1"/>
                </a:solidFill>
              </a:rPr>
              <a:t>Algebra II</a:t>
            </a:r>
          </a:p>
          <a:p>
            <a:pPr lvl="1">
              <a:buClr>
                <a:schemeClr val="bg1"/>
              </a:buClr>
              <a:buFont typeface="Arial" panose="020B0604020202020204" pitchFamily="34" charset="0"/>
              <a:buChar char="•"/>
            </a:pPr>
            <a:r>
              <a:rPr lang="en-US" sz="1800" dirty="0">
                <a:solidFill>
                  <a:schemeClr val="bg1"/>
                </a:solidFill>
              </a:rPr>
              <a:t>Calculus</a:t>
            </a:r>
          </a:p>
          <a:p>
            <a:pPr lvl="1">
              <a:buClr>
                <a:schemeClr val="bg1"/>
              </a:buClr>
              <a:buFont typeface="Arial" panose="020B0604020202020204" pitchFamily="34" charset="0"/>
              <a:buChar char="•"/>
            </a:pPr>
            <a:r>
              <a:rPr lang="en-US" sz="1800" dirty="0">
                <a:solidFill>
                  <a:schemeClr val="bg1"/>
                </a:solidFill>
              </a:rPr>
              <a:t>Biology</a:t>
            </a:r>
          </a:p>
          <a:p>
            <a:pPr lvl="1">
              <a:buClr>
                <a:schemeClr val="bg1"/>
              </a:buClr>
              <a:buFont typeface="Arial" panose="020B0604020202020204" pitchFamily="34" charset="0"/>
              <a:buChar char="•"/>
            </a:pPr>
            <a:r>
              <a:rPr lang="en-US" sz="1800" dirty="0">
                <a:solidFill>
                  <a:schemeClr val="bg1"/>
                </a:solidFill>
              </a:rPr>
              <a:t>Chemistry</a:t>
            </a:r>
          </a:p>
          <a:p>
            <a:pPr lvl="1">
              <a:buClr>
                <a:schemeClr val="bg1"/>
              </a:buClr>
              <a:buFont typeface="Arial" panose="020B0604020202020204" pitchFamily="34" charset="0"/>
              <a:buChar char="•"/>
            </a:pPr>
            <a:r>
              <a:rPr lang="en-US" sz="1800" dirty="0">
                <a:solidFill>
                  <a:schemeClr val="bg1"/>
                </a:solidFill>
              </a:rPr>
              <a:t>Physics</a:t>
            </a:r>
          </a:p>
          <a:p>
            <a:pPr lvl="1">
              <a:buClr>
                <a:schemeClr val="bg1"/>
              </a:buClr>
              <a:buFont typeface="Arial" panose="020B0604020202020204" pitchFamily="34" charset="0"/>
              <a:buChar char="•"/>
            </a:pPr>
            <a:r>
              <a:rPr lang="en-US" sz="1800" dirty="0">
                <a:solidFill>
                  <a:schemeClr val="bg1"/>
                </a:solidFill>
              </a:rPr>
              <a:t>English/Language Arts</a:t>
            </a:r>
          </a:p>
          <a:p>
            <a:pPr>
              <a:buClr>
                <a:schemeClr val="bg1">
                  <a:lumMod val="95000"/>
                </a:schemeClr>
              </a:buClr>
              <a:buFont typeface="Arial" panose="020B0604020202020204" pitchFamily="34" charset="0"/>
              <a:buChar char="•"/>
            </a:pPr>
            <a:r>
              <a:rPr lang="en-US" sz="1800" dirty="0">
                <a:solidFill>
                  <a:schemeClr val="bg1"/>
                </a:solidFill>
              </a:rPr>
              <a:t>Use as skills builders or to prepare for an end-of-chapter test.</a:t>
            </a:r>
          </a:p>
          <a:p>
            <a:pPr>
              <a:buClr>
                <a:schemeClr val="bg1">
                  <a:lumMod val="95000"/>
                </a:schemeClr>
              </a:buClr>
              <a:buFont typeface="Courier New" panose="02070309020205020404" pitchFamily="49" charset="0"/>
              <a:buChar char="o"/>
            </a:pPr>
            <a:endParaRPr lang="en-US" sz="2000" dirty="0">
              <a:solidFill>
                <a:schemeClr val="bg1"/>
              </a:solidFill>
            </a:endParaRPr>
          </a:p>
        </p:txBody>
      </p:sp>
      <p:pic>
        <p:nvPicPr>
          <p:cNvPr id="7" name="Picture 2">
            <a:extLst>
              <a:ext uri="{FF2B5EF4-FFF2-40B4-BE49-F238E27FC236}">
                <a16:creationId xmlns:a16="http://schemas.microsoft.com/office/drawing/2014/main" id="{E101906D-1F3C-4B55-9940-3D2518E904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368" y="1780028"/>
            <a:ext cx="5797296" cy="2580732"/>
          </a:xfrm>
          <a:prstGeom prst="rect">
            <a:avLst/>
          </a:prstGeom>
          <a:solidFill>
            <a:srgbClr val="FFFFFF">
              <a:shade val="85000"/>
            </a:srgbClr>
          </a:solidFill>
          <a:ln w="3175" cap="sq">
            <a:solidFill>
              <a:srgbClr val="3592CE"/>
            </a:solidFill>
            <a:miter lim="800000"/>
          </a:ln>
          <a:effectLst/>
          <a:extLst/>
        </p:spPr>
      </p:pic>
      <p:pic>
        <p:nvPicPr>
          <p:cNvPr id="8" name="Picture 3">
            <a:extLst>
              <a:ext uri="{FF2B5EF4-FFF2-40B4-BE49-F238E27FC236}">
                <a16:creationId xmlns:a16="http://schemas.microsoft.com/office/drawing/2014/main" id="{B16CEC66-47E7-40A2-8F8C-DF45FFF65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3432" y="3699765"/>
            <a:ext cx="5243817" cy="2607857"/>
          </a:xfrm>
          <a:prstGeom prst="rect">
            <a:avLst/>
          </a:prstGeom>
          <a:solidFill>
            <a:srgbClr val="FFFFFF">
              <a:shade val="85000"/>
            </a:srgbClr>
          </a:solidFill>
          <a:ln w="3175" cap="sq">
            <a:solidFill>
              <a:srgbClr val="3592CE"/>
            </a:solidFill>
            <a:miter lim="800000"/>
          </a:ln>
          <a:effectLst/>
          <a:extLst/>
        </p:spPr>
      </p:pic>
      <p:pic>
        <p:nvPicPr>
          <p:cNvPr id="9" name="Picture 8">
            <a:extLst>
              <a:ext uri="{FF2B5EF4-FFF2-40B4-BE49-F238E27FC236}">
                <a16:creationId xmlns:a16="http://schemas.microsoft.com/office/drawing/2014/main" id="{3E67E886-DB87-42ED-954A-44D920533AFC}"/>
              </a:ext>
            </a:extLst>
          </p:cNvPr>
          <p:cNvPicPr>
            <a:picLocks noChangeAspect="1"/>
          </p:cNvPicPr>
          <p:nvPr/>
        </p:nvPicPr>
        <p:blipFill rotWithShape="1">
          <a:blip r:embed="rId6"/>
          <a:srcRect l="1295" t="9825" r="4669" b="80609"/>
          <a:stretch/>
        </p:blipFill>
        <p:spPr>
          <a:xfrm>
            <a:off x="438368" y="1361167"/>
            <a:ext cx="5796682" cy="410066"/>
          </a:xfrm>
          <a:prstGeom prst="rect">
            <a:avLst/>
          </a:prstGeom>
          <a:ln>
            <a:solidFill>
              <a:schemeClr val="accent1"/>
            </a:solidFill>
          </a:ln>
        </p:spPr>
      </p:pic>
      <p:sp>
        <p:nvSpPr>
          <p:cNvPr id="11" name="Rectangle 10">
            <a:extLst>
              <a:ext uri="{FF2B5EF4-FFF2-40B4-BE49-F238E27FC236}">
                <a16:creationId xmlns:a16="http://schemas.microsoft.com/office/drawing/2014/main" id="{437080FC-3D15-4C6C-BC57-178C2D613903}"/>
              </a:ext>
            </a:extLst>
          </p:cNvPr>
          <p:cNvSpPr/>
          <p:nvPr/>
        </p:nvSpPr>
        <p:spPr>
          <a:xfrm>
            <a:off x="4151376" y="1352372"/>
            <a:ext cx="1121120" cy="410065"/>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678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Learn Your Way video lessons</a:t>
            </a:r>
          </a:p>
        </p:txBody>
      </p:sp>
      <p:pic>
        <p:nvPicPr>
          <p:cNvPr id="5" name="Picture 4">
            <a:extLst>
              <a:ext uri="{FF2B5EF4-FFF2-40B4-BE49-F238E27FC236}">
                <a16:creationId xmlns:a16="http://schemas.microsoft.com/office/drawing/2014/main" id="{7AFBDFC5-9E99-4C9F-84FF-30AD03A15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19E0B054-9CDA-4898-81E1-6DE2B7FCF252}"/>
              </a:ext>
            </a:extLst>
          </p:cNvPr>
          <p:cNvPicPr>
            <a:picLocks noChangeAspect="1"/>
          </p:cNvPicPr>
          <p:nvPr/>
        </p:nvPicPr>
        <p:blipFill rotWithShape="1">
          <a:blip r:embed="rId4"/>
          <a:srcRect t="13904"/>
          <a:stretch/>
        </p:blipFill>
        <p:spPr>
          <a:xfrm>
            <a:off x="459600" y="1787479"/>
            <a:ext cx="6151512" cy="4454801"/>
          </a:xfrm>
          <a:prstGeom prst="rect">
            <a:avLst/>
          </a:prstGeom>
          <a:ln>
            <a:solidFill>
              <a:srgbClr val="3592CE"/>
            </a:solidFill>
          </a:ln>
        </p:spPr>
      </p:pic>
      <p:pic>
        <p:nvPicPr>
          <p:cNvPr id="8" name="Picture 7">
            <a:extLst>
              <a:ext uri="{FF2B5EF4-FFF2-40B4-BE49-F238E27FC236}">
                <a16:creationId xmlns:a16="http://schemas.microsoft.com/office/drawing/2014/main" id="{87DFFEDF-2054-49CF-919E-366FE40EB1E0}"/>
              </a:ext>
            </a:extLst>
          </p:cNvPr>
          <p:cNvPicPr>
            <a:picLocks noChangeAspect="1"/>
          </p:cNvPicPr>
          <p:nvPr/>
        </p:nvPicPr>
        <p:blipFill rotWithShape="1">
          <a:blip r:embed="rId5"/>
          <a:srcRect l="1295" t="9825" r="4669" b="80609"/>
          <a:stretch/>
        </p:blipFill>
        <p:spPr>
          <a:xfrm>
            <a:off x="438368" y="1361167"/>
            <a:ext cx="5796682" cy="410066"/>
          </a:xfrm>
          <a:prstGeom prst="rect">
            <a:avLst/>
          </a:prstGeom>
          <a:ln>
            <a:noFill/>
          </a:ln>
        </p:spPr>
      </p:pic>
      <p:sp>
        <p:nvSpPr>
          <p:cNvPr id="13" name="TextBox 12">
            <a:extLst>
              <a:ext uri="{FF2B5EF4-FFF2-40B4-BE49-F238E27FC236}">
                <a16:creationId xmlns:a16="http://schemas.microsoft.com/office/drawing/2014/main" id="{A888B915-5C93-44B2-B333-7844E19EF65E}"/>
              </a:ext>
            </a:extLst>
          </p:cNvPr>
          <p:cNvSpPr txBox="1"/>
          <p:nvPr/>
        </p:nvSpPr>
        <p:spPr>
          <a:xfrm>
            <a:off x="5249143" y="2306024"/>
            <a:ext cx="963335" cy="292388"/>
          </a:xfrm>
          <a:prstGeom prst="rect">
            <a:avLst/>
          </a:prstGeom>
          <a:solidFill>
            <a:schemeClr val="tx1"/>
          </a:solidFill>
          <a:ln>
            <a:noFill/>
          </a:ln>
        </p:spPr>
        <p:txBody>
          <a:bodyPr wrap="square" rtlCol="0">
            <a:spAutoFit/>
          </a:bodyPr>
          <a:lstStyle/>
          <a:p>
            <a:r>
              <a:rPr lang="en-US" sz="800" b="1" dirty="0">
                <a:solidFill>
                  <a:schemeClr val="bg1"/>
                </a:solidFill>
              </a:rPr>
              <a:t>Learn Your Way</a:t>
            </a:r>
          </a:p>
          <a:p>
            <a:r>
              <a:rPr lang="en-US" sz="500" b="1" dirty="0">
                <a:solidFill>
                  <a:schemeClr val="bg1"/>
                </a:solidFill>
              </a:rPr>
              <a:t>with video lessons</a:t>
            </a:r>
          </a:p>
        </p:txBody>
      </p:sp>
      <p:sp>
        <p:nvSpPr>
          <p:cNvPr id="9" name="Rectangle 8">
            <a:extLst>
              <a:ext uri="{FF2B5EF4-FFF2-40B4-BE49-F238E27FC236}">
                <a16:creationId xmlns:a16="http://schemas.microsoft.com/office/drawing/2014/main" id="{198952A2-BF91-4E9F-B41C-081AD687C3C8}"/>
              </a:ext>
            </a:extLst>
          </p:cNvPr>
          <p:cNvSpPr/>
          <p:nvPr/>
        </p:nvSpPr>
        <p:spPr>
          <a:xfrm>
            <a:off x="5249142" y="2328518"/>
            <a:ext cx="963335" cy="269893"/>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EFAD5460-FA6F-49DB-A9FD-2DC4C9DCE92C}"/>
              </a:ext>
            </a:extLst>
          </p:cNvPr>
          <p:cNvSpPr>
            <a:spLocks noGrp="1"/>
          </p:cNvSpPr>
          <p:nvPr>
            <p:ph idx="1"/>
          </p:nvPr>
        </p:nvSpPr>
        <p:spPr>
          <a:xfrm>
            <a:off x="7792082" y="1546838"/>
            <a:ext cx="4078186" cy="4855485"/>
          </a:xfrm>
        </p:spPr>
        <p:txBody>
          <a:bodyPr>
            <a:noAutofit/>
          </a:bodyPr>
          <a:lstStyle/>
          <a:p>
            <a:pPr marL="0" indent="0">
              <a:buClr>
                <a:schemeClr val="bg1">
                  <a:lumMod val="95000"/>
                </a:schemeClr>
              </a:buClr>
              <a:buNone/>
            </a:pPr>
            <a:endParaRPr lang="en-US" sz="1800" dirty="0">
              <a:solidFill>
                <a:schemeClr val="bg1"/>
              </a:solidFill>
            </a:endParaRPr>
          </a:p>
          <a:p>
            <a:pPr lvl="1">
              <a:buClr>
                <a:schemeClr val="bg1"/>
              </a:buClr>
              <a:buFont typeface="Arial" panose="020B0604020202020204" pitchFamily="34" charset="0"/>
              <a:buChar char="•"/>
            </a:pPr>
            <a:r>
              <a:rPr lang="en-US" sz="1800" dirty="0">
                <a:solidFill>
                  <a:schemeClr val="bg1"/>
                </a:solidFill>
              </a:rPr>
              <a:t>Math Videos (65 lessons)</a:t>
            </a:r>
          </a:p>
          <a:p>
            <a:pPr lvl="2">
              <a:buClr>
                <a:schemeClr val="bg1"/>
              </a:buClr>
              <a:buFont typeface="Arial" panose="020B0604020202020204" pitchFamily="34" charset="0"/>
              <a:buChar char="•"/>
            </a:pPr>
            <a:r>
              <a:rPr lang="en-US" dirty="0">
                <a:solidFill>
                  <a:schemeClr val="bg1"/>
                </a:solidFill>
              </a:rPr>
              <a:t>Arithmetic</a:t>
            </a:r>
          </a:p>
          <a:p>
            <a:pPr lvl="2">
              <a:buClr>
                <a:schemeClr val="bg1"/>
              </a:buClr>
              <a:buFont typeface="Arial" panose="020B0604020202020204" pitchFamily="34" charset="0"/>
              <a:buChar char="•"/>
            </a:pPr>
            <a:r>
              <a:rPr lang="en-US" dirty="0">
                <a:solidFill>
                  <a:schemeClr val="bg1"/>
                </a:solidFill>
              </a:rPr>
              <a:t>Algebra</a:t>
            </a:r>
          </a:p>
          <a:p>
            <a:pPr lvl="2">
              <a:buClr>
                <a:schemeClr val="bg1"/>
              </a:buClr>
              <a:buFont typeface="Arial" panose="020B0604020202020204" pitchFamily="34" charset="0"/>
              <a:buChar char="•"/>
            </a:pPr>
            <a:r>
              <a:rPr lang="en-US" dirty="0">
                <a:solidFill>
                  <a:schemeClr val="bg1"/>
                </a:solidFill>
              </a:rPr>
              <a:t>Geometry</a:t>
            </a:r>
          </a:p>
          <a:p>
            <a:pPr lvl="2">
              <a:buClr>
                <a:schemeClr val="bg1"/>
              </a:buClr>
              <a:buFont typeface="Arial" panose="020B0604020202020204" pitchFamily="34" charset="0"/>
              <a:buChar char="•"/>
            </a:pPr>
            <a:r>
              <a:rPr lang="en-US" dirty="0">
                <a:solidFill>
                  <a:schemeClr val="bg1"/>
                </a:solidFill>
              </a:rPr>
              <a:t>Statistics</a:t>
            </a:r>
          </a:p>
          <a:p>
            <a:pPr lvl="1">
              <a:buClr>
                <a:schemeClr val="bg1"/>
              </a:buClr>
              <a:buFont typeface="Arial" panose="020B0604020202020204" pitchFamily="34" charset="0"/>
              <a:buChar char="•"/>
            </a:pPr>
            <a:r>
              <a:rPr lang="en-US" sz="1800" dirty="0">
                <a:solidFill>
                  <a:schemeClr val="bg1"/>
                </a:solidFill>
              </a:rPr>
              <a:t>English Language Arts (37 lessons)</a:t>
            </a:r>
          </a:p>
          <a:p>
            <a:pPr lvl="2">
              <a:buClr>
                <a:schemeClr val="bg1"/>
              </a:buClr>
              <a:buFont typeface="Arial" panose="020B0604020202020204" pitchFamily="34" charset="0"/>
              <a:buChar char="•"/>
            </a:pPr>
            <a:r>
              <a:rPr lang="en-US" dirty="0">
                <a:solidFill>
                  <a:schemeClr val="bg1"/>
                </a:solidFill>
              </a:rPr>
              <a:t>Reading</a:t>
            </a:r>
          </a:p>
          <a:p>
            <a:pPr lvl="2">
              <a:buClr>
                <a:schemeClr val="bg1"/>
              </a:buClr>
              <a:buFont typeface="Arial" panose="020B0604020202020204" pitchFamily="34" charset="0"/>
              <a:buChar char="•"/>
            </a:pPr>
            <a:r>
              <a:rPr lang="en-US" dirty="0">
                <a:solidFill>
                  <a:schemeClr val="bg1"/>
                </a:solidFill>
              </a:rPr>
              <a:t>Writing</a:t>
            </a:r>
          </a:p>
          <a:p>
            <a:pPr lvl="2">
              <a:buClr>
                <a:schemeClr val="bg1"/>
              </a:buClr>
              <a:buFont typeface="Arial" panose="020B0604020202020204" pitchFamily="34" charset="0"/>
              <a:buChar char="•"/>
            </a:pPr>
            <a:r>
              <a:rPr lang="en-US" dirty="0">
                <a:solidFill>
                  <a:schemeClr val="bg1"/>
                </a:solidFill>
              </a:rPr>
              <a:t>Grammar</a:t>
            </a:r>
          </a:p>
          <a:p>
            <a:pPr>
              <a:buClr>
                <a:schemeClr val="bg1">
                  <a:lumMod val="95000"/>
                </a:schemeClr>
              </a:buClr>
              <a:buFont typeface="Arial" panose="020B0604020202020204" pitchFamily="34" charset="0"/>
              <a:buChar char="•"/>
            </a:pPr>
            <a:r>
              <a:rPr lang="en-US" sz="1800" dirty="0">
                <a:solidFill>
                  <a:schemeClr val="bg1"/>
                </a:solidFill>
              </a:rPr>
              <a:t>Each video is about 5 minutes long.</a:t>
            </a:r>
          </a:p>
          <a:p>
            <a:pPr>
              <a:buClr>
                <a:schemeClr val="bg1">
                  <a:lumMod val="95000"/>
                </a:schemeClr>
              </a:buClr>
              <a:buFont typeface="Arial" panose="020B0604020202020204" pitchFamily="34" charset="0"/>
              <a:buChar char="•"/>
            </a:pPr>
            <a:r>
              <a:rPr lang="en-US" sz="1800" dirty="0">
                <a:solidFill>
                  <a:schemeClr val="bg1"/>
                </a:solidFill>
              </a:rPr>
              <a:t>Use as skills builders or to prepare for an end-of-chapter test.</a:t>
            </a:r>
          </a:p>
          <a:p>
            <a:pPr>
              <a:buClr>
                <a:schemeClr val="bg1">
                  <a:lumMod val="95000"/>
                </a:schemeClr>
              </a:buClr>
              <a:buFont typeface="Courier New" panose="02070309020205020404" pitchFamily="49" charset="0"/>
              <a:buChar char="o"/>
            </a:pPr>
            <a:endParaRPr lang="en-US" sz="1800" dirty="0">
              <a:solidFill>
                <a:schemeClr val="bg1"/>
              </a:solidFill>
            </a:endParaRPr>
          </a:p>
        </p:txBody>
      </p:sp>
    </p:spTree>
    <p:extLst>
      <p:ext uri="{BB962C8B-B14F-4D97-AF65-F5344CB8AC3E}">
        <p14:creationId xmlns:p14="http://schemas.microsoft.com/office/powerpoint/2010/main" val="2310760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AP</a:t>
            </a:r>
            <a:r>
              <a:rPr lang="en-US" baseline="30000" dirty="0"/>
              <a:t>®</a:t>
            </a:r>
            <a:r>
              <a:rPr lang="en-US" dirty="0"/>
              <a:t> Video Courses</a:t>
            </a:r>
          </a:p>
        </p:txBody>
      </p:sp>
      <p:pic>
        <p:nvPicPr>
          <p:cNvPr id="5" name="Picture 4">
            <a:extLst>
              <a:ext uri="{FF2B5EF4-FFF2-40B4-BE49-F238E27FC236}">
                <a16:creationId xmlns:a16="http://schemas.microsoft.com/office/drawing/2014/main" id="{BD971E0F-BDF7-4C78-94BF-49B5D330F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12E50319-8AB1-4C0D-8080-0872F0F658A1}"/>
              </a:ext>
            </a:extLst>
          </p:cNvPr>
          <p:cNvPicPr>
            <a:picLocks noChangeAspect="1"/>
          </p:cNvPicPr>
          <p:nvPr/>
        </p:nvPicPr>
        <p:blipFill rotWithShape="1">
          <a:blip r:embed="rId4"/>
          <a:srcRect t="16737"/>
          <a:stretch/>
        </p:blipFill>
        <p:spPr>
          <a:xfrm>
            <a:off x="430168" y="1876744"/>
            <a:ext cx="5934056" cy="3546125"/>
          </a:xfrm>
          <a:prstGeom prst="rect">
            <a:avLst/>
          </a:prstGeom>
          <a:ln>
            <a:solidFill>
              <a:srgbClr val="3592CE"/>
            </a:solidFill>
          </a:ln>
        </p:spPr>
      </p:pic>
      <p:sp>
        <p:nvSpPr>
          <p:cNvPr id="11" name="TextBox 10">
            <a:extLst>
              <a:ext uri="{FF2B5EF4-FFF2-40B4-BE49-F238E27FC236}">
                <a16:creationId xmlns:a16="http://schemas.microsoft.com/office/drawing/2014/main" id="{D6030A28-1973-4166-9E90-A6C7F6F85C49}"/>
              </a:ext>
            </a:extLst>
          </p:cNvPr>
          <p:cNvSpPr txBox="1"/>
          <p:nvPr/>
        </p:nvSpPr>
        <p:spPr>
          <a:xfrm>
            <a:off x="5212624" y="2329488"/>
            <a:ext cx="980298" cy="292388"/>
          </a:xfrm>
          <a:prstGeom prst="rect">
            <a:avLst/>
          </a:prstGeom>
          <a:solidFill>
            <a:schemeClr val="tx1"/>
          </a:solidFill>
          <a:ln>
            <a:noFill/>
          </a:ln>
        </p:spPr>
        <p:txBody>
          <a:bodyPr wrap="square" rtlCol="0">
            <a:spAutoFit/>
          </a:bodyPr>
          <a:lstStyle/>
          <a:p>
            <a:r>
              <a:rPr lang="en-US" sz="800" b="1" dirty="0">
                <a:solidFill>
                  <a:schemeClr val="bg1"/>
                </a:solidFill>
              </a:rPr>
              <a:t>Learn Your Way</a:t>
            </a:r>
          </a:p>
          <a:p>
            <a:r>
              <a:rPr lang="en-US" sz="500" b="1" dirty="0">
                <a:solidFill>
                  <a:schemeClr val="bg1"/>
                </a:solidFill>
              </a:rPr>
              <a:t>with video lessons</a:t>
            </a:r>
          </a:p>
        </p:txBody>
      </p:sp>
      <p:pic>
        <p:nvPicPr>
          <p:cNvPr id="7" name="Picture 6">
            <a:extLst>
              <a:ext uri="{FF2B5EF4-FFF2-40B4-BE49-F238E27FC236}">
                <a16:creationId xmlns:a16="http://schemas.microsoft.com/office/drawing/2014/main" id="{9B4CBE1F-DEF7-48FE-8CC3-185EFBBE17EC}"/>
              </a:ext>
            </a:extLst>
          </p:cNvPr>
          <p:cNvPicPr>
            <a:picLocks noChangeAspect="1"/>
          </p:cNvPicPr>
          <p:nvPr/>
        </p:nvPicPr>
        <p:blipFill rotWithShape="1">
          <a:blip r:embed="rId5"/>
          <a:srcRect l="1295" t="9825" r="4669" b="80609"/>
          <a:stretch/>
        </p:blipFill>
        <p:spPr>
          <a:xfrm>
            <a:off x="396240" y="1466679"/>
            <a:ext cx="5796682" cy="410066"/>
          </a:xfrm>
          <a:prstGeom prst="rect">
            <a:avLst/>
          </a:prstGeom>
          <a:ln>
            <a:noFill/>
          </a:ln>
        </p:spPr>
      </p:pic>
      <p:sp>
        <p:nvSpPr>
          <p:cNvPr id="8" name="Rectangle 7">
            <a:extLst>
              <a:ext uri="{FF2B5EF4-FFF2-40B4-BE49-F238E27FC236}">
                <a16:creationId xmlns:a16="http://schemas.microsoft.com/office/drawing/2014/main" id="{C6BD7891-0D34-4852-9A9F-9740F99389ED}"/>
              </a:ext>
            </a:extLst>
          </p:cNvPr>
          <p:cNvSpPr/>
          <p:nvPr/>
        </p:nvSpPr>
        <p:spPr>
          <a:xfrm>
            <a:off x="5212624" y="2094299"/>
            <a:ext cx="1004682" cy="259686"/>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0">
            <a:extLst>
              <a:ext uri="{FF2B5EF4-FFF2-40B4-BE49-F238E27FC236}">
                <a16:creationId xmlns:a16="http://schemas.microsoft.com/office/drawing/2014/main" id="{21270D50-72D6-4AC0-86E3-7150A38F521F}"/>
              </a:ext>
            </a:extLst>
          </p:cNvPr>
          <p:cNvSpPr>
            <a:spLocks noGrp="1"/>
          </p:cNvSpPr>
          <p:nvPr>
            <p:ph idx="1"/>
          </p:nvPr>
        </p:nvSpPr>
        <p:spPr>
          <a:xfrm>
            <a:off x="7755740" y="1361167"/>
            <a:ext cx="4078186" cy="4855485"/>
          </a:xfrm>
        </p:spPr>
        <p:txBody>
          <a:bodyPr>
            <a:normAutofit/>
          </a:bodyPr>
          <a:lstStyle/>
          <a:p>
            <a:pPr marL="0" indent="0">
              <a:buClr>
                <a:schemeClr val="bg1">
                  <a:lumMod val="95000"/>
                </a:schemeClr>
              </a:buClr>
              <a:buNone/>
            </a:pPr>
            <a:r>
              <a:rPr lang="en-US" sz="2000" dirty="0">
                <a:solidFill>
                  <a:schemeClr val="bg1"/>
                </a:solidFill>
              </a:rPr>
              <a:t>High School/College Level</a:t>
            </a:r>
          </a:p>
          <a:p>
            <a:pPr marL="0" indent="0">
              <a:buClr>
                <a:schemeClr val="bg1"/>
              </a:buClr>
              <a:buNone/>
            </a:pPr>
            <a:r>
              <a:rPr lang="en-US" sz="1800" dirty="0">
                <a:solidFill>
                  <a:schemeClr val="bg1"/>
                </a:solidFill>
              </a:rPr>
              <a:t>Advanced Placement Courses</a:t>
            </a:r>
          </a:p>
          <a:p>
            <a:pPr lvl="1">
              <a:buClr>
                <a:schemeClr val="bg1"/>
              </a:buClr>
              <a:buFont typeface="Arial" panose="020B0604020202020204" pitchFamily="34" charset="0"/>
              <a:buChar char="•"/>
            </a:pPr>
            <a:r>
              <a:rPr lang="en-US" sz="1800" dirty="0">
                <a:solidFill>
                  <a:schemeClr val="bg1"/>
                </a:solidFill>
              </a:rPr>
              <a:t>Biology (107 lessons)</a:t>
            </a:r>
          </a:p>
          <a:p>
            <a:pPr lvl="1">
              <a:buClr>
                <a:schemeClr val="bg1"/>
              </a:buClr>
              <a:buFont typeface="Arial" panose="020B0604020202020204" pitchFamily="34" charset="0"/>
              <a:buChar char="•"/>
            </a:pPr>
            <a:r>
              <a:rPr lang="en-US" sz="1800" dirty="0">
                <a:solidFill>
                  <a:schemeClr val="bg1"/>
                </a:solidFill>
              </a:rPr>
              <a:t>Calculus AB (54 lessons)</a:t>
            </a:r>
          </a:p>
          <a:p>
            <a:pPr lvl="1">
              <a:buClr>
                <a:schemeClr val="bg1"/>
              </a:buClr>
              <a:buFont typeface="Arial" panose="020B0604020202020204" pitchFamily="34" charset="0"/>
              <a:buChar char="•"/>
            </a:pPr>
            <a:r>
              <a:rPr lang="en-US" sz="1800" dirty="0">
                <a:solidFill>
                  <a:schemeClr val="bg1"/>
                </a:solidFill>
              </a:rPr>
              <a:t>U.S. History (102 lessons)</a:t>
            </a:r>
          </a:p>
          <a:p>
            <a:pPr lvl="1">
              <a:buClr>
                <a:schemeClr val="bg1"/>
              </a:buClr>
              <a:buFont typeface="Arial" panose="020B0604020202020204" pitchFamily="34" charset="0"/>
              <a:buChar char="•"/>
            </a:pPr>
            <a:r>
              <a:rPr lang="en-US" sz="1800" dirty="0">
                <a:solidFill>
                  <a:schemeClr val="bg1"/>
                </a:solidFill>
              </a:rPr>
              <a:t>World History (70 lessons)</a:t>
            </a:r>
          </a:p>
          <a:p>
            <a:pPr>
              <a:buClr>
                <a:schemeClr val="bg1">
                  <a:lumMod val="95000"/>
                </a:schemeClr>
              </a:buClr>
              <a:buFont typeface="Arial" panose="020B0604020202020204" pitchFamily="34" charset="0"/>
              <a:buChar char="•"/>
            </a:pPr>
            <a:r>
              <a:rPr lang="en-US" sz="1800" dirty="0">
                <a:solidFill>
                  <a:schemeClr val="bg1"/>
                </a:solidFill>
              </a:rPr>
              <a:t>Each video is less than 15 minutes long.</a:t>
            </a:r>
          </a:p>
          <a:p>
            <a:pPr>
              <a:buClr>
                <a:schemeClr val="bg1">
                  <a:lumMod val="95000"/>
                </a:schemeClr>
              </a:buClr>
              <a:buFont typeface="Arial" panose="020B0604020202020204" pitchFamily="34" charset="0"/>
              <a:buChar char="•"/>
            </a:pPr>
            <a:r>
              <a:rPr lang="en-US" sz="1800" dirty="0">
                <a:solidFill>
                  <a:schemeClr val="bg1"/>
                </a:solidFill>
              </a:rPr>
              <a:t>Broken down into chapters/topics.</a:t>
            </a:r>
          </a:p>
          <a:p>
            <a:pPr>
              <a:buClr>
                <a:schemeClr val="bg1">
                  <a:lumMod val="95000"/>
                </a:schemeClr>
              </a:buClr>
              <a:buFont typeface="Arial" panose="020B0604020202020204" pitchFamily="34" charset="0"/>
              <a:buChar char="•"/>
            </a:pPr>
            <a:r>
              <a:rPr lang="en-US" sz="1800" dirty="0">
                <a:solidFill>
                  <a:schemeClr val="bg1"/>
                </a:solidFill>
              </a:rPr>
              <a:t>330 videos in total.</a:t>
            </a:r>
          </a:p>
          <a:p>
            <a:pPr>
              <a:buClr>
                <a:schemeClr val="bg1">
                  <a:lumMod val="95000"/>
                </a:schemeClr>
              </a:buClr>
              <a:buFont typeface="Arial" panose="020B0604020202020204" pitchFamily="34" charset="0"/>
              <a:buChar char="•"/>
            </a:pPr>
            <a:r>
              <a:rPr lang="en-US" sz="1800" dirty="0">
                <a:solidFill>
                  <a:schemeClr val="bg1"/>
                </a:solidFill>
              </a:rPr>
              <a:t>Don’t forget, tutors are available for on-demand tutoring in 14 AP subjects.</a:t>
            </a:r>
          </a:p>
          <a:p>
            <a:pPr>
              <a:buClr>
                <a:schemeClr val="bg1">
                  <a:lumMod val="95000"/>
                </a:schemeClr>
              </a:buClr>
              <a:buFont typeface="Courier New" panose="02070309020205020404" pitchFamily="49" charset="0"/>
              <a:buChar char="o"/>
            </a:pPr>
            <a:endParaRPr lang="en-US" sz="2000" dirty="0">
              <a:solidFill>
                <a:schemeClr val="bg1"/>
              </a:solidFill>
            </a:endParaRPr>
          </a:p>
        </p:txBody>
      </p:sp>
    </p:spTree>
    <p:extLst>
      <p:ext uri="{BB962C8B-B14F-4D97-AF65-F5344CB8AC3E}">
        <p14:creationId xmlns:p14="http://schemas.microsoft.com/office/powerpoint/2010/main" val="224578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5" name="Picture 4">
            <a:extLst>
              <a:ext uri="{FF2B5EF4-FFF2-40B4-BE49-F238E27FC236}">
                <a16:creationId xmlns:a16="http://schemas.microsoft.com/office/drawing/2014/main" id="{A85E1C53-2337-4C09-AB50-EFE50A53D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9E11CD36-D710-4461-8635-EC267AB0387C}"/>
              </a:ext>
            </a:extLst>
          </p:cNvPr>
          <p:cNvPicPr>
            <a:picLocks noChangeAspect="1"/>
          </p:cNvPicPr>
          <p:nvPr/>
        </p:nvPicPr>
        <p:blipFill>
          <a:blip r:embed="rId4"/>
          <a:stretch>
            <a:fillRect/>
          </a:stretch>
        </p:blipFill>
        <p:spPr>
          <a:xfrm>
            <a:off x="396240" y="1442403"/>
            <a:ext cx="8452837" cy="4611263"/>
          </a:xfrm>
          <a:prstGeom prst="rect">
            <a:avLst/>
          </a:prstGeom>
        </p:spPr>
      </p:pic>
      <p:sp>
        <p:nvSpPr>
          <p:cNvPr id="7" name="Rectangle 6">
            <a:extLst>
              <a:ext uri="{FF2B5EF4-FFF2-40B4-BE49-F238E27FC236}">
                <a16:creationId xmlns:a16="http://schemas.microsoft.com/office/drawing/2014/main" id="{1EEF3438-6D00-4747-81E4-73B8EA8D937C}"/>
              </a:ext>
            </a:extLst>
          </p:cNvPr>
          <p:cNvSpPr/>
          <p:nvPr/>
        </p:nvSpPr>
        <p:spPr>
          <a:xfrm>
            <a:off x="7242592" y="2044396"/>
            <a:ext cx="1380200" cy="369619"/>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01D7DC0-63D1-4D2D-8ACF-13031D57531A}"/>
              </a:ext>
            </a:extLst>
          </p:cNvPr>
          <p:cNvSpPr txBox="1"/>
          <p:nvPr/>
        </p:nvSpPr>
        <p:spPr>
          <a:xfrm>
            <a:off x="8849077" y="1691640"/>
            <a:ext cx="3249748" cy="45243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Created by The Princeton Review</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SAT and/or ACT Prep</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Full-length practice tests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Comprehensive score report with “Areas of Focus”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Video lessons &amp; practice drills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College Admissions Advice and Resource</a:t>
            </a:r>
          </a:p>
        </p:txBody>
      </p:sp>
      <p:sp>
        <p:nvSpPr>
          <p:cNvPr id="9" name="TextBox 8">
            <a:extLst>
              <a:ext uri="{FF2B5EF4-FFF2-40B4-BE49-F238E27FC236}">
                <a16:creationId xmlns:a16="http://schemas.microsoft.com/office/drawing/2014/main" id="{3F9B0712-67C7-4E05-9C8C-2590E50EA9B0}"/>
              </a:ext>
            </a:extLst>
          </p:cNvPr>
          <p:cNvSpPr txBox="1"/>
          <p:nvPr/>
        </p:nvSpPr>
        <p:spPr>
          <a:xfrm>
            <a:off x="7276555" y="2766771"/>
            <a:ext cx="1312273" cy="323165"/>
          </a:xfrm>
          <a:prstGeom prst="rect">
            <a:avLst/>
          </a:prstGeom>
          <a:solidFill>
            <a:schemeClr val="tx1"/>
          </a:solidFill>
          <a:ln>
            <a:noFill/>
          </a:ln>
        </p:spPr>
        <p:txBody>
          <a:bodyPr wrap="square" rtlCol="0">
            <a:spAutoFit/>
          </a:bodyPr>
          <a:lstStyle/>
          <a:p>
            <a:r>
              <a:rPr lang="en-US" sz="900" b="1" dirty="0">
                <a:solidFill>
                  <a:schemeClr val="bg1"/>
                </a:solidFill>
              </a:rPr>
              <a:t>Learn Your Way</a:t>
            </a:r>
          </a:p>
          <a:p>
            <a:r>
              <a:rPr lang="en-US" sz="600" b="1" dirty="0">
                <a:solidFill>
                  <a:schemeClr val="bg1"/>
                </a:solidFill>
              </a:rPr>
              <a:t>with video lessons</a:t>
            </a:r>
          </a:p>
        </p:txBody>
      </p:sp>
    </p:spTree>
    <p:extLst>
      <p:ext uri="{BB962C8B-B14F-4D97-AF65-F5344CB8AC3E}">
        <p14:creationId xmlns:p14="http://schemas.microsoft.com/office/powerpoint/2010/main" val="1910445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5" name="Picture 4">
            <a:extLst>
              <a:ext uri="{FF2B5EF4-FFF2-40B4-BE49-F238E27FC236}">
                <a16:creationId xmlns:a16="http://schemas.microsoft.com/office/drawing/2014/main" id="{2BA76D56-4A6F-4EA9-B175-4B7E44E20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8DDFA15A-5613-4EC2-B16A-77ACAE6F2F0B}"/>
              </a:ext>
            </a:extLst>
          </p:cNvPr>
          <p:cNvPicPr>
            <a:picLocks noChangeAspect="1"/>
          </p:cNvPicPr>
          <p:nvPr/>
        </p:nvPicPr>
        <p:blipFill>
          <a:blip r:embed="rId4"/>
          <a:stretch>
            <a:fillRect/>
          </a:stretch>
        </p:blipFill>
        <p:spPr>
          <a:xfrm>
            <a:off x="321732" y="1739281"/>
            <a:ext cx="7928895" cy="3821095"/>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
        <p:nvSpPr>
          <p:cNvPr id="7" name="TextBox 6">
            <a:extLst>
              <a:ext uri="{FF2B5EF4-FFF2-40B4-BE49-F238E27FC236}">
                <a16:creationId xmlns:a16="http://schemas.microsoft.com/office/drawing/2014/main" id="{23DBB5DA-3D08-4519-9D6D-43654A5A4FA1}"/>
              </a:ext>
            </a:extLst>
          </p:cNvPr>
          <p:cNvSpPr txBox="1"/>
          <p:nvPr/>
        </p:nvSpPr>
        <p:spPr>
          <a:xfrm>
            <a:off x="8620520" y="1691640"/>
            <a:ext cx="3249748"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Start by setting targets and watching the introductory video on Home page.</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1835946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5" name="Picture 4">
            <a:extLst>
              <a:ext uri="{FF2B5EF4-FFF2-40B4-BE49-F238E27FC236}">
                <a16:creationId xmlns:a16="http://schemas.microsoft.com/office/drawing/2014/main" id="{9FE6B98D-9399-46D2-B97E-BFEEDE7F9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CE55EB56-9035-41F7-A029-BE3692881E26}"/>
              </a:ext>
            </a:extLst>
          </p:cNvPr>
          <p:cNvPicPr>
            <a:picLocks noChangeAspect="1"/>
          </p:cNvPicPr>
          <p:nvPr/>
        </p:nvPicPr>
        <p:blipFill>
          <a:blip r:embed="rId4"/>
          <a:stretch>
            <a:fillRect/>
          </a:stretch>
        </p:blipFill>
        <p:spPr>
          <a:xfrm>
            <a:off x="396240" y="1434302"/>
            <a:ext cx="6892328" cy="4042409"/>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pic>
        <p:nvPicPr>
          <p:cNvPr id="7" name="Picture 6">
            <a:extLst>
              <a:ext uri="{FF2B5EF4-FFF2-40B4-BE49-F238E27FC236}">
                <a16:creationId xmlns:a16="http://schemas.microsoft.com/office/drawing/2014/main" id="{3AD2862D-5FD3-4520-AB41-D0556C127C7D}"/>
              </a:ext>
            </a:extLst>
          </p:cNvPr>
          <p:cNvPicPr>
            <a:picLocks noChangeAspect="1"/>
          </p:cNvPicPr>
          <p:nvPr/>
        </p:nvPicPr>
        <p:blipFill rotWithShape="1">
          <a:blip r:embed="rId5"/>
          <a:srcRect l="25164" t="12436" r="25525" b="2001"/>
          <a:stretch/>
        </p:blipFill>
        <p:spPr>
          <a:xfrm>
            <a:off x="4679866" y="3899474"/>
            <a:ext cx="2646896" cy="2475925"/>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
        <p:nvSpPr>
          <p:cNvPr id="8" name="TextBox 7">
            <a:extLst>
              <a:ext uri="{FF2B5EF4-FFF2-40B4-BE49-F238E27FC236}">
                <a16:creationId xmlns:a16="http://schemas.microsoft.com/office/drawing/2014/main" id="{15DBDE06-42FC-4884-A589-E9AD45CC667D}"/>
              </a:ext>
            </a:extLst>
          </p:cNvPr>
          <p:cNvSpPr txBox="1"/>
          <p:nvPr/>
        </p:nvSpPr>
        <p:spPr>
          <a:xfrm>
            <a:off x="7684808" y="1397674"/>
            <a:ext cx="4185460"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Take practice test</a:t>
            </a:r>
          </a:p>
          <a:p>
            <a:pPr marL="742950" lvl="1" indent="-285750">
              <a:buFont typeface="Arial" panose="020B0604020202020204" pitchFamily="34" charset="0"/>
              <a:buChar char="•"/>
            </a:pPr>
            <a:r>
              <a:rPr lang="en-US" dirty="0">
                <a:solidFill>
                  <a:schemeClr val="bg1"/>
                </a:solidFill>
              </a:rPr>
              <a:t>Online or download test and bubble sheet</a:t>
            </a:r>
          </a:p>
          <a:p>
            <a:pPr marL="742950" lvl="1"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Choose format</a:t>
            </a:r>
          </a:p>
          <a:p>
            <a:pPr marL="1200150" lvl="2" indent="-285750">
              <a:buFont typeface="Arial" panose="020B0604020202020204" pitchFamily="34" charset="0"/>
              <a:buChar char="•"/>
            </a:pPr>
            <a:r>
              <a:rPr lang="en-US" dirty="0">
                <a:solidFill>
                  <a:schemeClr val="bg1"/>
                </a:solidFill>
              </a:rPr>
              <a:t>Timed, time-and-a-half, double-time, untimed</a:t>
            </a:r>
          </a:p>
          <a:p>
            <a:pPr marL="1200150" lvl="2"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May end test after one section to score just that section</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89392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5" name="Picture 4">
            <a:extLst>
              <a:ext uri="{FF2B5EF4-FFF2-40B4-BE49-F238E27FC236}">
                <a16:creationId xmlns:a16="http://schemas.microsoft.com/office/drawing/2014/main" id="{9FE6B98D-9399-46D2-B97E-BFEEDE7F9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17BCFCF8-A737-47D8-AB5C-0A49B1D0A92A}"/>
              </a:ext>
            </a:extLst>
          </p:cNvPr>
          <p:cNvPicPr>
            <a:picLocks noChangeAspect="1"/>
          </p:cNvPicPr>
          <p:nvPr/>
        </p:nvPicPr>
        <p:blipFill>
          <a:blip r:embed="rId4"/>
          <a:stretch>
            <a:fillRect/>
          </a:stretch>
        </p:blipFill>
        <p:spPr>
          <a:xfrm>
            <a:off x="457024" y="1422747"/>
            <a:ext cx="4073880" cy="4263790"/>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pic>
        <p:nvPicPr>
          <p:cNvPr id="7" name="Picture 6">
            <a:extLst>
              <a:ext uri="{FF2B5EF4-FFF2-40B4-BE49-F238E27FC236}">
                <a16:creationId xmlns:a16="http://schemas.microsoft.com/office/drawing/2014/main" id="{FE837CAD-8A91-4F95-A093-F2236B090DDE}"/>
              </a:ext>
            </a:extLst>
          </p:cNvPr>
          <p:cNvPicPr>
            <a:picLocks noChangeAspect="1"/>
          </p:cNvPicPr>
          <p:nvPr/>
        </p:nvPicPr>
        <p:blipFill rotWithShape="1">
          <a:blip r:embed="rId5"/>
          <a:srcRect b="7570"/>
          <a:stretch/>
        </p:blipFill>
        <p:spPr>
          <a:xfrm>
            <a:off x="3384636" y="4453855"/>
            <a:ext cx="5060719" cy="1890852"/>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
        <p:nvSpPr>
          <p:cNvPr id="8" name="TextBox 7">
            <a:extLst>
              <a:ext uri="{FF2B5EF4-FFF2-40B4-BE49-F238E27FC236}">
                <a16:creationId xmlns:a16="http://schemas.microsoft.com/office/drawing/2014/main" id="{39411B89-59C6-45CC-B51F-AC8881ACF90D}"/>
              </a:ext>
            </a:extLst>
          </p:cNvPr>
          <p:cNvSpPr txBox="1"/>
          <p:nvPr/>
        </p:nvSpPr>
        <p:spPr>
          <a:xfrm>
            <a:off x="8445355" y="1727247"/>
            <a:ext cx="3424911"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Use Score Report to review missed questions and receive explanations of concepts.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Use Areas of Focus to best improve score.</a:t>
            </a:r>
          </a:p>
          <a:p>
            <a:pPr marL="742950" lvl="1" indent="-285750">
              <a:buFont typeface="Arial" panose="020B0604020202020204" pitchFamily="34" charset="0"/>
              <a:buChar char="•"/>
            </a:pPr>
            <a:r>
              <a:rPr lang="en-US" dirty="0">
                <a:solidFill>
                  <a:schemeClr val="bg1"/>
                </a:solidFill>
              </a:rPr>
              <a:t>Each area of focus has a video lesson and practice drill.</a:t>
            </a:r>
          </a:p>
          <a:p>
            <a:pPr marL="285750" indent="-285750">
              <a:buFont typeface="Arial" panose="020B0604020202020204" pitchFamily="34" charset="0"/>
              <a:buChar char="•"/>
            </a:pPr>
            <a:endParaRPr lang="en-US" dirty="0">
              <a:solidFill>
                <a:schemeClr val="bg1"/>
              </a:solidFill>
            </a:endParaRPr>
          </a:p>
        </p:txBody>
      </p:sp>
      <p:pic>
        <p:nvPicPr>
          <p:cNvPr id="9" name="Picture 8">
            <a:extLst>
              <a:ext uri="{FF2B5EF4-FFF2-40B4-BE49-F238E27FC236}">
                <a16:creationId xmlns:a16="http://schemas.microsoft.com/office/drawing/2014/main" id="{9238529E-8CA4-4DD0-8C99-C10113E34F8B}"/>
              </a:ext>
            </a:extLst>
          </p:cNvPr>
          <p:cNvPicPr>
            <a:picLocks noChangeAspect="1"/>
          </p:cNvPicPr>
          <p:nvPr/>
        </p:nvPicPr>
        <p:blipFill rotWithShape="1">
          <a:blip r:embed="rId6"/>
          <a:srcRect l="50395" r="1478" b="26317"/>
          <a:stretch/>
        </p:blipFill>
        <p:spPr>
          <a:xfrm>
            <a:off x="4085418" y="1813299"/>
            <a:ext cx="4359937" cy="2518897"/>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907315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5" name="Picture 4">
            <a:extLst>
              <a:ext uri="{FF2B5EF4-FFF2-40B4-BE49-F238E27FC236}">
                <a16:creationId xmlns:a16="http://schemas.microsoft.com/office/drawing/2014/main" id="{9FE6B98D-9399-46D2-B97E-BFEEDE7F9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7" name="Picture 6">
            <a:extLst>
              <a:ext uri="{FF2B5EF4-FFF2-40B4-BE49-F238E27FC236}">
                <a16:creationId xmlns:a16="http://schemas.microsoft.com/office/drawing/2014/main" id="{485E0810-AC25-4FC3-8D4B-2649328F4A42}"/>
              </a:ext>
            </a:extLst>
          </p:cNvPr>
          <p:cNvPicPr>
            <a:picLocks noChangeAspect="1"/>
          </p:cNvPicPr>
          <p:nvPr/>
        </p:nvPicPr>
        <p:blipFill>
          <a:blip r:embed="rId4"/>
          <a:stretch>
            <a:fillRect/>
          </a:stretch>
        </p:blipFill>
        <p:spPr>
          <a:xfrm>
            <a:off x="396240" y="1493586"/>
            <a:ext cx="6640824" cy="3659048"/>
          </a:xfrm>
          <a:prstGeom prst="rect">
            <a:avLst/>
          </a:prstGeom>
          <a:solidFill>
            <a:srgbClr val="237EBB"/>
          </a:solidFill>
          <a:ln w="3175" cap="sq">
            <a:solidFill>
              <a:srgbClr val="3592CE"/>
            </a:solidFill>
            <a:miter lim="800000"/>
          </a:ln>
          <a:effectLst>
            <a:outerShdw blurRad="55000" dist="18000" dir="5400000" algn="tl" rotWithShape="0">
              <a:srgbClr val="000000">
                <a:alpha val="40000"/>
              </a:srgbClr>
            </a:outerShdw>
          </a:effectLst>
        </p:spPr>
      </p:pic>
      <p:sp>
        <p:nvSpPr>
          <p:cNvPr id="8" name="Arrow: Bent-Up 7">
            <a:extLst>
              <a:ext uri="{FF2B5EF4-FFF2-40B4-BE49-F238E27FC236}">
                <a16:creationId xmlns:a16="http://schemas.microsoft.com/office/drawing/2014/main" id="{1E1361CF-C663-4047-BB36-0D68E44EE992}"/>
              </a:ext>
            </a:extLst>
          </p:cNvPr>
          <p:cNvSpPr/>
          <p:nvPr/>
        </p:nvSpPr>
        <p:spPr>
          <a:xfrm rot="10800000">
            <a:off x="902133" y="3903472"/>
            <a:ext cx="985596" cy="592715"/>
          </a:xfrm>
          <a:prstGeom prst="bentUpArrow">
            <a:avLst/>
          </a:prstGeom>
          <a:solidFill>
            <a:srgbClr val="237EBB"/>
          </a:solidFill>
          <a:ln w="3175">
            <a:solidFill>
              <a:srgbClr val="3592C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Arrow: Bent-Up 8">
            <a:extLst>
              <a:ext uri="{FF2B5EF4-FFF2-40B4-BE49-F238E27FC236}">
                <a16:creationId xmlns:a16="http://schemas.microsoft.com/office/drawing/2014/main" id="{FD039D79-9B53-4CB6-8251-2E2442648235}"/>
              </a:ext>
            </a:extLst>
          </p:cNvPr>
          <p:cNvSpPr/>
          <p:nvPr/>
        </p:nvSpPr>
        <p:spPr>
          <a:xfrm rot="10800000" flipH="1">
            <a:off x="3379220" y="3903472"/>
            <a:ext cx="1067002" cy="613370"/>
          </a:xfrm>
          <a:prstGeom prst="bentUpArrow">
            <a:avLst/>
          </a:prstGeom>
          <a:solidFill>
            <a:srgbClr val="237EBB"/>
          </a:solidFill>
          <a:ln w="3175">
            <a:solidFill>
              <a:srgbClr val="3592C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Callout: Up Arrow 10">
            <a:extLst>
              <a:ext uri="{FF2B5EF4-FFF2-40B4-BE49-F238E27FC236}">
                <a16:creationId xmlns:a16="http://schemas.microsoft.com/office/drawing/2014/main" id="{43475EF2-C234-4206-8558-4D13268CE029}"/>
              </a:ext>
            </a:extLst>
          </p:cNvPr>
          <p:cNvSpPr/>
          <p:nvPr/>
        </p:nvSpPr>
        <p:spPr>
          <a:xfrm>
            <a:off x="1859030" y="3179060"/>
            <a:ext cx="1662396" cy="1075827"/>
          </a:xfrm>
          <a:prstGeom prst="upArrowCallout">
            <a:avLst>
              <a:gd name="adj1" fmla="val 25000"/>
              <a:gd name="adj2" fmla="val 23425"/>
              <a:gd name="adj3" fmla="val 25000"/>
              <a:gd name="adj4" fmla="val 46079"/>
            </a:avLst>
          </a:prstGeom>
          <a:solidFill>
            <a:srgbClr val="237EBB"/>
          </a:solidFill>
          <a:ln w="3175">
            <a:solidFill>
              <a:srgbClr val="3592C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Videos &amp; Drills</a:t>
            </a:r>
          </a:p>
        </p:txBody>
      </p:sp>
      <p:pic>
        <p:nvPicPr>
          <p:cNvPr id="13" name="Picture 2" descr="C:\Users\DelrosarioS\Pictures\SAT-ACT Essentials\Home - Recommended For You - Global Test Strategies 2.PNG">
            <a:extLst>
              <a:ext uri="{FF2B5EF4-FFF2-40B4-BE49-F238E27FC236}">
                <a16:creationId xmlns:a16="http://schemas.microsoft.com/office/drawing/2014/main" id="{3161E146-EF3D-47BE-8FAB-E2BE600541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6119" b="24065"/>
          <a:stretch/>
        </p:blipFill>
        <p:spPr bwMode="auto">
          <a:xfrm>
            <a:off x="501265" y="4530833"/>
            <a:ext cx="2715530" cy="1760849"/>
          </a:xfrm>
          <a:prstGeom prst="rect">
            <a:avLst/>
          </a:prstGeom>
          <a:solidFill>
            <a:srgbClr val="FFFFFF">
              <a:shade val="85000"/>
            </a:srgbClr>
          </a:solidFill>
          <a:ln w="3175" cap="sq">
            <a:solidFill>
              <a:schemeClr val="bg2"/>
            </a:solidFill>
            <a:miter lim="800000"/>
          </a:ln>
          <a:effectLst/>
          <a:extLst/>
        </p:spPr>
      </p:pic>
      <p:pic>
        <p:nvPicPr>
          <p:cNvPr id="14" name="Picture 13">
            <a:extLst>
              <a:ext uri="{FF2B5EF4-FFF2-40B4-BE49-F238E27FC236}">
                <a16:creationId xmlns:a16="http://schemas.microsoft.com/office/drawing/2014/main" id="{21B68D66-3183-4603-B040-0FF7BFF7E7F4}"/>
              </a:ext>
            </a:extLst>
          </p:cNvPr>
          <p:cNvPicPr>
            <a:picLocks noChangeAspect="1"/>
          </p:cNvPicPr>
          <p:nvPr/>
        </p:nvPicPr>
        <p:blipFill>
          <a:blip r:embed="rId6"/>
          <a:stretch>
            <a:fillRect/>
          </a:stretch>
        </p:blipFill>
        <p:spPr>
          <a:xfrm>
            <a:off x="3379221" y="4496187"/>
            <a:ext cx="2995188" cy="1795495"/>
          </a:xfrm>
          <a:prstGeom prst="rect">
            <a:avLst/>
          </a:prstGeom>
          <a:solidFill>
            <a:srgbClr val="FFFFFF">
              <a:shade val="85000"/>
            </a:srgbClr>
          </a:solidFill>
          <a:ln w="3175" cap="sq">
            <a:solidFill>
              <a:schemeClr val="bg2"/>
            </a:solidFill>
            <a:miter lim="800000"/>
          </a:ln>
          <a:effectLst/>
        </p:spPr>
      </p:pic>
      <p:sp>
        <p:nvSpPr>
          <p:cNvPr id="15" name="Content Placeholder 10">
            <a:extLst>
              <a:ext uri="{FF2B5EF4-FFF2-40B4-BE49-F238E27FC236}">
                <a16:creationId xmlns:a16="http://schemas.microsoft.com/office/drawing/2014/main" id="{1263F822-2323-47C3-82F5-B6F9CB08144F}"/>
              </a:ext>
            </a:extLst>
          </p:cNvPr>
          <p:cNvSpPr>
            <a:spLocks noGrp="1"/>
          </p:cNvSpPr>
          <p:nvPr>
            <p:ph idx="1"/>
          </p:nvPr>
        </p:nvSpPr>
        <p:spPr>
          <a:xfrm>
            <a:off x="7755740" y="1417319"/>
            <a:ext cx="4078186" cy="4799333"/>
          </a:xfrm>
        </p:spPr>
        <p:txBody>
          <a:bodyPr>
            <a:normAutofit/>
          </a:bodyPr>
          <a:lstStyle/>
          <a:p>
            <a:pPr marL="0" indent="0">
              <a:buNone/>
            </a:pPr>
            <a:r>
              <a:rPr lang="en-US" sz="1800" dirty="0">
                <a:solidFill>
                  <a:schemeClr val="bg1"/>
                </a:solidFill>
              </a:rPr>
              <a:t>Additional prep available on Coursework tab</a:t>
            </a:r>
          </a:p>
          <a:p>
            <a:pPr>
              <a:buClr>
                <a:schemeClr val="bg1"/>
              </a:buClr>
              <a:buFont typeface="Arial" panose="020B0604020202020204" pitchFamily="34" charset="0"/>
              <a:buChar char="•"/>
            </a:pPr>
            <a:r>
              <a:rPr lang="en-US" sz="1800" dirty="0">
                <a:solidFill>
                  <a:schemeClr val="bg1"/>
                </a:solidFill>
              </a:rPr>
              <a:t>90 ACT Lessons</a:t>
            </a:r>
          </a:p>
          <a:p>
            <a:pPr>
              <a:buClr>
                <a:schemeClr val="bg1"/>
              </a:buClr>
              <a:buFont typeface="Arial" panose="020B0604020202020204" pitchFamily="34" charset="0"/>
              <a:buChar char="•"/>
            </a:pPr>
            <a:r>
              <a:rPr lang="en-US" sz="1800" dirty="0">
                <a:solidFill>
                  <a:schemeClr val="bg1"/>
                </a:solidFill>
              </a:rPr>
              <a:t>90 SAT Lessons</a:t>
            </a:r>
          </a:p>
          <a:p>
            <a:pPr>
              <a:buClr>
                <a:schemeClr val="bg1"/>
              </a:buClr>
              <a:buFont typeface="Arial" panose="020B0604020202020204" pitchFamily="34" charset="0"/>
              <a:buChar char="•"/>
            </a:pPr>
            <a:r>
              <a:rPr lang="en-US" sz="1800" dirty="0">
                <a:solidFill>
                  <a:schemeClr val="bg1"/>
                </a:solidFill>
              </a:rPr>
              <a:t>Video &amp; Drill for Each</a:t>
            </a:r>
          </a:p>
          <a:p>
            <a:pPr marL="0" indent="0">
              <a:buFont typeface="Arial" panose="020B0604020202020204" pitchFamily="34" charset="0"/>
              <a:buNone/>
            </a:pPr>
            <a:endParaRPr lang="en-US" sz="1800" dirty="0">
              <a:solidFill>
                <a:schemeClr val="bg1"/>
              </a:solidFill>
            </a:endParaRPr>
          </a:p>
          <a:p>
            <a:pPr marL="0" indent="0">
              <a:buFont typeface="Arial" panose="020B0604020202020204" pitchFamily="34" charset="0"/>
              <a:buNone/>
            </a:pPr>
            <a:r>
              <a:rPr lang="en-US" sz="1800" dirty="0">
                <a:solidFill>
                  <a:schemeClr val="bg1"/>
                </a:solidFill>
              </a:rPr>
              <a:t>Connect With a Tutor</a:t>
            </a:r>
          </a:p>
          <a:p>
            <a:pPr>
              <a:buClr>
                <a:schemeClr val="bg1"/>
              </a:buClr>
              <a:buFont typeface="Arial" panose="020B0604020202020204" pitchFamily="34" charset="0"/>
              <a:buChar char="•"/>
            </a:pPr>
            <a:r>
              <a:rPr lang="en-US" sz="1800" dirty="0">
                <a:solidFill>
                  <a:schemeClr val="bg1"/>
                </a:solidFill>
              </a:rPr>
              <a:t>Flip Back to Tutor.com tab in your browser for help from an on-demand, subject-matter expert if you don’t understand any questions or concepts from the video lessons or practice drills.</a:t>
            </a:r>
          </a:p>
          <a:p>
            <a:pPr lvl="1"/>
            <a:endParaRPr lang="en-US" sz="1800" dirty="0">
              <a:solidFill>
                <a:schemeClr val="accent1"/>
              </a:solidFill>
            </a:endParaRPr>
          </a:p>
          <a:p>
            <a:pPr>
              <a:buClr>
                <a:schemeClr val="bg1">
                  <a:lumMod val="95000"/>
                </a:schemeClr>
              </a:buClr>
              <a:buFont typeface="Courier New" panose="02070309020205020404" pitchFamily="49" charset="0"/>
              <a:buChar char="o"/>
            </a:pPr>
            <a:endParaRPr lang="en-US" sz="1800" dirty="0">
              <a:solidFill>
                <a:schemeClr val="bg1"/>
              </a:solidFill>
            </a:endParaRPr>
          </a:p>
        </p:txBody>
      </p:sp>
    </p:spTree>
    <p:extLst>
      <p:ext uri="{BB962C8B-B14F-4D97-AF65-F5344CB8AC3E}">
        <p14:creationId xmlns:p14="http://schemas.microsoft.com/office/powerpoint/2010/main" val="3656635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0" y="640080"/>
            <a:ext cx="12192000" cy="1152856"/>
          </a:xfrm>
        </p:spPr>
        <p:txBody>
          <a:bodyPr anchor="t">
            <a:normAutofit/>
          </a:bodyPr>
          <a:lstStyle/>
          <a:p>
            <a:pPr algn="ctr"/>
            <a:r>
              <a:rPr lang="en-US" dirty="0">
                <a:latin typeface="Arial" panose="020B0604020202020204" pitchFamily="34" charset="0"/>
                <a:cs typeface="Arial" panose="020B0604020202020204" pitchFamily="34" charset="0"/>
              </a:rPr>
              <a:t>Carefully screened &amp; fully monitored</a:t>
            </a:r>
          </a:p>
        </p:txBody>
      </p:sp>
      <p:sp>
        <p:nvSpPr>
          <p:cNvPr id="7" name="Content Placeholder 6">
            <a:extLst>
              <a:ext uri="{FF2B5EF4-FFF2-40B4-BE49-F238E27FC236}">
                <a16:creationId xmlns:a16="http://schemas.microsoft.com/office/drawing/2014/main" id="{595F81D6-3F4B-4B66-84A3-77037A60390D}"/>
              </a:ext>
            </a:extLst>
          </p:cNvPr>
          <p:cNvSpPr>
            <a:spLocks noGrp="1"/>
          </p:cNvSpPr>
          <p:nvPr>
            <p:ph sz="half" idx="1"/>
          </p:nvPr>
        </p:nvSpPr>
        <p:spPr/>
        <p:txBody>
          <a:bodyPr/>
          <a:lstStyle/>
          <a:p>
            <a:endParaRPr lang="en-US"/>
          </a:p>
        </p:txBody>
      </p:sp>
      <p:sp>
        <p:nvSpPr>
          <p:cNvPr id="14" name="Content Placeholder 13">
            <a:extLst>
              <a:ext uri="{FF2B5EF4-FFF2-40B4-BE49-F238E27FC236}">
                <a16:creationId xmlns:a16="http://schemas.microsoft.com/office/drawing/2014/main" id="{8B10846A-3016-4F2B-85F9-6AB80827B0D7}"/>
              </a:ext>
            </a:extLst>
          </p:cNvPr>
          <p:cNvSpPr>
            <a:spLocks noGrp="1"/>
          </p:cNvSpPr>
          <p:nvPr>
            <p:ph sz="half" idx="2"/>
          </p:nvPr>
        </p:nvSpPr>
        <p:spPr/>
        <p:txBody>
          <a:bodyPr/>
          <a:lstStyle/>
          <a:p>
            <a:endParaRPr lang="en-US"/>
          </a:p>
        </p:txBody>
      </p:sp>
      <p:pic>
        <p:nvPicPr>
          <p:cNvPr id="13" name="Picture 12">
            <a:extLst>
              <a:ext uri="{FF2B5EF4-FFF2-40B4-BE49-F238E27FC236}">
                <a16:creationId xmlns:a16="http://schemas.microsoft.com/office/drawing/2014/main" id="{49A26E68-4E0B-4FAA-9CCA-E458CEEA5D3E}"/>
              </a:ext>
            </a:extLst>
          </p:cNvPr>
          <p:cNvPicPr>
            <a:picLocks noChangeAspect="1"/>
          </p:cNvPicPr>
          <p:nvPr/>
        </p:nvPicPr>
        <p:blipFill>
          <a:blip r:embed="rId3"/>
          <a:stretch>
            <a:fillRect/>
          </a:stretch>
        </p:blipFill>
        <p:spPr>
          <a:xfrm>
            <a:off x="6312778" y="1990415"/>
            <a:ext cx="5664004" cy="4487236"/>
          </a:xfrm>
          <a:prstGeom prst="rect">
            <a:avLst/>
          </a:prstGeom>
        </p:spPr>
      </p:pic>
      <p:pic>
        <p:nvPicPr>
          <p:cNvPr id="6" name="Picture 5">
            <a:extLst>
              <a:ext uri="{FF2B5EF4-FFF2-40B4-BE49-F238E27FC236}">
                <a16:creationId xmlns:a16="http://schemas.microsoft.com/office/drawing/2014/main" id="{D72B2BD8-C900-4214-B4EE-CBC42C35E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213" y="1990415"/>
            <a:ext cx="5540011" cy="4487236"/>
          </a:xfrm>
          <a:prstGeom prst="rect">
            <a:avLst/>
          </a:prstGeom>
        </p:spPr>
      </p:pic>
    </p:spTree>
    <p:extLst>
      <p:ext uri="{BB962C8B-B14F-4D97-AF65-F5344CB8AC3E}">
        <p14:creationId xmlns:p14="http://schemas.microsoft.com/office/powerpoint/2010/main" val="2048256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admissions advice</a:t>
            </a:r>
          </a:p>
        </p:txBody>
      </p:sp>
      <p:pic>
        <p:nvPicPr>
          <p:cNvPr id="5" name="Picture 4">
            <a:extLst>
              <a:ext uri="{FF2B5EF4-FFF2-40B4-BE49-F238E27FC236}">
                <a16:creationId xmlns:a16="http://schemas.microsoft.com/office/drawing/2014/main" id="{9FE6B98D-9399-46D2-B97E-BFEEDE7F9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pic>
        <p:nvPicPr>
          <p:cNvPr id="6" name="Picture 5">
            <a:extLst>
              <a:ext uri="{FF2B5EF4-FFF2-40B4-BE49-F238E27FC236}">
                <a16:creationId xmlns:a16="http://schemas.microsoft.com/office/drawing/2014/main" id="{E392C5AF-487E-4C91-A401-41C6D37C6DD2}"/>
              </a:ext>
            </a:extLst>
          </p:cNvPr>
          <p:cNvPicPr>
            <a:picLocks noChangeAspect="1"/>
          </p:cNvPicPr>
          <p:nvPr/>
        </p:nvPicPr>
        <p:blipFill>
          <a:blip r:embed="rId4"/>
          <a:stretch>
            <a:fillRect/>
          </a:stretch>
        </p:blipFill>
        <p:spPr>
          <a:xfrm>
            <a:off x="396240" y="1461478"/>
            <a:ext cx="6939592" cy="4684851"/>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
        <p:nvSpPr>
          <p:cNvPr id="7" name="Content Placeholder 10">
            <a:extLst>
              <a:ext uri="{FF2B5EF4-FFF2-40B4-BE49-F238E27FC236}">
                <a16:creationId xmlns:a16="http://schemas.microsoft.com/office/drawing/2014/main" id="{4EEAE987-66DA-4D6A-838E-947477383776}"/>
              </a:ext>
            </a:extLst>
          </p:cNvPr>
          <p:cNvSpPr>
            <a:spLocks noGrp="1"/>
          </p:cNvSpPr>
          <p:nvPr>
            <p:ph idx="1"/>
          </p:nvPr>
        </p:nvSpPr>
        <p:spPr>
          <a:xfrm>
            <a:off x="7755740" y="1461477"/>
            <a:ext cx="4078186" cy="4755175"/>
          </a:xfrm>
        </p:spPr>
        <p:txBody>
          <a:bodyPr>
            <a:normAutofit/>
          </a:bodyPr>
          <a:lstStyle/>
          <a:p>
            <a:pPr marL="0" indent="0">
              <a:buClr>
                <a:schemeClr val="bg1">
                  <a:lumMod val="95000"/>
                </a:schemeClr>
              </a:buClr>
              <a:buNone/>
            </a:pPr>
            <a:r>
              <a:rPr lang="en-US" sz="1800" dirty="0">
                <a:solidFill>
                  <a:schemeClr val="bg1"/>
                </a:solidFill>
              </a:rPr>
              <a:t>College admissions advice from The Princeton Review available on the Resources tab.</a:t>
            </a:r>
          </a:p>
          <a:p>
            <a:pPr>
              <a:buClr>
                <a:schemeClr val="bg1"/>
              </a:buClr>
              <a:buFont typeface="Arial" panose="020B0604020202020204" pitchFamily="34" charset="0"/>
              <a:buChar char="•"/>
            </a:pPr>
            <a:r>
              <a:rPr lang="en-US" sz="1800" dirty="0">
                <a:solidFill>
                  <a:schemeClr val="bg1"/>
                </a:solidFill>
              </a:rPr>
              <a:t>The Common App</a:t>
            </a:r>
          </a:p>
          <a:p>
            <a:pPr>
              <a:buClr>
                <a:schemeClr val="bg1"/>
              </a:buClr>
              <a:buFont typeface="Arial" panose="020B0604020202020204" pitchFamily="34" charset="0"/>
              <a:buChar char="•"/>
            </a:pPr>
            <a:r>
              <a:rPr lang="en-US" sz="1800" dirty="0">
                <a:solidFill>
                  <a:schemeClr val="bg1"/>
                </a:solidFill>
              </a:rPr>
              <a:t>Applications</a:t>
            </a:r>
          </a:p>
          <a:p>
            <a:pPr>
              <a:buClr>
                <a:schemeClr val="bg1"/>
              </a:buClr>
              <a:buFont typeface="Arial" panose="020B0604020202020204" pitchFamily="34" charset="0"/>
              <a:buChar char="•"/>
            </a:pPr>
            <a:r>
              <a:rPr lang="en-US" sz="1800" dirty="0">
                <a:solidFill>
                  <a:schemeClr val="bg1"/>
                </a:solidFill>
              </a:rPr>
              <a:t>Writing Your Essays</a:t>
            </a:r>
          </a:p>
          <a:p>
            <a:pPr>
              <a:buClr>
                <a:schemeClr val="bg1"/>
              </a:buClr>
              <a:buFont typeface="Arial" panose="020B0604020202020204" pitchFamily="34" charset="0"/>
              <a:buChar char="•"/>
            </a:pPr>
            <a:r>
              <a:rPr lang="en-US" sz="1800" dirty="0">
                <a:solidFill>
                  <a:schemeClr val="bg1"/>
                </a:solidFill>
              </a:rPr>
              <a:t>Choosing Your School</a:t>
            </a:r>
          </a:p>
          <a:p>
            <a:pPr>
              <a:buClr>
                <a:schemeClr val="bg1"/>
              </a:buClr>
              <a:buFont typeface="Arial" panose="020B0604020202020204" pitchFamily="34" charset="0"/>
              <a:buChar char="•"/>
            </a:pPr>
            <a:r>
              <a:rPr lang="en-US" sz="1800" dirty="0">
                <a:solidFill>
                  <a:schemeClr val="bg1"/>
                </a:solidFill>
              </a:rPr>
              <a:t>Choosing Your Major</a:t>
            </a:r>
          </a:p>
          <a:p>
            <a:pPr>
              <a:buClr>
                <a:schemeClr val="bg1"/>
              </a:buClr>
              <a:buFont typeface="Arial" panose="020B0604020202020204" pitchFamily="34" charset="0"/>
              <a:buChar char="•"/>
            </a:pPr>
            <a:r>
              <a:rPr lang="en-US" sz="1800" dirty="0">
                <a:solidFill>
                  <a:schemeClr val="bg1"/>
                </a:solidFill>
              </a:rPr>
              <a:t>Financial Aid</a:t>
            </a:r>
          </a:p>
          <a:p>
            <a:pPr>
              <a:buClr>
                <a:schemeClr val="bg1"/>
              </a:buClr>
              <a:buFont typeface="Arial" panose="020B0604020202020204" pitchFamily="34" charset="0"/>
              <a:buChar char="•"/>
            </a:pPr>
            <a:r>
              <a:rPr lang="en-US" sz="1800" dirty="0">
                <a:solidFill>
                  <a:schemeClr val="bg1"/>
                </a:solidFill>
              </a:rPr>
              <a:t>Test Strategies</a:t>
            </a:r>
          </a:p>
          <a:p>
            <a:pPr>
              <a:buClr>
                <a:schemeClr val="bg1"/>
              </a:buClr>
              <a:buFont typeface="Arial" panose="020B0604020202020204" pitchFamily="34" charset="0"/>
              <a:buChar char="•"/>
            </a:pPr>
            <a:r>
              <a:rPr lang="en-US" sz="1800" dirty="0">
                <a:solidFill>
                  <a:schemeClr val="bg1"/>
                </a:solidFill>
              </a:rPr>
              <a:t>GPA &amp; High School Classes</a:t>
            </a:r>
          </a:p>
          <a:p>
            <a:endParaRPr lang="en-US" sz="1800" dirty="0">
              <a:solidFill>
                <a:schemeClr val="accent1"/>
              </a:solidFill>
            </a:endParaRPr>
          </a:p>
          <a:p>
            <a:pPr>
              <a:buClr>
                <a:schemeClr val="bg1">
                  <a:lumMod val="95000"/>
                </a:schemeClr>
              </a:buClr>
              <a:buFont typeface="Courier New" panose="02070309020205020404" pitchFamily="49" charset="0"/>
              <a:buChar char="o"/>
            </a:pPr>
            <a:endParaRPr lang="en-US" sz="1800" dirty="0">
              <a:solidFill>
                <a:schemeClr val="bg1"/>
              </a:solidFill>
            </a:endParaRPr>
          </a:p>
          <a:p>
            <a:pPr>
              <a:buClr>
                <a:schemeClr val="bg1">
                  <a:lumMod val="95000"/>
                </a:schemeClr>
              </a:buClr>
              <a:buFont typeface="Courier New" panose="02070309020205020404" pitchFamily="49" charset="0"/>
              <a:buChar char="o"/>
            </a:pPr>
            <a:endParaRPr lang="en-US" sz="1800" dirty="0">
              <a:solidFill>
                <a:schemeClr val="bg1"/>
              </a:solidFill>
            </a:endParaRPr>
          </a:p>
          <a:p>
            <a:pPr>
              <a:buClr>
                <a:schemeClr val="bg1">
                  <a:lumMod val="95000"/>
                </a:schemeClr>
              </a:buClr>
              <a:buFont typeface="Courier New" panose="02070309020205020404" pitchFamily="49" charset="0"/>
              <a:buChar char="o"/>
            </a:pPr>
            <a:endParaRPr lang="en-US" sz="1800" dirty="0">
              <a:solidFill>
                <a:schemeClr val="bg1"/>
              </a:solidFill>
            </a:endParaRPr>
          </a:p>
        </p:txBody>
      </p:sp>
    </p:spTree>
    <p:extLst>
      <p:ext uri="{BB962C8B-B14F-4D97-AF65-F5344CB8AC3E}">
        <p14:creationId xmlns:p14="http://schemas.microsoft.com/office/powerpoint/2010/main" val="3517012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51">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Questions &amp; contact</a:t>
            </a:r>
          </a:p>
        </p:txBody>
      </p:sp>
      <p:pic>
        <p:nvPicPr>
          <p:cNvPr id="11" name="Picture 10">
            <a:extLst>
              <a:ext uri="{FF2B5EF4-FFF2-40B4-BE49-F238E27FC236}">
                <a16:creationId xmlns:a16="http://schemas.microsoft.com/office/drawing/2014/main" id="{6478BB66-4689-48A5-BFB2-C8C323C7D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
        <p:nvSpPr>
          <p:cNvPr id="2" name="TextBox 1">
            <a:extLst>
              <a:ext uri="{FF2B5EF4-FFF2-40B4-BE49-F238E27FC236}">
                <a16:creationId xmlns:a16="http://schemas.microsoft.com/office/drawing/2014/main" id="{629ACF36-1C2E-4A15-B0AB-4546B9DC992F}"/>
              </a:ext>
            </a:extLst>
          </p:cNvPr>
          <p:cNvSpPr txBox="1"/>
          <p:nvPr/>
        </p:nvSpPr>
        <p:spPr>
          <a:xfrm>
            <a:off x="2483472" y="5710535"/>
            <a:ext cx="7225055" cy="923330"/>
          </a:xfrm>
          <a:prstGeom prst="rect">
            <a:avLst/>
          </a:prstGeom>
          <a:noFill/>
        </p:spPr>
        <p:txBody>
          <a:bodyPr wrap="none" rtlCol="0">
            <a:spAutoFit/>
          </a:bodyPr>
          <a:lstStyle/>
          <a:p>
            <a:r>
              <a:rPr lang="en-US" dirty="0">
                <a:solidFill>
                  <a:schemeClr val="accent6"/>
                </a:solidFill>
              </a:rPr>
              <a:t>[Insert the contact information for the library]</a:t>
            </a:r>
          </a:p>
          <a:p>
            <a:r>
              <a:rPr lang="en-US" dirty="0">
                <a:solidFill>
                  <a:schemeClr val="accent6"/>
                </a:solidFill>
              </a:rPr>
              <a:t>If presenting to teachers, show the link to the Client Resource Center:</a:t>
            </a:r>
          </a:p>
          <a:p>
            <a:r>
              <a:rPr lang="en-US" dirty="0">
                <a:solidFill>
                  <a:schemeClr val="accent6"/>
                </a:solidFill>
              </a:rPr>
              <a:t>www.tutor.com/clientcarelib </a:t>
            </a:r>
          </a:p>
        </p:txBody>
      </p:sp>
      <p:pic>
        <p:nvPicPr>
          <p:cNvPr id="5" name="Picture 4">
            <a:extLst>
              <a:ext uri="{FF2B5EF4-FFF2-40B4-BE49-F238E27FC236}">
                <a16:creationId xmlns:a16="http://schemas.microsoft.com/office/drawing/2014/main" id="{EAE6B196-9018-4616-A80E-DAD8325E1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305" y="224135"/>
            <a:ext cx="4663387" cy="3175766"/>
          </a:xfrm>
          <a:prstGeom prst="rect">
            <a:avLst/>
          </a:prstGeom>
        </p:spPr>
      </p:pic>
    </p:spTree>
    <p:extLst>
      <p:ext uri="{BB962C8B-B14F-4D97-AF65-F5344CB8AC3E}">
        <p14:creationId xmlns:p14="http://schemas.microsoft.com/office/powerpoint/2010/main" val="458876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The Instruction</a:t>
            </a:r>
          </a:p>
        </p:txBody>
      </p:sp>
      <p:pic>
        <p:nvPicPr>
          <p:cNvPr id="3" name="Picture 2">
            <a:extLst>
              <a:ext uri="{FF2B5EF4-FFF2-40B4-BE49-F238E27FC236}">
                <a16:creationId xmlns:a16="http://schemas.microsoft.com/office/drawing/2014/main" id="{84A9B66D-DB6E-465D-BBAF-72C32F8E1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526" y="299489"/>
            <a:ext cx="4674948" cy="3129511"/>
          </a:xfrm>
          <a:prstGeom prst="rect">
            <a:avLst/>
          </a:prstGeom>
        </p:spPr>
      </p:pic>
      <p:pic>
        <p:nvPicPr>
          <p:cNvPr id="9" name="Picture 8">
            <a:extLst>
              <a:ext uri="{FF2B5EF4-FFF2-40B4-BE49-F238E27FC236}">
                <a16:creationId xmlns:a16="http://schemas.microsoft.com/office/drawing/2014/main" id="{92A36A59-0414-4067-85F2-D90E81FF0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3700062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0" y="640080"/>
            <a:ext cx="12192000" cy="1152856"/>
          </a:xfrm>
        </p:spPr>
        <p:txBody>
          <a:bodyPr anchor="t">
            <a:normAutofit/>
          </a:bodyPr>
          <a:lstStyle/>
          <a:p>
            <a:pPr algn="ctr"/>
            <a:r>
              <a:rPr lang="en-US" dirty="0">
                <a:latin typeface="Arial" panose="020B0604020202020204" pitchFamily="34" charset="0"/>
                <a:cs typeface="Arial" panose="020B0604020202020204" pitchFamily="34" charset="0"/>
              </a:rPr>
              <a:t>Student-centered instruction</a:t>
            </a:r>
          </a:p>
        </p:txBody>
      </p:sp>
      <p:graphicFrame>
        <p:nvGraphicFramePr>
          <p:cNvPr id="2" name="Content Placeholder 1">
            <a:extLst>
              <a:ext uri="{FF2B5EF4-FFF2-40B4-BE49-F238E27FC236}">
                <a16:creationId xmlns:a16="http://schemas.microsoft.com/office/drawing/2014/main" id="{E5C638CA-1BA3-4553-9551-1A4EA9B3A6AE}"/>
              </a:ext>
            </a:extLst>
          </p:cNvPr>
          <p:cNvGraphicFramePr>
            <a:graphicFrameLocks noGrp="1"/>
          </p:cNvGraphicFramePr>
          <p:nvPr>
            <p:ph sz="half" idx="2"/>
            <p:extLst>
              <p:ext uri="{D42A27DB-BD31-4B8C-83A1-F6EECF244321}">
                <p14:modId xmlns:p14="http://schemas.microsoft.com/office/powerpoint/2010/main" val="3580271859"/>
              </p:ext>
            </p:extLst>
          </p:nvPr>
        </p:nvGraphicFramePr>
        <p:xfrm>
          <a:off x="785037" y="2043260"/>
          <a:ext cx="10621926" cy="4612722"/>
        </p:xfrm>
        <a:graphic>
          <a:graphicData uri="http://schemas.openxmlformats.org/drawingml/2006/table">
            <a:tbl>
              <a:tblPr firstRow="1" bandRow="1">
                <a:tableStyleId>{2D5ABB26-0587-4C30-8999-92F81FD0307C}</a:tableStyleId>
              </a:tblPr>
              <a:tblGrid>
                <a:gridCol w="3540642">
                  <a:extLst>
                    <a:ext uri="{9D8B030D-6E8A-4147-A177-3AD203B41FA5}">
                      <a16:colId xmlns:a16="http://schemas.microsoft.com/office/drawing/2014/main" val="1419406666"/>
                    </a:ext>
                  </a:extLst>
                </a:gridCol>
                <a:gridCol w="3540642">
                  <a:extLst>
                    <a:ext uri="{9D8B030D-6E8A-4147-A177-3AD203B41FA5}">
                      <a16:colId xmlns:a16="http://schemas.microsoft.com/office/drawing/2014/main" val="911281351"/>
                    </a:ext>
                  </a:extLst>
                </a:gridCol>
                <a:gridCol w="3540642">
                  <a:extLst>
                    <a:ext uri="{9D8B030D-6E8A-4147-A177-3AD203B41FA5}">
                      <a16:colId xmlns:a16="http://schemas.microsoft.com/office/drawing/2014/main" val="3819882992"/>
                    </a:ext>
                  </a:extLst>
                </a:gridCol>
              </a:tblGrid>
              <a:tr h="23063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Build off of the student’s foundation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bg1"/>
                        </a:solidFill>
                        <a:latin typeface="News Gothic MT"/>
                        <a:cs typeface="News Gothic M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i="0" dirty="0">
                          <a:solidFill>
                            <a:schemeClr val="bg1"/>
                          </a:solidFill>
                          <a:cs typeface="Calibri"/>
                        </a:rPr>
                        <a:t>Tutors begin each session by identifying students’ existing knowledge and identifying gaps in student learning.</a:t>
                      </a:r>
                    </a:p>
                    <a:p>
                      <a:pPr algn="ctr"/>
                      <a:endParaRPr lang="en-US" dirty="0">
                        <a:solidFill>
                          <a:schemeClr val="bg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Provide instruction relevant to student.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cs typeface="Calibri"/>
                        </a:rPr>
                        <a:t>Clarify &amp; utilize methods used in classroom so instruction is aligned to curriculum and standards.</a:t>
                      </a:r>
                    </a:p>
                    <a:p>
                      <a:pPr algn="ctr"/>
                      <a:endParaRPr lang="en-US" dirty="0">
                        <a:solidFill>
                          <a:schemeClr val="bg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Let the student think it through and do it.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cs typeface="Calibri"/>
                        </a:rPr>
                        <a:t>Tutors use leading questions and examples do demonstrate key concepts—students do the work.</a:t>
                      </a:r>
                    </a:p>
                    <a:p>
                      <a:pPr algn="ctr"/>
                      <a:endParaRPr lang="en-US" dirty="0">
                        <a:solidFill>
                          <a:schemeClr val="bg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974810656"/>
                  </a:ext>
                </a:extLst>
              </a:tr>
              <a:tr h="23063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Present information in multiple formats.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cs typeface="Calibri"/>
                        </a:rPr>
                        <a:t>Tutors leverage the Online Classroom’s chat, whiteboard and sharing tools to provide multi-modal instruction</a:t>
                      </a:r>
                      <a:endParaRPr lang="en-US" dirty="0">
                        <a:solidFill>
                          <a:schemeClr val="bg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Stop the stress before it begins.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cs typeface="Calibri"/>
                        </a:rPr>
                        <a:t>Tutors are available with no appointment needed, from any internet connection when students need them most.</a:t>
                      </a:r>
                      <a:endParaRPr lang="en-US" dirty="0">
                        <a:solidFill>
                          <a:schemeClr val="bg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Create a positive learning experience.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cs typeface="Calibri"/>
                        </a:rPr>
                        <a:t>Tutors build students’ confidence while addressing gaps in knowledge, encouraging them to try and showing them it’s possible.</a:t>
                      </a:r>
                      <a:endParaRPr lang="en-US" dirty="0">
                        <a:solidFill>
                          <a:schemeClr val="bg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47595721"/>
                  </a:ext>
                </a:extLst>
              </a:tr>
            </a:tbl>
          </a:graphicData>
        </a:graphic>
      </p:graphicFrame>
    </p:spTree>
    <p:extLst>
      <p:ext uri="{BB962C8B-B14F-4D97-AF65-F5344CB8AC3E}">
        <p14:creationId xmlns:p14="http://schemas.microsoft.com/office/powerpoint/2010/main" val="395280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5E3069-991D-411C-BF45-9582AE4937AB}"/>
              </a:ext>
            </a:extLst>
          </p:cNvPr>
          <p:cNvSpPr txBox="1"/>
          <p:nvPr/>
        </p:nvSpPr>
        <p:spPr>
          <a:xfrm>
            <a:off x="640080" y="566928"/>
            <a:ext cx="6024406" cy="523220"/>
          </a:xfrm>
          <a:prstGeom prst="rect">
            <a:avLst/>
          </a:prstGeom>
          <a:noFill/>
        </p:spPr>
        <p:txBody>
          <a:bodyPr wrap="none" rtlCol="0">
            <a:spAutoFit/>
          </a:bodyPr>
          <a:lstStyle/>
          <a:p>
            <a:r>
              <a:rPr lang="en-US" sz="2800" dirty="0">
                <a:solidFill>
                  <a:schemeClr val="accent6"/>
                </a:solidFill>
              </a:rPr>
              <a:t>Delete this slide prior to presentation</a:t>
            </a:r>
          </a:p>
        </p:txBody>
      </p:sp>
      <p:sp>
        <p:nvSpPr>
          <p:cNvPr id="5" name="TextBox 4">
            <a:extLst>
              <a:ext uri="{FF2B5EF4-FFF2-40B4-BE49-F238E27FC236}">
                <a16:creationId xmlns:a16="http://schemas.microsoft.com/office/drawing/2014/main" id="{7E6D5748-1ECE-47D7-A03D-D73EDF0509A8}"/>
              </a:ext>
            </a:extLst>
          </p:cNvPr>
          <p:cNvSpPr txBox="1"/>
          <p:nvPr/>
        </p:nvSpPr>
        <p:spPr>
          <a:xfrm>
            <a:off x="795528" y="1417319"/>
            <a:ext cx="9599756" cy="646331"/>
          </a:xfrm>
          <a:prstGeom prst="rect">
            <a:avLst/>
          </a:prstGeom>
          <a:noFill/>
        </p:spPr>
        <p:txBody>
          <a:bodyPr wrap="square" rtlCol="0">
            <a:spAutoFit/>
          </a:bodyPr>
          <a:lstStyle/>
          <a:p>
            <a:r>
              <a:rPr lang="en-US" dirty="0">
                <a:solidFill>
                  <a:schemeClr val="accent6"/>
                </a:solidFill>
              </a:rPr>
              <a:t>In this section, be sure to use only the slides that are appropriate to your audience. We have broken the section into K-5</a:t>
            </a:r>
            <a:r>
              <a:rPr lang="en-US" baseline="30000" dirty="0">
                <a:solidFill>
                  <a:schemeClr val="accent6"/>
                </a:solidFill>
              </a:rPr>
              <a:t>th</a:t>
            </a:r>
            <a:r>
              <a:rPr lang="en-US" dirty="0">
                <a:solidFill>
                  <a:schemeClr val="accent6"/>
                </a:solidFill>
              </a:rPr>
              <a:t>, 6</a:t>
            </a:r>
            <a:r>
              <a:rPr lang="en-US" baseline="30000" dirty="0">
                <a:solidFill>
                  <a:schemeClr val="accent6"/>
                </a:solidFill>
              </a:rPr>
              <a:t>th</a:t>
            </a:r>
            <a:r>
              <a:rPr lang="en-US" dirty="0">
                <a:solidFill>
                  <a:schemeClr val="accent6"/>
                </a:solidFill>
              </a:rPr>
              <a:t>-8</a:t>
            </a:r>
            <a:r>
              <a:rPr lang="en-US" baseline="30000" dirty="0">
                <a:solidFill>
                  <a:schemeClr val="accent6"/>
                </a:solidFill>
              </a:rPr>
              <a:t>th</a:t>
            </a:r>
            <a:r>
              <a:rPr lang="en-US" dirty="0">
                <a:solidFill>
                  <a:schemeClr val="accent6"/>
                </a:solidFill>
              </a:rPr>
              <a:t> and 9</a:t>
            </a:r>
            <a:r>
              <a:rPr lang="en-US" baseline="30000" dirty="0">
                <a:solidFill>
                  <a:schemeClr val="accent6"/>
                </a:solidFill>
              </a:rPr>
              <a:t>th</a:t>
            </a:r>
            <a:r>
              <a:rPr lang="en-US" dirty="0">
                <a:solidFill>
                  <a:schemeClr val="accent6"/>
                </a:solidFill>
              </a:rPr>
              <a:t>-12</a:t>
            </a:r>
            <a:r>
              <a:rPr lang="en-US" baseline="30000" dirty="0">
                <a:solidFill>
                  <a:schemeClr val="accent6"/>
                </a:solidFill>
              </a:rPr>
              <a:t>th</a:t>
            </a:r>
            <a:r>
              <a:rPr lang="en-US" dirty="0">
                <a:solidFill>
                  <a:schemeClr val="accent6"/>
                </a:solidFill>
              </a:rPr>
              <a:t> grade. </a:t>
            </a:r>
          </a:p>
        </p:txBody>
      </p:sp>
    </p:spTree>
    <p:extLst>
      <p:ext uri="{BB962C8B-B14F-4D97-AF65-F5344CB8AC3E}">
        <p14:creationId xmlns:p14="http://schemas.microsoft.com/office/powerpoint/2010/main" val="375837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Focus on K-5</a:t>
            </a:r>
            <a:r>
              <a:rPr lang="en-US" baseline="30000" dirty="0">
                <a:solidFill>
                  <a:schemeClr val="bg2"/>
                </a:solidFill>
              </a:rPr>
              <a:t>th</a:t>
            </a:r>
            <a:r>
              <a:rPr lang="en-US" dirty="0">
                <a:solidFill>
                  <a:schemeClr val="bg2"/>
                </a:solidFill>
              </a:rPr>
              <a:t> Grade </a:t>
            </a:r>
          </a:p>
        </p:txBody>
      </p:sp>
      <p:pic>
        <p:nvPicPr>
          <p:cNvPr id="17" name="Picture 16">
            <a:extLst>
              <a:ext uri="{FF2B5EF4-FFF2-40B4-BE49-F238E27FC236}">
                <a16:creationId xmlns:a16="http://schemas.microsoft.com/office/drawing/2014/main" id="{454A1967-DFE6-48AB-B824-EC581F682BCB}"/>
              </a:ext>
            </a:extLst>
          </p:cNvPr>
          <p:cNvPicPr>
            <a:picLocks noChangeAspect="1"/>
          </p:cNvPicPr>
          <p:nvPr/>
        </p:nvPicPr>
        <p:blipFill rotWithShape="1">
          <a:blip r:embed="rId3">
            <a:extLst>
              <a:ext uri="{28A0092B-C50C-407E-A947-70E740481C1C}">
                <a14:useLocalDpi xmlns:a14="http://schemas.microsoft.com/office/drawing/2010/main" val="0"/>
              </a:ext>
            </a:extLst>
          </a:blip>
          <a:srcRect r="1" b="29340"/>
          <a:stretch/>
        </p:blipFill>
        <p:spPr>
          <a:xfrm>
            <a:off x="3395416" y="276225"/>
            <a:ext cx="5401168" cy="3129510"/>
          </a:xfrm>
          <a:prstGeom prst="rect">
            <a:avLst/>
          </a:prstGeom>
        </p:spPr>
      </p:pic>
      <p:pic>
        <p:nvPicPr>
          <p:cNvPr id="7" name="Picture 6">
            <a:extLst>
              <a:ext uri="{FF2B5EF4-FFF2-40B4-BE49-F238E27FC236}">
                <a16:creationId xmlns:a16="http://schemas.microsoft.com/office/drawing/2014/main" id="{23201D59-CFC6-4F71-A973-2504D00EE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1287531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1" y="284176"/>
            <a:ext cx="4908756" cy="1508760"/>
          </a:xfrm>
        </p:spPr>
        <p:txBody>
          <a:bodyPr vert="horz" lIns="91440" tIns="45720" rIns="91440" bIns="45720" rtlCol="0" anchor="ctr">
            <a:normAutofit/>
          </a:bodyPr>
          <a:lstStyle/>
          <a:p>
            <a:r>
              <a:rPr lang="en-US" sz="3600"/>
              <a:t>On-demand tutoring &amp; homework help</a:t>
            </a:r>
          </a:p>
        </p:txBody>
      </p:sp>
      <p:sp>
        <p:nvSpPr>
          <p:cNvPr id="2" name="TextBox 1">
            <a:extLst>
              <a:ext uri="{FF2B5EF4-FFF2-40B4-BE49-F238E27FC236}">
                <a16:creationId xmlns:a16="http://schemas.microsoft.com/office/drawing/2014/main" id="{653425A5-494A-4C23-8A8D-40CB24887E5F}"/>
              </a:ext>
            </a:extLst>
          </p:cNvPr>
          <p:cNvSpPr txBox="1"/>
          <p:nvPr/>
        </p:nvSpPr>
        <p:spPr>
          <a:xfrm>
            <a:off x="6322461" y="1997996"/>
            <a:ext cx="4564843"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b="1" dirty="0"/>
              <a:t>Subjects Available</a:t>
            </a:r>
          </a:p>
          <a:p>
            <a:pPr indent="-182880" defTabSz="914400">
              <a:lnSpc>
                <a:spcPct val="90000"/>
              </a:lnSpc>
              <a:spcAft>
                <a:spcPts val="600"/>
              </a:spcAft>
              <a:buClr>
                <a:schemeClr val="tx1"/>
              </a:buClr>
              <a:buFont typeface="Wingdings" pitchFamily="2" charset="2"/>
              <a:buChar char=""/>
            </a:pPr>
            <a:endParaRPr lang="en-US" sz="2800" b="1" dirty="0"/>
          </a:p>
          <a:p>
            <a:pPr marL="285750" indent="-182880" defTabSz="914400">
              <a:lnSpc>
                <a:spcPct val="90000"/>
              </a:lnSpc>
              <a:spcAft>
                <a:spcPts val="600"/>
              </a:spcAft>
              <a:buClr>
                <a:schemeClr val="tx1"/>
              </a:buClr>
              <a:buFont typeface="Wingdings" pitchFamily="2" charset="2"/>
              <a:buChar char=""/>
            </a:pPr>
            <a:r>
              <a:rPr lang="en-US" sz="2800" dirty="0"/>
              <a:t>Basic Math</a:t>
            </a:r>
          </a:p>
          <a:p>
            <a:pPr marL="285750" indent="-182880" defTabSz="914400">
              <a:lnSpc>
                <a:spcPct val="90000"/>
              </a:lnSpc>
              <a:spcAft>
                <a:spcPts val="600"/>
              </a:spcAft>
              <a:buClr>
                <a:schemeClr val="tx1"/>
              </a:buClr>
              <a:buFont typeface="Wingdings" pitchFamily="2" charset="2"/>
              <a:buChar char=""/>
            </a:pPr>
            <a:r>
              <a:rPr lang="en-US" sz="2800" dirty="0"/>
              <a:t>Basic Science</a:t>
            </a:r>
          </a:p>
          <a:p>
            <a:pPr marL="285750" indent="-182880" defTabSz="914400">
              <a:lnSpc>
                <a:spcPct val="90000"/>
              </a:lnSpc>
              <a:spcAft>
                <a:spcPts val="600"/>
              </a:spcAft>
              <a:buClr>
                <a:schemeClr val="tx1"/>
              </a:buClr>
              <a:buFont typeface="Wingdings" pitchFamily="2" charset="2"/>
              <a:buChar char=""/>
            </a:pPr>
            <a:r>
              <a:rPr lang="en-US" sz="2800" dirty="0"/>
              <a:t>Language Arts</a:t>
            </a:r>
          </a:p>
          <a:p>
            <a:pPr marL="742950" lvl="1" indent="-182880" defTabSz="914400">
              <a:lnSpc>
                <a:spcPct val="90000"/>
              </a:lnSpc>
              <a:spcAft>
                <a:spcPts val="600"/>
              </a:spcAft>
              <a:buClr>
                <a:schemeClr val="tx1"/>
              </a:buClr>
              <a:buFont typeface="Wingdings" pitchFamily="2" charset="2"/>
              <a:buChar char=""/>
            </a:pPr>
            <a:r>
              <a:rPr lang="en-US" sz="2800" dirty="0"/>
              <a:t>Reading</a:t>
            </a:r>
          </a:p>
          <a:p>
            <a:pPr marL="742950" lvl="1" indent="-182880" defTabSz="914400">
              <a:lnSpc>
                <a:spcPct val="90000"/>
              </a:lnSpc>
              <a:spcAft>
                <a:spcPts val="600"/>
              </a:spcAft>
              <a:buClr>
                <a:schemeClr val="tx1"/>
              </a:buClr>
              <a:buFont typeface="Wingdings" pitchFamily="2" charset="2"/>
              <a:buChar char=""/>
            </a:pPr>
            <a:r>
              <a:rPr lang="en-US" sz="2800" dirty="0"/>
              <a:t>Writing</a:t>
            </a:r>
          </a:p>
          <a:p>
            <a:pPr marL="742950" lvl="1" indent="-182880" defTabSz="914400">
              <a:lnSpc>
                <a:spcPct val="90000"/>
              </a:lnSpc>
              <a:spcAft>
                <a:spcPts val="600"/>
              </a:spcAft>
              <a:buClr>
                <a:schemeClr val="tx1"/>
              </a:buClr>
              <a:buFont typeface="Wingdings" pitchFamily="2" charset="2"/>
              <a:buChar char=""/>
            </a:pPr>
            <a:r>
              <a:rPr lang="en-US" sz="2800" dirty="0"/>
              <a:t>ESL</a:t>
            </a:r>
          </a:p>
          <a:p>
            <a:pPr marL="285750" indent="-182880" defTabSz="914400">
              <a:lnSpc>
                <a:spcPct val="90000"/>
              </a:lnSpc>
              <a:spcAft>
                <a:spcPts val="600"/>
              </a:spcAft>
              <a:buClr>
                <a:schemeClr val="tx1"/>
              </a:buClr>
              <a:buFont typeface="Wingdings" pitchFamily="2" charset="2"/>
              <a:buChar char=""/>
            </a:pPr>
            <a:r>
              <a:rPr lang="en-US" sz="2800" dirty="0"/>
              <a:t>Social Studies</a:t>
            </a:r>
          </a:p>
          <a:p>
            <a:pPr marL="285750" indent="-182880" defTabSz="914400">
              <a:lnSpc>
                <a:spcPct val="90000"/>
              </a:lnSpc>
              <a:spcAft>
                <a:spcPts val="600"/>
              </a:spcAft>
              <a:buClr>
                <a:schemeClr val="tx1"/>
              </a:buClr>
              <a:buFont typeface="Wingdings" pitchFamily="2" charset="2"/>
              <a:buChar char=""/>
            </a:pPr>
            <a:r>
              <a:rPr lang="en-US" sz="2800" dirty="0"/>
              <a:t>Spanish</a:t>
            </a:r>
          </a:p>
          <a:p>
            <a:pPr defTabSz="914400">
              <a:lnSpc>
                <a:spcPct val="90000"/>
              </a:lnSpc>
              <a:spcAft>
                <a:spcPts val="600"/>
              </a:spcAft>
              <a:buClr>
                <a:schemeClr val="tx1"/>
              </a:buClr>
            </a:pPr>
            <a:r>
              <a:rPr lang="en-US" sz="2800" dirty="0"/>
              <a:t>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53DA38-A5BE-4423-BFDC-51AC3A369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267" y="2247899"/>
            <a:ext cx="2362200" cy="2362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25C1F1D6-8F48-4670-954C-70384CACD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3184" y="343484"/>
            <a:ext cx="2371725" cy="2371725"/>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0C4D5A0F-D633-475F-93E5-8F7621DD4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658" y="332620"/>
            <a:ext cx="2371725" cy="2371725"/>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E526002B-E20F-43F2-A173-1F72F255E2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291" y="4140573"/>
            <a:ext cx="2352675" cy="2352675"/>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3D11827A-6254-40D1-8DE3-5D82E32452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2708" y="4140573"/>
            <a:ext cx="2352675" cy="2352675"/>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8FEF60EA-0E26-48ED-9582-9BD6C87B64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1796" y="6386372"/>
            <a:ext cx="1367028" cy="374904"/>
          </a:xfrm>
          <a:prstGeom prst="rect">
            <a:avLst/>
          </a:prstGeom>
        </p:spPr>
      </p:pic>
    </p:spTree>
    <p:extLst>
      <p:ext uri="{BB962C8B-B14F-4D97-AF65-F5344CB8AC3E}">
        <p14:creationId xmlns:p14="http://schemas.microsoft.com/office/powerpoint/2010/main" val="32604739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TPR Color Palette Blue Main">
      <a:dk1>
        <a:srgbClr val="2C2C2C"/>
      </a:dk1>
      <a:lt1>
        <a:srgbClr val="FFFFFF"/>
      </a:lt1>
      <a:dk2>
        <a:srgbClr val="237EBB"/>
      </a:dk2>
      <a:lt2>
        <a:srgbClr val="E9C013"/>
      </a:lt2>
      <a:accent1>
        <a:srgbClr val="237EBB"/>
      </a:accent1>
      <a:accent2>
        <a:srgbClr val="BD4990"/>
      </a:accent2>
      <a:accent3>
        <a:srgbClr val="70C090"/>
      </a:accent3>
      <a:accent4>
        <a:srgbClr val="F7D924"/>
      </a:accent4>
      <a:accent5>
        <a:srgbClr val="8A837F"/>
      </a:accent5>
      <a:accent6>
        <a:srgbClr val="F0543D"/>
      </a:accent6>
      <a:hlink>
        <a:srgbClr val="70C1BE"/>
      </a:hlink>
      <a:folHlink>
        <a:srgbClr val="792E8F"/>
      </a:folHlink>
    </a:clrScheme>
    <a:fontScheme name="Arial font for Librarian Presentations">
      <a:majorFont>
        <a:latin typeface="Arial"/>
        <a:ea typeface=""/>
        <a:cs typeface=""/>
      </a:majorFont>
      <a:minorFont>
        <a:latin typeface="Arial"/>
        <a:ea typeface=""/>
        <a:cs typeface=""/>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2660</TotalTime>
  <Words>6916</Words>
  <Application>Microsoft Office PowerPoint</Application>
  <PresentationFormat>Widescreen</PresentationFormat>
  <Paragraphs>455</Paragraphs>
  <Slides>41</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Corbel</vt:lpstr>
      <vt:lpstr>Courier New</vt:lpstr>
      <vt:lpstr>Gill Sans MT</vt:lpstr>
      <vt:lpstr>News Gothic MT</vt:lpstr>
      <vt:lpstr>Wingdings</vt:lpstr>
      <vt:lpstr>Banded</vt:lpstr>
      <vt:lpstr>PowerPoint Presentation</vt:lpstr>
      <vt:lpstr>Tutor.com Learning Suite Components</vt:lpstr>
      <vt:lpstr>The Tutors</vt:lpstr>
      <vt:lpstr>Carefully screened &amp; fully monitored</vt:lpstr>
      <vt:lpstr>The Instruction</vt:lpstr>
      <vt:lpstr>Student-centered instruction</vt:lpstr>
      <vt:lpstr>PowerPoint Presentation</vt:lpstr>
      <vt:lpstr>Focus on K-5th Grade </vt:lpstr>
      <vt:lpstr>On-demand tutoring &amp; homework help</vt:lpstr>
      <vt:lpstr>Drop-Off Reviews &amp; Self-Study TOols</vt:lpstr>
      <vt:lpstr>On-Demand Tutoring &amp; Homework Help</vt:lpstr>
      <vt:lpstr>Focus on 6th-8th Grade </vt:lpstr>
      <vt:lpstr>On-demand tutoring &amp; homework help</vt:lpstr>
      <vt:lpstr>Drop-Off Reviews &amp; Self-Study TOols</vt:lpstr>
      <vt:lpstr>Focus on 9th-12th Grade </vt:lpstr>
      <vt:lpstr>On-demand tutoring &amp; homework help</vt:lpstr>
      <vt:lpstr>Drop-Off Reviews &amp; Self-Study TOols</vt:lpstr>
      <vt:lpstr>Getting Started</vt:lpstr>
      <vt:lpstr>Logging in</vt:lpstr>
      <vt:lpstr>authentication</vt:lpstr>
      <vt:lpstr>Creating an account</vt:lpstr>
      <vt:lpstr>Reviewing child’s work</vt:lpstr>
      <vt:lpstr>Using the tools</vt:lpstr>
      <vt:lpstr>PowerPoint Presentation</vt:lpstr>
      <vt:lpstr>Choose your tool</vt:lpstr>
      <vt:lpstr>Connect with a tutor</vt:lpstr>
      <vt:lpstr>Classroom tools</vt:lpstr>
      <vt:lpstr>Classroom tools</vt:lpstr>
      <vt:lpstr>Post-session review</vt:lpstr>
      <vt:lpstr>SkillsCenter™ Resource Library</vt:lpstr>
      <vt:lpstr>Drop-off Reviews</vt:lpstr>
      <vt:lpstr>Practice quizzes</vt:lpstr>
      <vt:lpstr>Learn Your Way video lessons</vt:lpstr>
      <vt:lpstr>AP® Video Courses</vt:lpstr>
      <vt:lpstr>Sat/act essentials – test prep</vt:lpstr>
      <vt:lpstr>Sat/act essentials – test prep</vt:lpstr>
      <vt:lpstr>Sat/act essentials – test prep</vt:lpstr>
      <vt:lpstr>Sat/act essentials – test prep</vt:lpstr>
      <vt:lpstr>Sat/act essentials – test prep</vt:lpstr>
      <vt:lpstr>Sat/act essentials – admissions advice</vt:lpstr>
      <vt:lpstr>Questions &amp;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Homework Peaceful</dc:title>
  <dc:creator>Susan DelRosario</dc:creator>
  <cp:lastModifiedBy>Susan DelRosario</cp:lastModifiedBy>
  <cp:revision>94</cp:revision>
  <dcterms:created xsi:type="dcterms:W3CDTF">2018-08-23T20:51:09Z</dcterms:created>
  <dcterms:modified xsi:type="dcterms:W3CDTF">2018-08-29T14:27:48Z</dcterms:modified>
</cp:coreProperties>
</file>