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256" r:id="rId3"/>
    <p:sldId id="287" r:id="rId4"/>
    <p:sldId id="258" r:id="rId5"/>
    <p:sldId id="288" r:id="rId6"/>
    <p:sldId id="260" r:id="rId7"/>
    <p:sldId id="263" r:id="rId8"/>
    <p:sldId id="278" r:id="rId9"/>
    <p:sldId id="279" r:id="rId10"/>
    <p:sldId id="280" r:id="rId11"/>
    <p:sldId id="281" r:id="rId12"/>
    <p:sldId id="282" r:id="rId13"/>
    <p:sldId id="283" r:id="rId14"/>
    <p:sldId id="284" r:id="rId15"/>
    <p:sldId id="285" r:id="rId16"/>
    <p:sldId id="28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6BAAE1-D217-4652-82E2-15ED3B0A70CB}">
          <p14:sldIdLst>
            <p14:sldId id="256"/>
            <p14:sldId id="287"/>
            <p14:sldId id="258"/>
            <p14:sldId id="288"/>
            <p14:sldId id="260"/>
            <p14:sldId id="263"/>
          </p14:sldIdLst>
        </p14:section>
        <p14:section name="Untitled Section" id="{915C0EAD-4DFA-4508-8445-280EC03FD2E9}">
          <p14:sldIdLst>
            <p14:sldId id="278"/>
            <p14:sldId id="279"/>
            <p14:sldId id="280"/>
            <p14:sldId id="281"/>
            <p14:sldId id="282"/>
            <p14:sldId id="283"/>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88" autoAdjust="0"/>
  </p:normalViewPr>
  <p:slideViewPr>
    <p:cSldViewPr>
      <p:cViewPr>
        <p:scale>
          <a:sx n="90" d="100"/>
          <a:sy n="90" d="100"/>
        </p:scale>
        <p:origin x="-57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8F820-F761-4151-8343-0425DCC5E810}"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B92C9-E76E-4610-9BCF-46B535836480}" type="slidenum">
              <a:rPr lang="en-US" smtClean="0"/>
              <a:t>‹#›</a:t>
            </a:fld>
            <a:endParaRPr lang="en-US"/>
          </a:p>
        </p:txBody>
      </p:sp>
    </p:spTree>
    <p:extLst>
      <p:ext uri="{BB962C8B-B14F-4D97-AF65-F5344CB8AC3E}">
        <p14:creationId xmlns:p14="http://schemas.microsoft.com/office/powerpoint/2010/main" val="353289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HomeworkAlabama.org is an online tutoring and homework help service where student connect to an expert tutor for a real-time learning session. Tutors support students with difficult homework problems, writing assignments, test preparation and concept reviews in the core subjects of math, science, social studies, English, writing, Spanish as a foreign language and college entrance exams. They cover all levels from Kindergarten through intro-level college including Advanced Placement levels. The </a:t>
            </a:r>
            <a:r>
              <a:rPr lang="en-US" i="1" baseline="0" dirty="0" err="1" smtClean="0"/>
              <a:t>En</a:t>
            </a:r>
            <a:r>
              <a:rPr lang="en-US" i="1" baseline="0" dirty="0" smtClean="0"/>
              <a:t> </a:t>
            </a:r>
            <a:r>
              <a:rPr lang="en-US" i="1" baseline="0" dirty="0" err="1" smtClean="0"/>
              <a:t>Espanol</a:t>
            </a:r>
            <a:r>
              <a:rPr lang="en-US" i="1" baseline="0" dirty="0" smtClean="0"/>
              <a:t> </a:t>
            </a:r>
            <a:r>
              <a:rPr lang="en-US" baseline="0" dirty="0" smtClean="0"/>
              <a:t>service which is included with our standard program includes bilingual Spanish speaking tutors for all subjects in math, science and social studies which is especially helpful to parents who only speak Spanish. Tutors are online and </a:t>
            </a:r>
            <a:r>
              <a:rPr lang="en-US" baseline="0" dirty="0" err="1" smtClean="0"/>
              <a:t>availble</a:t>
            </a:r>
            <a:r>
              <a:rPr lang="en-US" baseline="0" dirty="0" smtClean="0"/>
              <a:t>, no appointment needed, from 3 pm to 10 pm, seven days per week. The service is only closed on four major holidays.  There are also asynchronous features available such as a 24-hour writing review service and a robust </a:t>
            </a:r>
            <a:r>
              <a:rPr lang="en-US" baseline="0" dirty="0" err="1" smtClean="0"/>
              <a:t>SkillsCenter</a:t>
            </a:r>
            <a:r>
              <a:rPr lang="en-US" baseline="0" dirty="0" smtClean="0"/>
              <a:t> Resource Library with thousands of fully-vetted, online educational resources such as Khan Academy videos and customizable flash-cards.</a:t>
            </a:r>
            <a:endParaRPr lang="en-US" dirty="0"/>
          </a:p>
        </p:txBody>
      </p:sp>
      <p:sp>
        <p:nvSpPr>
          <p:cNvPr id="4" name="Slide Number Placeholder 3"/>
          <p:cNvSpPr>
            <a:spLocks noGrp="1"/>
          </p:cNvSpPr>
          <p:nvPr>
            <p:ph type="sldNum" sz="quarter" idx="10"/>
          </p:nvPr>
        </p:nvSpPr>
        <p:spPr/>
        <p:txBody>
          <a:bodyPr/>
          <a:lstStyle/>
          <a:p>
            <a:fld id="{28EB8ECB-4AF5-4407-AFBA-EA2B688EFBB4}" type="slidenum">
              <a:rPr lang="en-US" smtClean="0"/>
              <a:pPr/>
              <a:t>3</a:t>
            </a:fld>
            <a:endParaRPr lang="en-US"/>
          </a:p>
        </p:txBody>
      </p:sp>
    </p:spTree>
    <p:extLst>
      <p:ext uri="{BB962C8B-B14F-4D97-AF65-F5344CB8AC3E}">
        <p14:creationId xmlns:p14="http://schemas.microsoft.com/office/powerpoint/2010/main" val="651105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an</a:t>
            </a:r>
            <a:r>
              <a:rPr lang="en-US" baseline="0" dirty="0" smtClean="0"/>
              <a:t> essay or book report for the tutor to review? Upload it in the classroom to view with the tutor. The tutor will highlight areas of the document that need attention, discuss these with you and help with corrections. </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12</a:t>
            </a:fld>
            <a:endParaRPr lang="en-US" dirty="0"/>
          </a:p>
        </p:txBody>
      </p:sp>
    </p:spTree>
    <p:extLst>
      <p:ext uri="{BB962C8B-B14F-4D97-AF65-F5344CB8AC3E}">
        <p14:creationId xmlns:p14="http://schemas.microsoft.com/office/powerpoint/2010/main" val="2016457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end of every session, please tell us how we did!  We use the surveys</a:t>
            </a:r>
            <a:r>
              <a:rPr lang="en-US" baseline="0" dirty="0" smtClean="0"/>
              <a:t> to reward our tutors and to improve our service</a:t>
            </a:r>
            <a:r>
              <a:rPr lang="en-US" baseline="0" dirty="0"/>
              <a:t>.</a:t>
            </a:r>
            <a:endParaRPr lang="en-US" baseline="0" dirty="0" smtClean="0"/>
          </a:p>
        </p:txBody>
      </p:sp>
      <p:sp>
        <p:nvSpPr>
          <p:cNvPr id="4" name="Slide Number Placeholder 3"/>
          <p:cNvSpPr>
            <a:spLocks noGrp="1"/>
          </p:cNvSpPr>
          <p:nvPr>
            <p:ph type="sldNum" sz="quarter" idx="10"/>
          </p:nvPr>
        </p:nvSpPr>
        <p:spPr/>
        <p:txBody>
          <a:bodyPr/>
          <a:lstStyle/>
          <a:p>
            <a:fld id="{520038AA-82B0-4909-9A28-C69A7F46D5D6}" type="slidenum">
              <a:rPr lang="en-US" smtClean="0"/>
              <a:t>13</a:t>
            </a:fld>
            <a:endParaRPr lang="en-US" dirty="0"/>
          </a:p>
        </p:txBody>
      </p:sp>
    </p:spTree>
    <p:extLst>
      <p:ext uri="{BB962C8B-B14F-4D97-AF65-F5344CB8AC3E}">
        <p14:creationId xmlns:p14="http://schemas.microsoft.com/office/powerpoint/2010/main" val="2499134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you complete the end of session survey, you will have the option to share, print or review your session.</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14</a:t>
            </a:fld>
            <a:endParaRPr lang="en-US" dirty="0"/>
          </a:p>
        </p:txBody>
      </p:sp>
    </p:spTree>
    <p:extLst>
      <p:ext uri="{BB962C8B-B14F-4D97-AF65-F5344CB8AC3E}">
        <p14:creationId xmlns:p14="http://schemas.microsoft.com/office/powerpoint/2010/main" val="137675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started today at tutoring.mdpls.org.  Contact the Miami-Dade Public Library System for more information.</a:t>
            </a:r>
            <a:endParaRPr lang="en-US" dirty="0"/>
          </a:p>
        </p:txBody>
      </p:sp>
      <p:sp>
        <p:nvSpPr>
          <p:cNvPr id="4" name="Slide Number Placeholder 3"/>
          <p:cNvSpPr>
            <a:spLocks noGrp="1"/>
          </p:cNvSpPr>
          <p:nvPr>
            <p:ph type="sldNum" sz="quarter" idx="10"/>
          </p:nvPr>
        </p:nvSpPr>
        <p:spPr/>
        <p:txBody>
          <a:bodyPr/>
          <a:lstStyle/>
          <a:p>
            <a:fld id="{9ADEB575-DA1C-4AF4-BA72-8FFB26487CA0}" type="slidenum">
              <a:rPr lang="en-US" smtClean="0"/>
              <a:t>15</a:t>
            </a:fld>
            <a:endParaRPr lang="en-US" dirty="0"/>
          </a:p>
        </p:txBody>
      </p:sp>
    </p:spTree>
    <p:extLst>
      <p:ext uri="{BB962C8B-B14F-4D97-AF65-F5344CB8AC3E}">
        <p14:creationId xmlns:p14="http://schemas.microsoft.com/office/powerpoint/2010/main" val="113264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aseline="0" dirty="0" smtClean="0"/>
          </a:p>
        </p:txBody>
      </p:sp>
      <p:sp>
        <p:nvSpPr>
          <p:cNvPr id="4" name="Slide Number Placeholder 3"/>
          <p:cNvSpPr>
            <a:spLocks noGrp="1"/>
          </p:cNvSpPr>
          <p:nvPr>
            <p:ph type="sldNum" sz="quarter" idx="5"/>
          </p:nvPr>
        </p:nvSpPr>
        <p:spPr/>
        <p:txBody>
          <a:bodyPr/>
          <a:lstStyle/>
          <a:p>
            <a:pPr>
              <a:defRPr/>
            </a:pPr>
            <a:fld id="{A9A60A70-BCC3-4F62-B94A-18602521B847}"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Ken F. is a great example of one of the tutors with whom </a:t>
            </a:r>
            <a:r>
              <a:rPr lang="en-US" dirty="0" smtClean="0"/>
              <a:t>you might </a:t>
            </a:r>
            <a:r>
              <a:rPr lang="en-US" dirty="0" smtClean="0"/>
              <a:t>connect.  Ken graduated from both Harvard and Princeton, has a PhD in physics and has been very active in his profession.  He is also a retired teacher of both high school and college physics.  Before settling down to retired life, he used to pilot small planes and gliders.  Now, he spends his days writing books about flying and physics and tutoring math and physics students online.  Students rate nearly all of Ken’s sessions 5 out of 5 and he’s just one of over 3,100 tutors with whom </a:t>
            </a:r>
            <a:r>
              <a:rPr lang="en-US" dirty="0" smtClean="0"/>
              <a:t>you could </a:t>
            </a:r>
            <a:r>
              <a:rPr lang="en-US" dirty="0" smtClean="0"/>
              <a:t>connect.  Visit tutor.com/our-tutors to see more tutor profiles.</a:t>
            </a:r>
          </a:p>
          <a:p>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5</a:t>
            </a:fld>
            <a:endParaRPr lang="en-US"/>
          </a:p>
        </p:txBody>
      </p:sp>
    </p:spTree>
    <p:extLst>
      <p:ext uri="{BB962C8B-B14F-4D97-AF65-F5344CB8AC3E}">
        <p14:creationId xmlns:p14="http://schemas.microsoft.com/office/powerpoint/2010/main" val="1998476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get started, </a:t>
            </a:r>
            <a:r>
              <a:rPr lang="en-US" dirty="0" smtClean="0"/>
              <a:t>simply go to www.HomeworkAlabama.org and click the “I am a student” button. If </a:t>
            </a:r>
            <a:r>
              <a:rPr lang="en-US" dirty="0" smtClean="0"/>
              <a:t>you prefer a </a:t>
            </a:r>
            <a:r>
              <a:rPr lang="en-US" dirty="0" smtClean="0"/>
              <a:t>Spanish-speaking</a:t>
            </a:r>
            <a:r>
              <a:rPr lang="en-US" baseline="0" dirty="0" smtClean="0"/>
              <a:t> tutor to discuss math, science and social studies, they should click, “</a:t>
            </a:r>
            <a:r>
              <a:rPr lang="en-US" baseline="0" dirty="0" err="1" smtClean="0"/>
              <a:t>Hablo</a:t>
            </a:r>
            <a:r>
              <a:rPr lang="en-US" baseline="0" dirty="0" smtClean="0"/>
              <a:t> </a:t>
            </a:r>
            <a:r>
              <a:rPr lang="en-US" baseline="0" dirty="0" err="1" smtClean="0"/>
              <a:t>Espanol</a:t>
            </a:r>
            <a:r>
              <a:rPr lang="en-US" baseline="0" dirty="0" smtClean="0"/>
              <a:t>.”  Because Tutor.com also offers a special service to some military-affiliated students, if </a:t>
            </a:r>
            <a:r>
              <a:rPr lang="en-US" baseline="0" dirty="0" smtClean="0"/>
              <a:t>you have </a:t>
            </a:r>
            <a:r>
              <a:rPr lang="en-US" baseline="0" dirty="0" smtClean="0"/>
              <a:t>an active duty or deployed parent, </a:t>
            </a:r>
            <a:r>
              <a:rPr lang="en-US" baseline="0" dirty="0" smtClean="0"/>
              <a:t>should </a:t>
            </a:r>
            <a:r>
              <a:rPr lang="en-US" baseline="0" dirty="0" smtClean="0"/>
              <a:t>select, “I am military-</a:t>
            </a:r>
            <a:r>
              <a:rPr lang="en-US" baseline="0" dirty="0" err="1" smtClean="0"/>
              <a:t>affilitated</a:t>
            </a:r>
            <a:r>
              <a:rPr lang="en-US" baseline="0" dirty="0" smtClean="0"/>
              <a:t>” and check the eligibility requirements.</a:t>
            </a:r>
          </a:p>
          <a:p>
            <a:r>
              <a:rPr lang="en-US" baseline="0" dirty="0" smtClean="0"/>
              <a:t>In some small areas of Alabama, </a:t>
            </a:r>
            <a:r>
              <a:rPr lang="en-US" baseline="0" dirty="0" smtClean="0"/>
              <a:t>you </a:t>
            </a:r>
            <a:r>
              <a:rPr lang="en-US" baseline="0" dirty="0" smtClean="0"/>
              <a:t>may receive an error when </a:t>
            </a:r>
            <a:r>
              <a:rPr lang="en-US" baseline="0" dirty="0" smtClean="0"/>
              <a:t>you </a:t>
            </a:r>
            <a:r>
              <a:rPr lang="en-US" baseline="0" dirty="0" smtClean="0"/>
              <a:t>click, “I am a student” that says their IP address has not been approved for use with this service. If </a:t>
            </a:r>
            <a:r>
              <a:rPr lang="en-US" baseline="0" dirty="0" smtClean="0"/>
              <a:t>you receive </a:t>
            </a:r>
            <a:r>
              <a:rPr lang="en-US" baseline="0" dirty="0" smtClean="0"/>
              <a:t>this, please see the instructions on the bottom of the HomeworkAlabama.org main page.</a:t>
            </a:r>
          </a:p>
          <a:p>
            <a:r>
              <a:rPr lang="en-US" baseline="0" dirty="0" smtClean="0"/>
              <a:t>Let’s watch a short demonstration video of the service, now.</a:t>
            </a:r>
            <a:endParaRPr lang="en-US" dirty="0"/>
          </a:p>
        </p:txBody>
      </p:sp>
      <p:sp>
        <p:nvSpPr>
          <p:cNvPr id="4" name="Slide Number Placeholder 3"/>
          <p:cNvSpPr>
            <a:spLocks noGrp="1"/>
          </p:cNvSpPr>
          <p:nvPr>
            <p:ph type="sldNum" sz="quarter" idx="10"/>
          </p:nvPr>
        </p:nvSpPr>
        <p:spPr/>
        <p:txBody>
          <a:bodyPr/>
          <a:lstStyle/>
          <a:p>
            <a:fld id="{F86B92C9-E76E-4610-9BCF-46B535836480}" type="slidenum">
              <a:rPr lang="en-US" smtClean="0"/>
              <a:t>6</a:t>
            </a:fld>
            <a:endParaRPr lang="en-US"/>
          </a:p>
        </p:txBody>
      </p:sp>
    </p:spTree>
    <p:extLst>
      <p:ext uri="{BB962C8B-B14F-4D97-AF65-F5344CB8AC3E}">
        <p14:creationId xmlns:p14="http://schemas.microsoft.com/office/powerpoint/2010/main" val="2374155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latin typeface="+mn-lt"/>
              </a:rPr>
              <a:t>Just go to HomeworkAlabama.org and choose your center. No library card number or password is needed, though you will have the option to create a free Tutor.com account.</a:t>
            </a:r>
            <a:endParaRPr lang="en-US" sz="1200" dirty="0">
              <a:solidFill>
                <a:srgbClr val="000000"/>
              </a:solidFill>
              <a:latin typeface="+mn-lt"/>
            </a:endParaRPr>
          </a:p>
        </p:txBody>
      </p:sp>
      <p:sp>
        <p:nvSpPr>
          <p:cNvPr id="4" name="Slide Number Placeholder 3"/>
          <p:cNvSpPr>
            <a:spLocks noGrp="1"/>
          </p:cNvSpPr>
          <p:nvPr>
            <p:ph type="sldNum" sz="quarter" idx="10"/>
          </p:nvPr>
        </p:nvSpPr>
        <p:spPr/>
        <p:txBody>
          <a:bodyPr/>
          <a:lstStyle/>
          <a:p>
            <a:fld id="{9ADEB575-DA1C-4AF4-BA72-8FFB26487CA0}" type="slidenum">
              <a:rPr lang="en-US" smtClean="0"/>
              <a:t>7</a:t>
            </a:fld>
            <a:endParaRPr lang="en-US" dirty="0"/>
          </a:p>
        </p:txBody>
      </p:sp>
    </p:spTree>
    <p:extLst>
      <p:ext uri="{BB962C8B-B14F-4D97-AF65-F5344CB8AC3E}">
        <p14:creationId xmlns:p14="http://schemas.microsoft.com/office/powerpoint/2010/main" val="3346867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an optional Tutor.com account to u</a:t>
            </a:r>
            <a:r>
              <a:rPr lang="en-US" baseline="0" dirty="0" smtClean="0"/>
              <a:t>nlock extra, personalized features.  Creating an account is safe and easy, but you may also select “No Thanks” and continue as a guest.</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8</a:t>
            </a:fld>
            <a:endParaRPr lang="en-US" dirty="0"/>
          </a:p>
        </p:txBody>
      </p:sp>
    </p:spTree>
    <p:extLst>
      <p:ext uri="{BB962C8B-B14F-4D97-AF65-F5344CB8AC3E}">
        <p14:creationId xmlns:p14="http://schemas.microsoft.com/office/powerpoint/2010/main" val="3784028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created an account, you will have many options after logging in. You can submit an essay for review, assess or practice your skills</a:t>
            </a:r>
            <a:r>
              <a:rPr lang="en-US" baseline="0" dirty="0" smtClean="0"/>
              <a:t> with quizzes, choose to connect with a favorite tutor or even review your previous work.</a:t>
            </a:r>
            <a:endParaRPr lang="en-US" dirty="0"/>
          </a:p>
        </p:txBody>
      </p:sp>
      <p:sp>
        <p:nvSpPr>
          <p:cNvPr id="4" name="Slide Number Placeholder 3"/>
          <p:cNvSpPr>
            <a:spLocks noGrp="1"/>
          </p:cNvSpPr>
          <p:nvPr>
            <p:ph type="sldNum" sz="quarter" idx="10"/>
          </p:nvPr>
        </p:nvSpPr>
        <p:spPr/>
        <p:txBody>
          <a:bodyPr/>
          <a:lstStyle/>
          <a:p>
            <a:fld id="{9ADEB575-DA1C-4AF4-BA72-8FFB26487CA0}" type="slidenum">
              <a:rPr lang="en-US" smtClean="0"/>
              <a:t>9</a:t>
            </a:fld>
            <a:endParaRPr lang="en-US" dirty="0"/>
          </a:p>
        </p:txBody>
      </p:sp>
    </p:spTree>
    <p:extLst>
      <p:ext uri="{BB962C8B-B14F-4D97-AF65-F5344CB8AC3E}">
        <p14:creationId xmlns:p14="http://schemas.microsoft.com/office/powerpoint/2010/main" val="4127531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take a look at the online classroom. From the Get a Tutor! tab on our portal, answer a few short questions about the help you need.  Then click Get a Tutor!</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10</a:t>
            </a:fld>
            <a:endParaRPr lang="en-US" dirty="0"/>
          </a:p>
        </p:txBody>
      </p:sp>
    </p:spTree>
    <p:extLst>
      <p:ext uri="{BB962C8B-B14F-4D97-AF65-F5344CB8AC3E}">
        <p14:creationId xmlns:p14="http://schemas.microsoft.com/office/powerpoint/2010/main" val="215581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classroom opens, you’ll be connected to a tutor</a:t>
            </a:r>
            <a:r>
              <a:rPr lang="en-US" baseline="0" dirty="0" smtClean="0"/>
              <a:t>. Chat back and forth with your tutor in our chat box.  Use the whiteboard to draw out your problem, create an outline or post a picture of your assignment. You can even turn the whiteboard into graph paper if needed.  </a:t>
            </a:r>
            <a:endParaRPr lang="en-US" dirty="0"/>
          </a:p>
        </p:txBody>
      </p:sp>
      <p:sp>
        <p:nvSpPr>
          <p:cNvPr id="4" name="Slide Number Placeholder 3"/>
          <p:cNvSpPr>
            <a:spLocks noGrp="1"/>
          </p:cNvSpPr>
          <p:nvPr>
            <p:ph type="sldNum" sz="quarter" idx="10"/>
          </p:nvPr>
        </p:nvSpPr>
        <p:spPr/>
        <p:txBody>
          <a:bodyPr/>
          <a:lstStyle/>
          <a:p>
            <a:fld id="{520038AA-82B0-4909-9A28-C69A7F46D5D6}" type="slidenum">
              <a:rPr lang="en-US" smtClean="0"/>
              <a:t>11</a:t>
            </a:fld>
            <a:endParaRPr lang="en-US" dirty="0"/>
          </a:p>
        </p:txBody>
      </p:sp>
    </p:spTree>
    <p:extLst>
      <p:ext uri="{BB962C8B-B14F-4D97-AF65-F5344CB8AC3E}">
        <p14:creationId xmlns:p14="http://schemas.microsoft.com/office/powerpoint/2010/main" val="246955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913615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3805809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235187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598638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80D23-DB2E-4589-952F-42FE04A1528B}"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744263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80D23-DB2E-4589-952F-42FE04A1528B}"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805277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80D23-DB2E-4589-952F-42FE04A1528B}"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506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238487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4226077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76511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extLst>
      <p:ext uri="{BB962C8B-B14F-4D97-AF65-F5344CB8AC3E}">
        <p14:creationId xmlns:p14="http://schemas.microsoft.com/office/powerpoint/2010/main" val="1366257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3C80D23-DB2E-4589-952F-42FE04A1528B}" type="datetimeFigureOut">
              <a:rPr lang="en-US" smtClean="0"/>
              <a:t>3/28/2016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3C80D23-DB2E-4589-952F-42FE04A1528B}" type="datetimeFigureOut">
              <a:rPr lang="en-US" smtClean="0"/>
              <a:t>3/28/2016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80D23-DB2E-4589-952F-42FE04A1528B}" type="datetimeFigureOut">
              <a:rPr lang="en-US" smtClean="0"/>
              <a:t>3/28/2016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80D23-DB2E-4589-952F-42FE04A1528B}" type="datetimeFigureOut">
              <a:rPr lang="en-US" smtClean="0"/>
              <a:t>3/28/2016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0576C33-146A-4D4B-A971-EC59A9F955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80D23-DB2E-4589-952F-42FE04A1528B}" type="datetimeFigureOut">
              <a:rPr lang="en-US" smtClean="0"/>
              <a:t>3/28/2016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576C33-146A-4D4B-A971-EC59A9F955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3C80D23-DB2E-4589-952F-42FE04A1528B}" type="datetimeFigureOut">
              <a:rPr lang="en-US" smtClean="0"/>
              <a:t>3/28/2016</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0576C33-146A-4D4B-A971-EC59A9F955E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0D23-DB2E-4589-952F-42FE04A1528B}" type="datetimeFigureOut">
              <a:rPr lang="en-US" smtClean="0"/>
              <a:t>3/28/2016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576C33-146A-4D4B-A971-EC59A9F955E5}" type="slidenum">
              <a:rPr lang="en-US" smtClean="0"/>
              <a:t>‹#›</a:t>
            </a:fld>
            <a:endParaRPr lang="en-US"/>
          </a:p>
        </p:txBody>
      </p:sp>
    </p:spTree>
    <p:extLst>
      <p:ext uri="{BB962C8B-B14F-4D97-AF65-F5344CB8AC3E}">
        <p14:creationId xmlns:p14="http://schemas.microsoft.com/office/powerpoint/2010/main" val="3401561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4.png"/><Relationship Id="rId3" Type="http://schemas.openxmlformats.org/officeDocument/2006/relationships/tags" Target="../tags/tag9.xml"/><Relationship Id="rId7" Type="http://schemas.openxmlformats.org/officeDocument/2006/relationships/notesSlide" Target="../notesSlides/notesSlide8.xml"/><Relationship Id="rId12" Type="http://schemas.openxmlformats.org/officeDocument/2006/relationships/image" Target="../media/image33.png"/><Relationship Id="rId17" Type="http://schemas.openxmlformats.org/officeDocument/2006/relationships/image" Target="../media/image20.png"/><Relationship Id="rId2" Type="http://schemas.openxmlformats.org/officeDocument/2006/relationships/audio" Target="../media/media4.wma"/><Relationship Id="rId16" Type="http://schemas.openxmlformats.org/officeDocument/2006/relationships/image" Target="../media/image37.png"/><Relationship Id="rId1" Type="http://schemas.microsoft.com/office/2007/relationships/media" Target="../media/media4.wma"/><Relationship Id="rId6" Type="http://schemas.openxmlformats.org/officeDocument/2006/relationships/slideLayout" Target="../slideLayouts/slideLayout13.xml"/><Relationship Id="rId11" Type="http://schemas.openxmlformats.org/officeDocument/2006/relationships/image" Target="../media/image29.png"/><Relationship Id="rId5" Type="http://schemas.openxmlformats.org/officeDocument/2006/relationships/tags" Target="../tags/tag11.xml"/><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tags" Target="../tags/tag10.xml"/><Relationship Id="rId9" Type="http://schemas.openxmlformats.org/officeDocument/2006/relationships/image" Target="../media/image30.png"/><Relationship Id="rId14"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1.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0.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tags" Target="../tags/tag15.xml"/><Relationship Id="rId11" Type="http://schemas.openxmlformats.org/officeDocument/2006/relationships/image" Target="../media/image39.png"/><Relationship Id="rId5" Type="http://schemas.openxmlformats.org/officeDocument/2006/relationships/tags" Target="../tags/tag14.xml"/><Relationship Id="rId10" Type="http://schemas.openxmlformats.org/officeDocument/2006/relationships/image" Target="../media/image38.jpeg"/><Relationship Id="rId4" Type="http://schemas.openxmlformats.org/officeDocument/2006/relationships/tags" Target="../tags/tag13.xml"/><Relationship Id="rId9" Type="http://schemas.openxmlformats.org/officeDocument/2006/relationships/notesSlide" Target="../notesSlides/notesSlide9.xm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17.xml"/><Relationship Id="rId7" Type="http://schemas.openxmlformats.org/officeDocument/2006/relationships/notesSlide" Target="../notesSlides/notesSlide10.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slideLayout" Target="../slideLayouts/slideLayout13.xml"/><Relationship Id="rId11" Type="http://schemas.openxmlformats.org/officeDocument/2006/relationships/image" Target="../media/image20.png"/><Relationship Id="rId5" Type="http://schemas.openxmlformats.org/officeDocument/2006/relationships/tags" Target="../tags/tag19.xml"/><Relationship Id="rId10" Type="http://schemas.openxmlformats.org/officeDocument/2006/relationships/image" Target="../media/image44.jpeg"/><Relationship Id="rId4" Type="http://schemas.openxmlformats.org/officeDocument/2006/relationships/tags" Target="../tags/tag18.xml"/><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0.xml"/><Relationship Id="rId7" Type="http://schemas.openxmlformats.org/officeDocument/2006/relationships/image" Target="../media/image45.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notesSlide" Target="../notesSlides/notesSlide11.xml"/><Relationship Id="rId5" Type="http://schemas.openxmlformats.org/officeDocument/2006/relationships/slideLayout" Target="../slideLayouts/slideLayout13.xml"/><Relationship Id="rId4" Type="http://schemas.openxmlformats.org/officeDocument/2006/relationships/tags" Target="../tags/tag21.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22.xml"/><Relationship Id="rId7" Type="http://schemas.openxmlformats.org/officeDocument/2006/relationships/image" Target="../media/image46.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notesSlide" Target="../notesSlides/notesSlide12.xml"/><Relationship Id="rId5" Type="http://schemas.openxmlformats.org/officeDocument/2006/relationships/slideLayout" Target="../slideLayouts/slideLayout13.xml"/><Relationship Id="rId4" Type="http://schemas.openxmlformats.org/officeDocument/2006/relationships/tags" Target="../tags/tag23.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audio" Target="../media/media9.wma"/><Relationship Id="rId7" Type="http://schemas.openxmlformats.org/officeDocument/2006/relationships/audio" Target="../media/media10.wma"/><Relationship Id="rId12" Type="http://schemas.openxmlformats.org/officeDocument/2006/relationships/image" Target="../media/image8.png"/><Relationship Id="rId2" Type="http://schemas.microsoft.com/office/2007/relationships/media" Target="../media/media9.wma"/><Relationship Id="rId1" Type="http://schemas.openxmlformats.org/officeDocument/2006/relationships/tags" Target="../tags/tag24.xml"/><Relationship Id="rId6" Type="http://schemas.microsoft.com/office/2007/relationships/media" Target="../media/media10.wma"/><Relationship Id="rId11" Type="http://schemas.openxmlformats.org/officeDocument/2006/relationships/image" Target="../media/image47.png"/><Relationship Id="rId5" Type="http://schemas.openxmlformats.org/officeDocument/2006/relationships/tags" Target="../tags/tag26.xml"/><Relationship Id="rId10" Type="http://schemas.openxmlformats.org/officeDocument/2006/relationships/image" Target="../media/image20.png"/><Relationship Id="rId4" Type="http://schemas.openxmlformats.org/officeDocument/2006/relationships/tags" Target="../tags/tag25.xml"/><Relationship Id="rId9"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4.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media1.wma"/><Relationship Id="rId7" Type="http://schemas.openxmlformats.org/officeDocument/2006/relationships/image" Target="../media/image18.png"/><Relationship Id="rId2" Type="http://schemas.microsoft.com/office/2007/relationships/media" Target="../media/media1.wma"/><Relationship Id="rId1" Type="http://schemas.openxmlformats.org/officeDocument/2006/relationships/tags" Target="../tags/tag1.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tags" Target="../tags/tag2.xml"/><Relationship Id="rId7" Type="http://schemas.openxmlformats.org/officeDocument/2006/relationships/notesSlide" Target="../notesSlides/notesSlide6.xml"/><Relationship Id="rId12" Type="http://schemas.openxmlformats.org/officeDocument/2006/relationships/image" Target="../media/image25.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slideLayout" Target="../slideLayouts/slideLayout13.xml"/><Relationship Id="rId11" Type="http://schemas.openxmlformats.org/officeDocument/2006/relationships/image" Target="../media/image24.png"/><Relationship Id="rId5" Type="http://schemas.openxmlformats.org/officeDocument/2006/relationships/tags" Target="../tags/tag4.xml"/><Relationship Id="rId15" Type="http://schemas.openxmlformats.org/officeDocument/2006/relationships/image" Target="../media/image20.png"/><Relationship Id="rId10" Type="http://schemas.openxmlformats.org/officeDocument/2006/relationships/image" Target="../media/image23.png"/><Relationship Id="rId4" Type="http://schemas.openxmlformats.org/officeDocument/2006/relationships/tags" Target="../tags/tag3.xml"/><Relationship Id="rId9" Type="http://schemas.openxmlformats.org/officeDocument/2006/relationships/image" Target="../media/image22.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31.png"/><Relationship Id="rId3" Type="http://schemas.openxmlformats.org/officeDocument/2006/relationships/tags" Target="../tags/tag5.xml"/><Relationship Id="rId7" Type="http://schemas.openxmlformats.org/officeDocument/2006/relationships/slideLayout" Target="../slideLayouts/slideLayout13.xml"/><Relationship Id="rId12" Type="http://schemas.openxmlformats.org/officeDocument/2006/relationships/image" Target="../media/image30.png"/><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tags" Target="../tags/tag8.xml"/><Relationship Id="rId11" Type="http://schemas.openxmlformats.org/officeDocument/2006/relationships/image" Target="../media/image29.png"/><Relationship Id="rId5" Type="http://schemas.openxmlformats.org/officeDocument/2006/relationships/tags" Target="../tags/tag7.xml"/><Relationship Id="rId10" Type="http://schemas.openxmlformats.org/officeDocument/2006/relationships/image" Target="../media/image20.png"/><Relationship Id="rId4" Type="http://schemas.openxmlformats.org/officeDocument/2006/relationships/tags" Target="../tags/tag6.xml"/><Relationship Id="rId9" Type="http://schemas.openxmlformats.org/officeDocument/2006/relationships/image" Target="../media/image28.png"/><Relationship Id="rId1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30438" y="-133656"/>
            <a:ext cx="7113562" cy="6991656"/>
            <a:chOff x="2030438" y="-133656"/>
            <a:chExt cx="7113562" cy="6991656"/>
          </a:xfrm>
        </p:grpSpPr>
        <p:sp>
          <p:nvSpPr>
            <p:cNvPr id="8" name="Rectangle 7"/>
            <p:cNvSpPr/>
            <p:nvPr/>
          </p:nvSpPr>
          <p:spPr>
            <a:xfrm>
              <a:off x="7772400" y="0"/>
              <a:ext cx="1371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030438" y="-133656"/>
              <a:ext cx="6067864" cy="5189818"/>
            </a:xfrm>
            <a:prstGeom prst="triangle">
              <a:avLst>
                <a:gd name="adj" fmla="val 9685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5056162"/>
              <a:ext cx="4191000" cy="18018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2963356">
              <a:off x="2164015" y="4772772"/>
              <a:ext cx="2367369" cy="141889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rot="19140000">
            <a:off x="963058" y="1772996"/>
            <a:ext cx="6552151" cy="1204306"/>
          </a:xfrm>
        </p:spPr>
        <p:txBody>
          <a:bodyPr/>
          <a:lstStyle/>
          <a:p>
            <a:r>
              <a:rPr lang="en-US" sz="4000" cap="small" dirty="0" smtClean="0"/>
              <a:t>HomeworkAlabama.org</a:t>
            </a:r>
            <a:br>
              <a:rPr lang="en-US" sz="4000" cap="small" dirty="0" smtClean="0"/>
            </a:br>
            <a:r>
              <a:rPr lang="en-US" sz="4000" cap="small" dirty="0" smtClean="0"/>
              <a:t> For Your Students</a:t>
            </a:r>
            <a:endParaRPr lang="en-US" sz="4000" cap="small" dirty="0"/>
          </a:p>
        </p:txBody>
      </p:sp>
      <p:sp>
        <p:nvSpPr>
          <p:cNvPr id="3" name="Subtitle 2"/>
          <p:cNvSpPr>
            <a:spLocks noGrp="1"/>
          </p:cNvSpPr>
          <p:nvPr>
            <p:ph type="subTitle" idx="1"/>
          </p:nvPr>
        </p:nvSpPr>
        <p:spPr>
          <a:xfrm rot="19140000">
            <a:off x="1402187" y="2468172"/>
            <a:ext cx="7465587" cy="329259"/>
          </a:xfrm>
        </p:spPr>
        <p:txBody>
          <a:bodyPr>
            <a:noAutofit/>
          </a:bodyPr>
          <a:lstStyle/>
          <a:p>
            <a:r>
              <a:rPr lang="en-US" sz="2800" dirty="0" smtClean="0">
                <a:solidFill>
                  <a:schemeClr val="bg1">
                    <a:lumMod val="95000"/>
                  </a:schemeClr>
                </a:solidFill>
              </a:rPr>
              <a:t>Alabama Public Library Service</a:t>
            </a:r>
            <a:endParaRPr lang="en-US" sz="2800" dirty="0">
              <a:solidFill>
                <a:schemeClr val="bg1">
                  <a:lumMod val="9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5943600"/>
            <a:ext cx="1371600" cy="54864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a:xfrm>
            <a:off x="5867400" y="4949472"/>
            <a:ext cx="3010440" cy="1569660"/>
          </a:xfrm>
          <a:prstGeom prst="rect">
            <a:avLst/>
          </a:prstGeom>
          <a:noFill/>
        </p:spPr>
        <p:txBody>
          <a:bodyPr wrap="none" rtlCol="0">
            <a:spAutoFit/>
          </a:bodyPr>
          <a:lstStyle/>
          <a:p>
            <a:r>
              <a:rPr lang="en-US" sz="2400" dirty="0" smtClean="0">
                <a:solidFill>
                  <a:schemeClr val="bg1">
                    <a:lumMod val="95000"/>
                  </a:schemeClr>
                </a:solidFill>
              </a:rPr>
              <a:t>Live Homework Help</a:t>
            </a:r>
            <a:r>
              <a:rPr lang="en-US" sz="2400" baseline="30000" dirty="0" smtClean="0">
                <a:solidFill>
                  <a:schemeClr val="bg1">
                    <a:lumMod val="95000"/>
                  </a:schemeClr>
                </a:solidFill>
              </a:rPr>
              <a:t>®</a:t>
            </a:r>
          </a:p>
          <a:p>
            <a:r>
              <a:rPr lang="en-US" sz="2400" dirty="0" err="1" smtClean="0">
                <a:solidFill>
                  <a:schemeClr val="bg1">
                    <a:lumMod val="95000"/>
                  </a:schemeClr>
                </a:solidFill>
              </a:rPr>
              <a:t>WriteTutor</a:t>
            </a:r>
            <a:r>
              <a:rPr lang="en-US" sz="2400" dirty="0" smtClean="0">
                <a:solidFill>
                  <a:schemeClr val="bg1">
                    <a:lumMod val="95000"/>
                  </a:schemeClr>
                </a:solidFill>
              </a:rPr>
              <a:t>™ Coaching</a:t>
            </a:r>
          </a:p>
          <a:p>
            <a:r>
              <a:rPr lang="en-US" sz="2400" dirty="0" smtClean="0">
                <a:solidFill>
                  <a:schemeClr val="bg1">
                    <a:lumMod val="95000"/>
                  </a:schemeClr>
                </a:solidFill>
              </a:rPr>
              <a:t>Test Prep &amp; Tutoring</a:t>
            </a:r>
          </a:p>
          <a:p>
            <a:r>
              <a:rPr lang="en-US" sz="2400" dirty="0" smtClean="0">
                <a:solidFill>
                  <a:schemeClr val="bg1">
                    <a:lumMod val="95000"/>
                  </a:schemeClr>
                </a:solidFill>
              </a:rPr>
              <a:t>Online, Just-in-Time</a:t>
            </a:r>
            <a:endParaRPr lang="en-US" sz="2400" dirty="0">
              <a:solidFill>
                <a:schemeClr val="bg1">
                  <a:lumMod val="95000"/>
                </a:schemeClr>
              </a:solidFill>
            </a:endParaRPr>
          </a:p>
        </p:txBody>
      </p:sp>
      <p:sp>
        <p:nvSpPr>
          <p:cNvPr id="13" name="Isosceles Triangle 12"/>
          <p:cNvSpPr/>
          <p:nvPr/>
        </p:nvSpPr>
        <p:spPr>
          <a:xfrm>
            <a:off x="0" y="5035060"/>
            <a:ext cx="3657600" cy="1822940"/>
          </a:xfrm>
          <a:prstGeom prst="triangle">
            <a:avLst>
              <a:gd name="adj" fmla="val 5572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336635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0" y="0"/>
            <a:ext cx="9144000" cy="6614160"/>
            <a:chOff x="1386840" y="1524000"/>
            <a:chExt cx="6705600" cy="4926116"/>
          </a:xfrm>
        </p:grpSpPr>
        <p:pic>
          <p:nvPicPr>
            <p:cNvPr id="21" name="Picture 2" descr="C:\Users\delrosarios\AppData\Local\Microsoft\Windows\Temporary Internet Files\Content.Outlook\SCSNTBIG\Get a Tutor - Library - Logged into Account - No Scheduling.png"/>
            <p:cNvPicPr>
              <a:picLocks noChangeAspect="1" noChangeArrowheads="1"/>
            </p:cNvPicPr>
            <p:nvPr/>
          </p:nvPicPr>
          <p:blipFill rotWithShape="1">
            <a:blip r:embed="rId8">
              <a:extLst>
                <a:ext uri="{28A0092B-C50C-407E-A947-70E740481C1C}">
                  <a14:useLocalDpi xmlns:a14="http://schemas.microsoft.com/office/drawing/2010/main" val="0"/>
                </a:ext>
              </a:extLst>
            </a:blip>
            <a:srcRect l="17655" r="18276" b="20313"/>
            <a:stretch/>
          </p:blipFill>
          <p:spPr bwMode="auto">
            <a:xfrm>
              <a:off x="1386840" y="1524000"/>
              <a:ext cx="6705600" cy="49261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71203" y="1792914"/>
              <a:ext cx="1223094" cy="2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36522" y="1792913"/>
              <a:ext cx="1254456" cy="22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1308" y="1755303"/>
              <a:ext cx="1334210" cy="264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4103" name="Picture 7"/>
          <p:cNvPicPr>
            <a:picLocks noChangeAspect="1" noChangeArrowheads="1"/>
          </p:cNvPicPr>
          <p:nvPr/>
        </p:nvPicPr>
        <p:blipFill rotWithShape="1">
          <a:blip r:embed="rId12">
            <a:extLst>
              <a:ext uri="{28A0092B-C50C-407E-A947-70E740481C1C}">
                <a14:useLocalDpi xmlns:a14="http://schemas.microsoft.com/office/drawing/2010/main" val="0"/>
              </a:ext>
            </a:extLst>
          </a:blip>
          <a:srcRect l="40731" t="46707" r="40350" b="20435"/>
          <a:stretch/>
        </p:blipFill>
        <p:spPr bwMode="auto">
          <a:xfrm>
            <a:off x="421455" y="2971148"/>
            <a:ext cx="2436603" cy="238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13">
            <a:extLst>
              <a:ext uri="{28A0092B-C50C-407E-A947-70E740481C1C}">
                <a14:useLocalDpi xmlns:a14="http://schemas.microsoft.com/office/drawing/2010/main" val="0"/>
              </a:ext>
            </a:extLst>
          </a:blip>
          <a:srcRect l="40823" t="39276" r="40028" b="35642"/>
          <a:stretch/>
        </p:blipFill>
        <p:spPr bwMode="auto">
          <a:xfrm>
            <a:off x="436640" y="2447697"/>
            <a:ext cx="2516233" cy="185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rotWithShape="1">
          <a:blip r:embed="rId14">
            <a:extLst>
              <a:ext uri="{28A0092B-C50C-407E-A947-70E740481C1C}">
                <a14:useLocalDpi xmlns:a14="http://schemas.microsoft.com/office/drawing/2010/main" val="0"/>
              </a:ext>
            </a:extLst>
          </a:blip>
          <a:srcRect l="60202" t="39342" r="19712" b="41238"/>
          <a:stretch/>
        </p:blipFill>
        <p:spPr bwMode="auto">
          <a:xfrm>
            <a:off x="3352800" y="2447697"/>
            <a:ext cx="2631354" cy="143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rotWithShape="1">
          <a:blip r:embed="rId12">
            <a:extLst>
              <a:ext uri="{28A0092B-C50C-407E-A947-70E740481C1C}">
                <a14:useLocalDpi xmlns:a14="http://schemas.microsoft.com/office/drawing/2010/main" val="0"/>
              </a:ext>
            </a:extLst>
          </a:blip>
          <a:srcRect l="66897" t="58447" r="20103" b="35170"/>
          <a:stretch/>
        </p:blipFill>
        <p:spPr bwMode="auto">
          <a:xfrm>
            <a:off x="4266833" y="4301667"/>
            <a:ext cx="2034073" cy="56179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408832" y="2424704"/>
            <a:ext cx="1716003" cy="19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2852" y="2971148"/>
            <a:ext cx="1798005" cy="202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468842" y="3552240"/>
            <a:ext cx="2963795" cy="261610"/>
          </a:xfrm>
          <a:prstGeom prst="rect">
            <a:avLst/>
          </a:prstGeom>
          <a:solidFill>
            <a:schemeClr val="bg1"/>
          </a:solidFill>
        </p:spPr>
        <p:txBody>
          <a:bodyPr wrap="square" rtlCol="0">
            <a:spAutoFit/>
          </a:bodyPr>
          <a:lstStyle/>
          <a:p>
            <a:r>
              <a:rPr lang="en-US" sz="1100" dirty="0" smtClean="0">
                <a:solidFill>
                  <a:schemeClr val="bg1">
                    <a:lumMod val="50000"/>
                  </a:schemeClr>
                </a:solidFill>
              </a:rPr>
              <a:t>Solve for x.  4x + 10 = 22</a:t>
            </a:r>
            <a:endParaRPr lang="en-US" sz="1100" dirty="0">
              <a:solidFill>
                <a:schemeClr val="bg1">
                  <a:lumMod val="50000"/>
                </a:schemeClr>
              </a:solidFill>
            </a:endParaRPr>
          </a:p>
        </p:txBody>
      </p:sp>
      <p:pic>
        <p:nvPicPr>
          <p:cNvPr id="2" name="mdpls slide 6.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600:00:00.0" time="0"/>
                    <p14:bmk name="mdpls slide 600:00:06.6" time="6680"/>
                    <p14:bmk name="mdpls slide 600:00:13.0" time="13097"/>
                  </p14:bmkLst>
                </p14:media>
              </p:ext>
            </p:extLst>
          </p:nvPr>
        </p:nvPicPr>
        <p:blipFill>
          <a:blip r:embed="rId17"/>
          <a:stretch>
            <a:fillRect/>
          </a:stretch>
        </p:blipFill>
        <p:spPr>
          <a:xfrm>
            <a:off x="4267200" y="3124200"/>
            <a:ext cx="609600" cy="609600"/>
          </a:xfrm>
          <a:prstGeom prst="rect">
            <a:avLst/>
          </a:prstGeom>
        </p:spPr>
      </p:pic>
      <p:sp>
        <p:nvSpPr>
          <p:cNvPr id="4" name="mdpls slide 6Let'stakea00:00:00.0-00:00:06.6"/>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Let's take a look at the online classroom.  From the Get a Tutor! tab on our portal,</a:t>
            </a:r>
            <a:endParaRPr lang="en-US" sz="1600" dirty="0">
              <a:solidFill>
                <a:srgbClr val="000000"/>
              </a:solidFill>
              <a:latin typeface="Calibri"/>
            </a:endParaRPr>
          </a:p>
        </p:txBody>
      </p:sp>
      <p:sp>
        <p:nvSpPr>
          <p:cNvPr id="5" name="mdpls slide 6answerafew00:00:06.6-00:00:13.0"/>
          <p:cNvSpPr txBox="1"/>
          <p:nvPr>
            <p:custDataLst>
              <p:tags r:id="rId5"/>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answer a few short questions about the help you need. Then click Get a Tutor! to get connected.</a:t>
            </a:r>
            <a:endParaRPr lang="en-US" sz="1600" dirty="0">
              <a:solidFill>
                <a:srgbClr val="000000"/>
              </a:solidFill>
              <a:latin typeface="Calibri"/>
            </a:endParaRPr>
          </a:p>
        </p:txBody>
      </p:sp>
      <p:grpSp>
        <p:nvGrpSpPr>
          <p:cNvPr id="27" name="Group 26"/>
          <p:cNvGrpSpPr/>
          <p:nvPr/>
        </p:nvGrpSpPr>
        <p:grpSpPr>
          <a:xfrm>
            <a:off x="111499" y="293742"/>
            <a:ext cx="6500886" cy="438755"/>
            <a:chOff x="155941" y="301361"/>
            <a:chExt cx="6500886" cy="438755"/>
          </a:xfrm>
        </p:grpSpPr>
        <p:pic>
          <p:nvPicPr>
            <p:cNvPr id="28"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5941" y="301361"/>
              <a:ext cx="2249122" cy="43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05063" y="333656"/>
              <a:ext cx="2144032" cy="39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6674" y="359116"/>
              <a:ext cx="211015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Rectangle 2"/>
          <p:cNvSpPr/>
          <p:nvPr/>
        </p:nvSpPr>
        <p:spPr>
          <a:xfrm>
            <a:off x="111499" y="293742"/>
            <a:ext cx="2326901" cy="444495"/>
          </a:xfrm>
          <a:prstGeom prst="rect">
            <a:avLst/>
          </a:prstGeom>
          <a:noFill/>
          <a:ln>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115947"/>
      </p:ext>
    </p:extLst>
  </p:cSld>
  <p:clrMapOvr>
    <a:masterClrMapping/>
  </p:clrMapOvr>
  <mc:AlternateContent xmlns:mc="http://schemas.openxmlformats.org/markup-compatibility/2006" xmlns:p14="http://schemas.microsoft.com/office/powerpoint/2010/main">
    <mc:Choice Requires="p14">
      <p:transition p14:dur="10" advClick="0" advTm="13400"/>
    </mc:Choice>
    <mc:Fallback xmlns="">
      <p:transition advClick="0" advTm="134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8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200"/>
                                        <p:tgtEl>
                                          <p:spTgt spid="4"/>
                                        </p:tgtEl>
                                      </p:cBhvr>
                                    </p:animEffect>
                                  </p:childTnLst>
                                </p:cTn>
                              </p:par>
                              <p:par>
                                <p:cTn id="10" presetID="10" presetClass="exit" presetSubtype="0" fill="hold" grpId="1" nodeType="withEffect">
                                  <p:stCondLst>
                                    <p:cond delay="11100"/>
                                  </p:stCondLst>
                                  <p:childTnLst>
                                    <p:animEffect transition="out" filter="fade">
                                      <p:cBhvr>
                                        <p:cTn id="11" dur="200"/>
                                        <p:tgtEl>
                                          <p:spTgt spid="4"/>
                                        </p:tgtEl>
                                      </p:cBhvr>
                                    </p:animEffect>
                                    <p:set>
                                      <p:cBhvr>
                                        <p:cTn id="12" dur="1" fill="hold">
                                          <p:stCondLst>
                                            <p:cond delay="199"/>
                                          </p:stCondLst>
                                        </p:cTn>
                                        <p:tgtEl>
                                          <p:spTgt spid="4"/>
                                        </p:tgtEl>
                                        <p:attrNameLst>
                                          <p:attrName>style.visibility</p:attrName>
                                        </p:attrNameLst>
                                      </p:cBhvr>
                                      <p:to>
                                        <p:strVal val="hidden"/>
                                      </p:to>
                                    </p:set>
                                  </p:childTnLst>
                                </p:cTn>
                              </p:par>
                              <p:par>
                                <p:cTn id="13" presetID="10" presetClass="entr" presetSubtype="0" fill="hold" grpId="0" nodeType="withEffect">
                                  <p:stCondLst>
                                    <p:cond delay="1110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
                                        <p:tgtEl>
                                          <p:spTgt spid="5"/>
                                        </p:tgtEl>
                                      </p:cBhvr>
                                    </p:animEffect>
                                  </p:childTnLst>
                                </p:cTn>
                              </p:par>
                              <p:par>
                                <p:cTn id="16" presetID="21" presetClass="entr" presetSubtype="1" fill="hold" grpId="0" nodeType="withEffect">
                                  <p:stCondLst>
                                    <p:cond delay="400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1500"/>
                                        <p:tgtEl>
                                          <p:spTgt spid="3"/>
                                        </p:tgtEl>
                                      </p:cBhvr>
                                    </p:animEffect>
                                  </p:childTnLst>
                                </p:cTn>
                              </p:par>
                              <p:par>
                                <p:cTn id="19" presetID="1" presetClass="exit" presetSubtype="0" fill="hold" grpId="1" nodeType="withEffect">
                                  <p:stCondLst>
                                    <p:cond delay="5500"/>
                                  </p:stCondLst>
                                  <p:childTnLst>
                                    <p:set>
                                      <p:cBhvr>
                                        <p:cTn id="20" dur="1" fill="hold">
                                          <p:stCondLst>
                                            <p:cond delay="0"/>
                                          </p:stCondLst>
                                        </p:cTn>
                                        <p:tgtEl>
                                          <p:spTgt spid="3"/>
                                        </p:tgtEl>
                                        <p:attrNameLst>
                                          <p:attrName>style.visibility</p:attrName>
                                        </p:attrNameLst>
                                      </p:cBhvr>
                                      <p:to>
                                        <p:strVal val="hidden"/>
                                      </p:to>
                                    </p:set>
                                  </p:childTnLst>
                                </p:cTn>
                              </p:par>
                              <p:par>
                                <p:cTn id="21" presetID="22" presetClass="entr" presetSubtype="1" fill="hold" nodeType="withEffect">
                                  <p:stCondLst>
                                    <p:cond delay="6000"/>
                                  </p:stCondLst>
                                  <p:childTnLst>
                                    <p:set>
                                      <p:cBhvr>
                                        <p:cTn id="22" dur="1" fill="hold">
                                          <p:stCondLst>
                                            <p:cond delay="0"/>
                                          </p:stCondLst>
                                        </p:cTn>
                                        <p:tgtEl>
                                          <p:spTgt spid="4101"/>
                                        </p:tgtEl>
                                        <p:attrNameLst>
                                          <p:attrName>style.visibility</p:attrName>
                                        </p:attrNameLst>
                                      </p:cBhvr>
                                      <p:to>
                                        <p:strVal val="visible"/>
                                      </p:to>
                                    </p:set>
                                    <p:animEffect transition="in" filter="wipe(up)">
                                      <p:cBhvr>
                                        <p:cTn id="23" dur="1000"/>
                                        <p:tgtEl>
                                          <p:spTgt spid="4101"/>
                                        </p:tgtEl>
                                      </p:cBhvr>
                                    </p:animEffect>
                                  </p:childTnLst>
                                </p:cTn>
                              </p:par>
                              <p:par>
                                <p:cTn id="24" presetID="1" presetClass="exit" presetSubtype="0" fill="hold" nodeType="withEffect">
                                  <p:stCondLst>
                                    <p:cond delay="7000"/>
                                  </p:stCondLst>
                                  <p:childTnLst>
                                    <p:set>
                                      <p:cBhvr>
                                        <p:cTn id="25" dur="1" fill="hold">
                                          <p:stCondLst>
                                            <p:cond delay="0"/>
                                          </p:stCondLst>
                                        </p:cTn>
                                        <p:tgtEl>
                                          <p:spTgt spid="4101"/>
                                        </p:tgtEl>
                                        <p:attrNameLst>
                                          <p:attrName>style.visibility</p:attrName>
                                        </p:attrNameLst>
                                      </p:cBhvr>
                                      <p:to>
                                        <p:strVal val="hidden"/>
                                      </p:to>
                                    </p:set>
                                  </p:childTnLst>
                                </p:cTn>
                              </p:par>
                              <p:par>
                                <p:cTn id="26" presetID="22" presetClass="entr" presetSubtype="1" fill="hold" nodeType="withEffect">
                                  <p:stCondLst>
                                    <p:cond delay="7000"/>
                                  </p:stCondLst>
                                  <p:childTnLst>
                                    <p:set>
                                      <p:cBhvr>
                                        <p:cTn id="27" dur="1" fill="hold">
                                          <p:stCondLst>
                                            <p:cond delay="0"/>
                                          </p:stCondLst>
                                        </p:cTn>
                                        <p:tgtEl>
                                          <p:spTgt spid="4102"/>
                                        </p:tgtEl>
                                        <p:attrNameLst>
                                          <p:attrName>style.visibility</p:attrName>
                                        </p:attrNameLst>
                                      </p:cBhvr>
                                      <p:to>
                                        <p:strVal val="visible"/>
                                      </p:to>
                                    </p:set>
                                    <p:animEffect transition="in" filter="wipe(up)">
                                      <p:cBhvr>
                                        <p:cTn id="28" dur="1000"/>
                                        <p:tgtEl>
                                          <p:spTgt spid="4102"/>
                                        </p:tgtEl>
                                      </p:cBhvr>
                                    </p:animEffect>
                                  </p:childTnLst>
                                </p:cTn>
                              </p:par>
                              <p:par>
                                <p:cTn id="29" presetID="1" presetClass="exit" presetSubtype="0" fill="hold" nodeType="withEffect">
                                  <p:stCondLst>
                                    <p:cond delay="8000"/>
                                  </p:stCondLst>
                                  <p:childTnLst>
                                    <p:set>
                                      <p:cBhvr>
                                        <p:cTn id="30" dur="1" fill="hold">
                                          <p:stCondLst>
                                            <p:cond delay="0"/>
                                          </p:stCondLst>
                                        </p:cTn>
                                        <p:tgtEl>
                                          <p:spTgt spid="4102"/>
                                        </p:tgtEl>
                                        <p:attrNameLst>
                                          <p:attrName>style.visibility</p:attrName>
                                        </p:attrNameLst>
                                      </p:cBhvr>
                                      <p:to>
                                        <p:strVal val="hidden"/>
                                      </p:to>
                                    </p:set>
                                  </p:childTnLst>
                                </p:cTn>
                              </p:par>
                              <p:par>
                                <p:cTn id="31" presetID="1" presetClass="entr" presetSubtype="0" fill="hold" nodeType="withEffect">
                                  <p:stCondLst>
                                    <p:cond delay="8000"/>
                                  </p:stCondLst>
                                  <p:childTnLst>
                                    <p:set>
                                      <p:cBhvr>
                                        <p:cTn id="32" dur="1" fill="hold">
                                          <p:stCondLst>
                                            <p:cond delay="0"/>
                                          </p:stCondLst>
                                        </p:cTn>
                                        <p:tgtEl>
                                          <p:spTgt spid="5122"/>
                                        </p:tgtEl>
                                        <p:attrNameLst>
                                          <p:attrName>style.visibility</p:attrName>
                                        </p:attrNameLst>
                                      </p:cBhvr>
                                      <p:to>
                                        <p:strVal val="visible"/>
                                      </p:to>
                                    </p:set>
                                  </p:childTnLst>
                                </p:cTn>
                              </p:par>
                              <p:par>
                                <p:cTn id="33" presetID="22" presetClass="entr" presetSubtype="1" fill="hold" nodeType="withEffect">
                                  <p:stCondLst>
                                    <p:cond delay="8000"/>
                                  </p:stCondLst>
                                  <p:childTnLst>
                                    <p:set>
                                      <p:cBhvr>
                                        <p:cTn id="34" dur="1" fill="hold">
                                          <p:stCondLst>
                                            <p:cond delay="0"/>
                                          </p:stCondLst>
                                        </p:cTn>
                                        <p:tgtEl>
                                          <p:spTgt spid="4103"/>
                                        </p:tgtEl>
                                        <p:attrNameLst>
                                          <p:attrName>style.visibility</p:attrName>
                                        </p:attrNameLst>
                                      </p:cBhvr>
                                      <p:to>
                                        <p:strVal val="visible"/>
                                      </p:to>
                                    </p:set>
                                    <p:animEffect transition="in" filter="wipe(up)">
                                      <p:cBhvr>
                                        <p:cTn id="35" dur="1000"/>
                                        <p:tgtEl>
                                          <p:spTgt spid="4103"/>
                                        </p:tgtEl>
                                      </p:cBhvr>
                                    </p:animEffect>
                                  </p:childTnLst>
                                </p:cTn>
                              </p:par>
                              <p:par>
                                <p:cTn id="36" presetID="1" presetClass="exit" presetSubtype="0" fill="hold" nodeType="withEffect">
                                  <p:stCondLst>
                                    <p:cond delay="9000"/>
                                  </p:stCondLst>
                                  <p:childTnLst>
                                    <p:set>
                                      <p:cBhvr>
                                        <p:cTn id="37" dur="1" fill="hold">
                                          <p:stCondLst>
                                            <p:cond delay="0"/>
                                          </p:stCondLst>
                                        </p:cTn>
                                        <p:tgtEl>
                                          <p:spTgt spid="4103"/>
                                        </p:tgtEl>
                                        <p:attrNameLst>
                                          <p:attrName>style.visibility</p:attrName>
                                        </p:attrNameLst>
                                      </p:cBhvr>
                                      <p:to>
                                        <p:strVal val="hidden"/>
                                      </p:to>
                                    </p:set>
                                  </p:childTnLst>
                                </p:cTn>
                              </p:par>
                              <p:par>
                                <p:cTn id="38" presetID="1" presetClass="entr" presetSubtype="0" fill="hold" nodeType="withEffect">
                                  <p:stCondLst>
                                    <p:cond delay="9000"/>
                                  </p:stCondLst>
                                  <p:childTnLst>
                                    <p:set>
                                      <p:cBhvr>
                                        <p:cTn id="39" dur="1" fill="hold">
                                          <p:stCondLst>
                                            <p:cond delay="0"/>
                                          </p:stCondLst>
                                        </p:cTn>
                                        <p:tgtEl>
                                          <p:spTgt spid="5123"/>
                                        </p:tgtEl>
                                        <p:attrNameLst>
                                          <p:attrName>style.visibility</p:attrName>
                                        </p:attrNameLst>
                                      </p:cBhvr>
                                      <p:to>
                                        <p:strVal val="visible"/>
                                      </p:to>
                                    </p:set>
                                  </p:childTnLst>
                                </p:cTn>
                              </p:par>
                              <p:par>
                                <p:cTn id="40" presetID="22" presetClass="entr" presetSubtype="8" fill="hold" grpId="0" nodeType="withEffect">
                                  <p:stCondLst>
                                    <p:cond delay="900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500"/>
                                        <p:tgtEl>
                                          <p:spTgt spid="23"/>
                                        </p:tgtEl>
                                      </p:cBhvr>
                                    </p:animEffect>
                                  </p:childTnLst>
                                </p:cTn>
                              </p:par>
                              <p:par>
                                <p:cTn id="43" presetID="6" presetClass="emph" presetSubtype="0" autoRev="1" fill="hold" nodeType="withEffect">
                                  <p:stCondLst>
                                    <p:cond delay="11100"/>
                                  </p:stCondLst>
                                  <p:childTnLst>
                                    <p:animScale>
                                      <p:cBhvr>
                                        <p:cTn id="44" dur="950" fill="hold"/>
                                        <p:tgtEl>
                                          <p:spTgt spid="41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45" fill="hold" display="0">
                  <p:stCondLst>
                    <p:cond delay="indefinite"/>
                  </p:stCondLst>
                  <p:endCondLst>
                    <p:cond evt="onStopAudio" delay="0">
                      <p:tgtEl>
                        <p:sldTgt/>
                      </p:tgtEl>
                    </p:cond>
                  </p:endCondLst>
                </p:cTn>
                <p:tgtEl>
                  <p:spTgt spid="2"/>
                </p:tgtEl>
              </p:cMediaNode>
            </p:audio>
          </p:childTnLst>
        </p:cTn>
      </p:par>
    </p:tnLst>
    <p:bldLst>
      <p:bldP spid="23" grpId="0" animBg="1"/>
      <p:bldP spid="4" grpId="0" animBg="1"/>
      <p:bldP spid="4" grpId="1" animBg="1"/>
      <p:bldP spid="5" grpId="0"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0" y="1762648"/>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C:\Users\delrosarios\Pictures\New Classroom with Math Proble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16" y="301137"/>
            <a:ext cx="9098368" cy="6124914"/>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5621043" y="2673138"/>
            <a:ext cx="1309865" cy="721473"/>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Chat</a:t>
            </a:r>
            <a:endParaRPr lang="en-US" dirty="0"/>
          </a:p>
        </p:txBody>
      </p:sp>
      <p:sp>
        <p:nvSpPr>
          <p:cNvPr id="4" name="Left Arrow 3"/>
          <p:cNvSpPr/>
          <p:nvPr/>
        </p:nvSpPr>
        <p:spPr>
          <a:xfrm>
            <a:off x="1449063" y="2592217"/>
            <a:ext cx="1964797" cy="81165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Whiteboard Tools</a:t>
            </a:r>
            <a:endParaRPr lang="en-US" sz="1200" dirty="0"/>
          </a:p>
        </p:txBody>
      </p:sp>
      <p:pic>
        <p:nvPicPr>
          <p:cNvPr id="12" name="Picture 11"/>
          <p:cNvPicPr/>
          <p:nvPr/>
        </p:nvPicPr>
        <p:blipFill rotWithShape="1">
          <a:blip r:embed="rId11"/>
          <a:srcRect t="12644" r="19884"/>
          <a:stretch/>
        </p:blipFill>
        <p:spPr bwMode="auto">
          <a:xfrm>
            <a:off x="25189" y="629837"/>
            <a:ext cx="8979965" cy="5796213"/>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12"/>
          <a:srcRect l="4171" t="14122" r="87534" b="75385"/>
          <a:stretch/>
        </p:blipFill>
        <p:spPr bwMode="auto">
          <a:xfrm>
            <a:off x="1840544" y="899615"/>
            <a:ext cx="1499430" cy="1169401"/>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12"/>
          <a:srcRect l="3636" t="24614" r="88203" b="57485"/>
          <a:stretch/>
        </p:blipFill>
        <p:spPr bwMode="auto">
          <a:xfrm>
            <a:off x="1747824" y="1903748"/>
            <a:ext cx="1164235" cy="1325173"/>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12"/>
          <a:srcRect l="4996" t="42515" r="84730" b="51127"/>
          <a:stretch/>
        </p:blipFill>
        <p:spPr bwMode="auto">
          <a:xfrm>
            <a:off x="1922993" y="3184547"/>
            <a:ext cx="1439226" cy="617031"/>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12"/>
          <a:srcRect l="28789" t="15860" r="45255" b="41888"/>
          <a:stretch/>
        </p:blipFill>
        <p:spPr bwMode="auto">
          <a:xfrm>
            <a:off x="3647328" y="809574"/>
            <a:ext cx="3033029" cy="2518884"/>
          </a:xfrm>
          <a:prstGeom prst="rect">
            <a:avLst/>
          </a:prstGeom>
          <a:ln>
            <a:noFill/>
          </a:ln>
          <a:extLst>
            <a:ext uri="{53640926-AAD7-44D8-BBD7-CCE9431645EC}">
              <a14:shadowObscured xmlns:a14="http://schemas.microsoft.com/office/drawing/2010/main"/>
            </a:ext>
          </a:extLst>
        </p:spPr>
      </p:pic>
      <p:pic>
        <p:nvPicPr>
          <p:cNvPr id="29" name="Picture 28"/>
          <p:cNvPicPr/>
          <p:nvPr/>
        </p:nvPicPr>
        <p:blipFill rotWithShape="1">
          <a:blip r:embed="rId13"/>
          <a:srcRect l="7018" t="13275" r="20283" b="605"/>
          <a:stretch/>
        </p:blipFill>
        <p:spPr bwMode="auto">
          <a:xfrm>
            <a:off x="434608" y="692641"/>
            <a:ext cx="8634956" cy="5686086"/>
          </a:xfrm>
          <a:prstGeom prst="rect">
            <a:avLst/>
          </a:prstGeom>
          <a:ln>
            <a:noFill/>
          </a:ln>
          <a:extLst>
            <a:ext uri="{53640926-AAD7-44D8-BBD7-CCE9431645EC}">
              <a14:shadowObscured xmlns:a14="http://schemas.microsoft.com/office/drawing/2010/main"/>
            </a:ext>
          </a:extLst>
        </p:spPr>
      </p:pic>
      <p:pic>
        <p:nvPicPr>
          <p:cNvPr id="11" name="Picture 2" descr="C:\Users\delrosarios\Pictures\New Classroom with Math Problem.JPG"/>
          <p:cNvPicPr>
            <a:picLocks noChangeAspect="1" noChangeArrowheads="1"/>
          </p:cNvPicPr>
          <p:nvPr/>
        </p:nvPicPr>
        <p:blipFill rotWithShape="1">
          <a:blip r:embed="rId10">
            <a:extLst>
              <a:ext uri="{28A0092B-C50C-407E-A947-70E740481C1C}">
                <a14:useLocalDpi xmlns:a14="http://schemas.microsoft.com/office/drawing/2010/main" val="0"/>
              </a:ext>
            </a:extLst>
          </a:blip>
          <a:srcRect l="79764" t="26924"/>
          <a:stretch/>
        </p:blipFill>
        <p:spPr bwMode="auto">
          <a:xfrm>
            <a:off x="7271645" y="1888656"/>
            <a:ext cx="1841101" cy="4475836"/>
          </a:xfrm>
          <a:prstGeom prst="rect">
            <a:avLst/>
          </a:prstGeom>
          <a:noFill/>
          <a:extLst>
            <a:ext uri="{909E8E84-426E-40DD-AFC4-6F175D3DCCD1}">
              <a14:hiddenFill xmlns:a14="http://schemas.microsoft.com/office/drawing/2010/main">
                <a:solidFill>
                  <a:srgbClr val="FFFFFF"/>
                </a:solidFill>
              </a14:hiddenFill>
            </a:ext>
          </a:extLst>
        </p:spPr>
      </p:pic>
      <p:sp>
        <p:nvSpPr>
          <p:cNvPr id="40" name="Right Arrow 39"/>
          <p:cNvSpPr/>
          <p:nvPr/>
        </p:nvSpPr>
        <p:spPr>
          <a:xfrm>
            <a:off x="6019800" y="4671488"/>
            <a:ext cx="1079474" cy="3607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Right Arrow 30"/>
          <p:cNvSpPr/>
          <p:nvPr/>
        </p:nvSpPr>
        <p:spPr>
          <a:xfrm rot="10800000">
            <a:off x="437958" y="629836"/>
            <a:ext cx="857441" cy="360737"/>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8" name="mdpls slide 7.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700:00:00.0" time="0"/>
                    <p14:bmk name="mdpls slide 700:00:04.5" time="4580"/>
                    <p14:bmk name="mdpls slide 700:00:07.8" time="7870"/>
                    <p14:bmk name="mdpls slide 700:00:14.3" time="14340"/>
                    <p14:bmk name="mdpls slide 700:00:18.1" time="18150"/>
                  </p14:bmkLst>
                </p14:media>
              </p:ext>
            </p:extLst>
          </p:nvPr>
        </p:nvPicPr>
        <p:blipFill>
          <a:blip r:embed="rId14"/>
          <a:stretch>
            <a:fillRect/>
          </a:stretch>
        </p:blipFill>
        <p:spPr>
          <a:xfrm>
            <a:off x="4267200" y="3124200"/>
            <a:ext cx="609600" cy="609600"/>
          </a:xfrm>
          <a:prstGeom prst="rect">
            <a:avLst/>
          </a:prstGeom>
        </p:spPr>
      </p:pic>
      <p:sp>
        <p:nvSpPr>
          <p:cNvPr id="50" name="mdpls slide 7Oncetheclassroom00:00:00.0-00:00:04.5"/>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Once the classroom opens, you'll be connected to a tutor.</a:t>
            </a:r>
            <a:endParaRPr lang="en-US" sz="1600" dirty="0">
              <a:solidFill>
                <a:srgbClr val="000000"/>
              </a:solidFill>
              <a:latin typeface="Calibri"/>
            </a:endParaRPr>
          </a:p>
        </p:txBody>
      </p:sp>
      <p:sp>
        <p:nvSpPr>
          <p:cNvPr id="51" name="mdpls slide 7Chatbackand00:00:04.5-00:00:07.8"/>
          <p:cNvSpPr txBox="1"/>
          <p:nvPr>
            <p:custDataLst>
              <p:tags r:id="rId5"/>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Chat back and forth with your tutor in our chat box.</a:t>
            </a:r>
            <a:endParaRPr lang="en-US" sz="1600" dirty="0">
              <a:solidFill>
                <a:srgbClr val="000000"/>
              </a:solidFill>
              <a:latin typeface="Calibri"/>
            </a:endParaRPr>
          </a:p>
        </p:txBody>
      </p:sp>
      <p:sp>
        <p:nvSpPr>
          <p:cNvPr id="52" name="mdpls slide 7Usethewhiteboard00:00:07.8-00:00:14.3"/>
          <p:cNvSpPr txBox="1"/>
          <p:nvPr>
            <p:custDataLst>
              <p:tags r:id="rId6"/>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Use the whiteboard to draw out your problem, create an outline or post a picture of your assignment.</a:t>
            </a:r>
            <a:endParaRPr lang="en-US" sz="1600" dirty="0">
              <a:solidFill>
                <a:srgbClr val="000000"/>
              </a:solidFill>
              <a:latin typeface="Calibri"/>
            </a:endParaRPr>
          </a:p>
        </p:txBody>
      </p:sp>
      <p:sp>
        <p:nvSpPr>
          <p:cNvPr id="53" name="mdpls slide 7Youcaneven00:00:14.3-00:00:18.1"/>
          <p:cNvSpPr txBox="1"/>
          <p:nvPr>
            <p:custDataLst>
              <p:tags r:id="rId7"/>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You can even turn the whiteboard into graph paper if needed.</a:t>
            </a:r>
            <a:endParaRPr lang="en-US" sz="1600" dirty="0">
              <a:solidFill>
                <a:srgbClr val="000000"/>
              </a:solidFill>
              <a:latin typeface="Calibri"/>
            </a:endParaRPr>
          </a:p>
        </p:txBody>
      </p:sp>
    </p:spTree>
    <p:extLst>
      <p:ext uri="{BB962C8B-B14F-4D97-AF65-F5344CB8AC3E}">
        <p14:creationId xmlns:p14="http://schemas.microsoft.com/office/powerpoint/2010/main" val="3153924494"/>
      </p:ext>
    </p:extLst>
  </p:cSld>
  <p:clrMapOvr>
    <a:masterClrMapping/>
  </p:clrMapOvr>
  <mc:AlternateContent xmlns:mc="http://schemas.openxmlformats.org/markup-compatibility/2006" xmlns:p14="http://schemas.microsoft.com/office/powerpoint/2010/main">
    <mc:Choice Requires="p14">
      <p:transition p14:dur="10" advClick="0" advTm="17000"/>
    </mc:Choice>
    <mc:Fallback xmlns="">
      <p:transition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61" fill="hold"/>
                                        <p:tgtEl>
                                          <p:spTgt spid="48"/>
                                        </p:tgtEl>
                                      </p:cBhvr>
                                    </p:cmd>
                                  </p:childTnLst>
                                </p:cTn>
                              </p:par>
                              <p:par>
                                <p:cTn id="7" presetID="10"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animEffect transition="in" filter="fade">
                                      <p:cBhvr>
                                        <p:cTn id="9" dur="200"/>
                                        <p:tgtEl>
                                          <p:spTgt spid="50"/>
                                        </p:tgtEl>
                                      </p:cBhvr>
                                    </p:animEffect>
                                  </p:childTnLst>
                                </p:cTn>
                              </p:par>
                              <p:par>
                                <p:cTn id="10" presetID="2" presetClass="entr" presetSubtype="8" fill="hold" grpId="0" nodeType="withEffect">
                                  <p:stCondLst>
                                    <p:cond delay="440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2000" fill="hold"/>
                                        <p:tgtEl>
                                          <p:spTgt spid="40"/>
                                        </p:tgtEl>
                                        <p:attrNameLst>
                                          <p:attrName>ppt_x</p:attrName>
                                        </p:attrNameLst>
                                      </p:cBhvr>
                                      <p:tavLst>
                                        <p:tav tm="0">
                                          <p:val>
                                            <p:strVal val="0-#ppt_w/2"/>
                                          </p:val>
                                        </p:tav>
                                        <p:tav tm="100000">
                                          <p:val>
                                            <p:strVal val="#ppt_x"/>
                                          </p:val>
                                        </p:tav>
                                      </p:tavLst>
                                    </p:anim>
                                    <p:anim calcmode="lin" valueType="num">
                                      <p:cBhvr additive="base">
                                        <p:cTn id="13" dur="2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750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1000" fill="hold"/>
                                        <p:tgtEl>
                                          <p:spTgt spid="31"/>
                                        </p:tgtEl>
                                        <p:attrNameLst>
                                          <p:attrName>ppt_x</p:attrName>
                                        </p:attrNameLst>
                                      </p:cBhvr>
                                      <p:tavLst>
                                        <p:tav tm="0">
                                          <p:val>
                                            <p:strVal val="0-#ppt_w/2"/>
                                          </p:val>
                                        </p:tav>
                                        <p:tav tm="100000">
                                          <p:val>
                                            <p:strVal val="#ppt_x"/>
                                          </p:val>
                                        </p:tav>
                                      </p:tavLst>
                                    </p:anim>
                                    <p:anim calcmode="lin" valueType="num">
                                      <p:cBhvr additive="base">
                                        <p:cTn id="17" dur="1000" fill="hold"/>
                                        <p:tgtEl>
                                          <p:spTgt spid="31"/>
                                        </p:tgtEl>
                                        <p:attrNameLst>
                                          <p:attrName>ppt_y</p:attrName>
                                        </p:attrNameLst>
                                      </p:cBhvr>
                                      <p:tavLst>
                                        <p:tav tm="0">
                                          <p:val>
                                            <p:strVal val="#ppt_y"/>
                                          </p:val>
                                        </p:tav>
                                        <p:tav tm="100000">
                                          <p:val>
                                            <p:strVal val="#ppt_y"/>
                                          </p:val>
                                        </p:tav>
                                      </p:tavLst>
                                    </p:anim>
                                  </p:childTnLst>
                                </p:cTn>
                              </p:par>
                              <p:par>
                                <p:cTn id="18" presetID="1" presetClass="exit" presetSubtype="0" fill="hold" grpId="1" nodeType="withEffect">
                                  <p:stCondLst>
                                    <p:cond delay="7500"/>
                                  </p:stCondLst>
                                  <p:childTnLst>
                                    <p:set>
                                      <p:cBhvr>
                                        <p:cTn id="19" dur="1" fill="hold">
                                          <p:stCondLst>
                                            <p:cond delay="0"/>
                                          </p:stCondLst>
                                        </p:cTn>
                                        <p:tgtEl>
                                          <p:spTgt spid="40"/>
                                        </p:tgtEl>
                                        <p:attrNameLst>
                                          <p:attrName>style.visibility</p:attrName>
                                        </p:attrNameLst>
                                      </p:cBhvr>
                                      <p:to>
                                        <p:strVal val="hidden"/>
                                      </p:to>
                                    </p:set>
                                  </p:childTnLst>
                                </p:cTn>
                              </p:par>
                              <p:par>
                                <p:cTn id="20" presetID="42" presetClass="path" presetSubtype="0" accel="50000" decel="50000" fill="hold" grpId="2" nodeType="withEffect">
                                  <p:stCondLst>
                                    <p:cond delay="9000"/>
                                  </p:stCondLst>
                                  <p:childTnLst>
                                    <p:animMotion origin="layout" path="M -1.66667E-6 -1.56836E-6 L -0.00312 0.44344 " pathEditMode="relative" rAng="0" ptsTypes="AA">
                                      <p:cBhvr>
                                        <p:cTn id="21" dur="5000" fill="hold"/>
                                        <p:tgtEl>
                                          <p:spTgt spid="31"/>
                                        </p:tgtEl>
                                        <p:attrNameLst>
                                          <p:attrName>ppt_x</p:attrName>
                                          <p:attrName>ppt_y</p:attrName>
                                        </p:attrNameLst>
                                      </p:cBhvr>
                                      <p:rCtr x="-156" y="22161"/>
                                    </p:animMotion>
                                  </p:childTnLst>
                                </p:cTn>
                              </p:par>
                              <p:par>
                                <p:cTn id="22" presetID="22" presetClass="entr" presetSubtype="8" fill="hold" nodeType="withEffect">
                                  <p:stCondLst>
                                    <p:cond delay="1050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1000"/>
                                        <p:tgtEl>
                                          <p:spTgt spid="25"/>
                                        </p:tgtEl>
                                      </p:cBhvr>
                                    </p:animEffect>
                                  </p:childTnLst>
                                </p:cTn>
                              </p:par>
                              <p:par>
                                <p:cTn id="25" presetID="22" presetClass="entr" presetSubtype="1" fill="hold" nodeType="withEffect">
                                  <p:stCondLst>
                                    <p:cond delay="1200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8" fill="hold" nodeType="withEffect">
                                  <p:stCondLst>
                                    <p:cond delay="1300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1" presetClass="entr" presetSubtype="0" fill="hold" nodeType="withEffect">
                                  <p:stCondLst>
                                    <p:cond delay="1400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1600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xit" presetSubtype="0" fill="hold" grpId="1" nodeType="withEffect">
                                  <p:stCondLst>
                                    <p:cond delay="16000"/>
                                  </p:stCondLst>
                                  <p:childTnLst>
                                    <p:set>
                                      <p:cBhvr>
                                        <p:cTn id="36" dur="1" fill="hold">
                                          <p:stCondLst>
                                            <p:cond delay="0"/>
                                          </p:stCondLst>
                                        </p:cTn>
                                        <p:tgtEl>
                                          <p:spTgt spid="31"/>
                                        </p:tgtEl>
                                        <p:attrNameLst>
                                          <p:attrName>style.visibility</p:attrName>
                                        </p:attrNameLst>
                                      </p:cBhvr>
                                      <p:to>
                                        <p:strVal val="hidden"/>
                                      </p:to>
                                    </p:set>
                                  </p:childTnLst>
                                </p:cTn>
                              </p:par>
                              <p:par>
                                <p:cTn id="37" presetID="10" presetClass="exit" presetSubtype="0" fill="hold" grpId="1" nodeType="withEffect">
                                  <p:stCondLst>
                                    <p:cond delay="4500"/>
                                  </p:stCondLst>
                                  <p:childTnLst>
                                    <p:animEffect transition="out" filter="fade">
                                      <p:cBhvr>
                                        <p:cTn id="38" dur="200"/>
                                        <p:tgtEl>
                                          <p:spTgt spid="50"/>
                                        </p:tgtEl>
                                      </p:cBhvr>
                                    </p:animEffect>
                                    <p:set>
                                      <p:cBhvr>
                                        <p:cTn id="39" dur="1" fill="hold">
                                          <p:stCondLst>
                                            <p:cond delay="199"/>
                                          </p:stCondLst>
                                        </p:cTn>
                                        <p:tgtEl>
                                          <p:spTgt spid="50"/>
                                        </p:tgtEl>
                                        <p:attrNameLst>
                                          <p:attrName>style.visibility</p:attrName>
                                        </p:attrNameLst>
                                      </p:cBhvr>
                                      <p:to>
                                        <p:strVal val="hidden"/>
                                      </p:to>
                                    </p:set>
                                  </p:childTnLst>
                                </p:cTn>
                              </p:par>
                              <p:par>
                                <p:cTn id="40" presetID="10" presetClass="entr" presetSubtype="0" fill="hold" grpId="0" nodeType="withEffect">
                                  <p:stCondLst>
                                    <p:cond delay="450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200"/>
                                        <p:tgtEl>
                                          <p:spTgt spid="51"/>
                                        </p:tgtEl>
                                      </p:cBhvr>
                                    </p:animEffect>
                                  </p:childTnLst>
                                </p:cTn>
                              </p:par>
                              <p:par>
                                <p:cTn id="43" presetID="10" presetClass="exit" presetSubtype="0" fill="hold" grpId="1" nodeType="withEffect">
                                  <p:stCondLst>
                                    <p:cond delay="7800"/>
                                  </p:stCondLst>
                                  <p:childTnLst>
                                    <p:animEffect transition="out" filter="fade">
                                      <p:cBhvr>
                                        <p:cTn id="44" dur="200"/>
                                        <p:tgtEl>
                                          <p:spTgt spid="51"/>
                                        </p:tgtEl>
                                      </p:cBhvr>
                                    </p:animEffect>
                                    <p:set>
                                      <p:cBhvr>
                                        <p:cTn id="45" dur="1" fill="hold">
                                          <p:stCondLst>
                                            <p:cond delay="199"/>
                                          </p:stCondLst>
                                        </p:cTn>
                                        <p:tgtEl>
                                          <p:spTgt spid="51"/>
                                        </p:tgtEl>
                                        <p:attrNameLst>
                                          <p:attrName>style.visibility</p:attrName>
                                        </p:attrNameLst>
                                      </p:cBhvr>
                                      <p:to>
                                        <p:strVal val="hidden"/>
                                      </p:to>
                                    </p:set>
                                  </p:childTnLst>
                                </p:cTn>
                              </p:par>
                              <p:par>
                                <p:cTn id="46" presetID="10" presetClass="entr" presetSubtype="0" fill="hold" grpId="0" nodeType="withEffect">
                                  <p:stCondLst>
                                    <p:cond delay="78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200"/>
                                        <p:tgtEl>
                                          <p:spTgt spid="52"/>
                                        </p:tgtEl>
                                      </p:cBhvr>
                                    </p:animEffect>
                                  </p:childTnLst>
                                </p:cTn>
                              </p:par>
                              <p:par>
                                <p:cTn id="49" presetID="10" presetClass="exit" presetSubtype="0" fill="hold" grpId="1" nodeType="withEffect">
                                  <p:stCondLst>
                                    <p:cond delay="14300"/>
                                  </p:stCondLst>
                                  <p:childTnLst>
                                    <p:animEffect transition="out" filter="fade">
                                      <p:cBhvr>
                                        <p:cTn id="50" dur="200"/>
                                        <p:tgtEl>
                                          <p:spTgt spid="52"/>
                                        </p:tgtEl>
                                      </p:cBhvr>
                                    </p:animEffect>
                                    <p:set>
                                      <p:cBhvr>
                                        <p:cTn id="51" dur="1" fill="hold">
                                          <p:stCondLst>
                                            <p:cond delay="199"/>
                                          </p:stCondLst>
                                        </p:cTn>
                                        <p:tgtEl>
                                          <p:spTgt spid="52"/>
                                        </p:tgtEl>
                                        <p:attrNameLst>
                                          <p:attrName>style.visibility</p:attrName>
                                        </p:attrNameLst>
                                      </p:cBhvr>
                                      <p:to>
                                        <p:strVal val="hidden"/>
                                      </p:to>
                                    </p:set>
                                  </p:childTnLst>
                                </p:cTn>
                              </p:par>
                              <p:par>
                                <p:cTn id="52" presetID="10" presetClass="entr" presetSubtype="0" fill="hold" grpId="0" nodeType="withEffect">
                                  <p:stCondLst>
                                    <p:cond delay="1430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2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5" fill="hold" display="0">
                  <p:stCondLst>
                    <p:cond delay="indefinite"/>
                  </p:stCondLst>
                  <p:endCondLst>
                    <p:cond evt="onStopAudio" delay="0">
                      <p:tgtEl>
                        <p:sldTgt/>
                      </p:tgtEl>
                    </p:cond>
                  </p:endCondLst>
                </p:cTn>
                <p:tgtEl>
                  <p:spTgt spid="48"/>
                </p:tgtEl>
              </p:cMediaNode>
            </p:audio>
          </p:childTnLst>
        </p:cTn>
      </p:par>
    </p:tnLst>
    <p:bldLst>
      <p:bldP spid="40" grpId="0" animBg="1"/>
      <p:bldP spid="40" grpId="1" animBg="1"/>
      <p:bldP spid="31" grpId="0" animBg="1"/>
      <p:bldP spid="31" grpId="1" animBg="1"/>
      <p:bldP spid="31" grpId="2" animBg="1"/>
      <p:bldP spid="50" grpId="0" animBg="1"/>
      <p:bldP spid="50" grpId="1" animBg="1"/>
      <p:bldP spid="51" grpId="0" animBg="1"/>
      <p:bldP spid="51" grpId="1" animBg="1"/>
      <p:bldP spid="52" grpId="0" animBg="1"/>
      <p:bldP spid="52" grpId="1" animBg="1"/>
      <p:bldP spid="5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12258" y="494382"/>
            <a:ext cx="9144000" cy="5791200"/>
            <a:chOff x="914400" y="1457739"/>
            <a:chExt cx="7315200" cy="4343400"/>
          </a:xfrm>
        </p:grpSpPr>
        <p:grpSp>
          <p:nvGrpSpPr>
            <p:cNvPr id="10" name="Group 9"/>
            <p:cNvGrpSpPr/>
            <p:nvPr/>
          </p:nvGrpSpPr>
          <p:grpSpPr>
            <a:xfrm>
              <a:off x="914400" y="1457739"/>
              <a:ext cx="7315200" cy="4343400"/>
              <a:chOff x="914400" y="1457739"/>
              <a:chExt cx="7315200" cy="4343400"/>
            </a:xfrm>
          </p:grpSpPr>
          <p:grpSp>
            <p:nvGrpSpPr>
              <p:cNvPr id="9" name="Group 8"/>
              <p:cNvGrpSpPr/>
              <p:nvPr/>
            </p:nvGrpSpPr>
            <p:grpSpPr>
              <a:xfrm>
                <a:off x="914400" y="1457739"/>
                <a:ext cx="7315200" cy="4343400"/>
                <a:chOff x="914400" y="1457739"/>
                <a:chExt cx="7315200" cy="4343400"/>
              </a:xfrm>
            </p:grpSpPr>
            <p:pic>
              <p:nvPicPr>
                <p:cNvPr id="5122" name="Picture 2" descr="C:\Users\delrosarios\Pictures\Document Sharing in New Classroo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457739"/>
                  <a:ext cx="7315200" cy="4343400"/>
                </a:xfrm>
                <a:prstGeom prst="rect">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t="1" b="34771"/>
                <a:stretch/>
              </p:blipFill>
              <p:spPr bwMode="auto">
                <a:xfrm>
                  <a:off x="1447800" y="2535072"/>
                  <a:ext cx="4648200" cy="297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3" name="Picture 2" descr="C:\Users\delrosarios\Pictures\Website Sharing in New Classroom 3-5-201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0417" t="5224" r="8714" b="91687"/>
              <a:stretch/>
            </p:blipFill>
            <p:spPr bwMode="auto">
              <a:xfrm>
                <a:off x="3442915" y="1677727"/>
                <a:ext cx="2258170" cy="135172"/>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4" name="Picture 2" descr="C:\Users\delrosarios\Pictures\Website Sharing in New Classroom 3-5-2014.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4861" r="75453" b="91687"/>
            <a:stretch/>
          </p:blipFill>
          <p:spPr bwMode="auto">
            <a:xfrm>
              <a:off x="5701084" y="1669775"/>
              <a:ext cx="1918915" cy="161443"/>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1562171" y="4521200"/>
            <a:ext cx="4191000" cy="20320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410616" y="4724400"/>
            <a:ext cx="1476376" cy="197016"/>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859" y="1024480"/>
            <a:ext cx="7164653" cy="5059680"/>
          </a:xfrm>
          <a:prstGeom prst="rect">
            <a:avLst/>
          </a:prstGeom>
          <a:ln>
            <a:noFill/>
          </a:ln>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26" name="Right Arrow 25"/>
          <p:cNvSpPr/>
          <p:nvPr/>
        </p:nvSpPr>
        <p:spPr>
          <a:xfrm rot="19197266">
            <a:off x="1150907" y="821280"/>
            <a:ext cx="1047750" cy="4064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 name="mdpls slide 8.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800:00:00.0" time="0"/>
                    <p14:bmk name="mdpls slide 800:00:07.9" time="7900"/>
                    <p14:bmk name="mdpls slide 800:00:15.1" time="15150"/>
                  </p14:bmkLst>
                </p14:media>
              </p:ext>
            </p:extLst>
          </p:nvPr>
        </p:nvPicPr>
        <p:blipFill>
          <a:blip r:embed="rId11"/>
          <a:stretch>
            <a:fillRect/>
          </a:stretch>
        </p:blipFill>
        <p:spPr>
          <a:xfrm>
            <a:off x="4267200" y="3124200"/>
            <a:ext cx="609600" cy="609600"/>
          </a:xfrm>
          <a:prstGeom prst="rect">
            <a:avLst/>
          </a:prstGeom>
        </p:spPr>
      </p:pic>
      <p:sp>
        <p:nvSpPr>
          <p:cNvPr id="5" name="mdpls slide 8Haveanessay00:00:00.0-00:00:07.9"/>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Have an essay or book report for the tutor to review? Upload it in the classroom to view with the tutor.</a:t>
            </a:r>
            <a:endParaRPr lang="en-US" sz="1600" dirty="0">
              <a:solidFill>
                <a:srgbClr val="000000"/>
              </a:solidFill>
              <a:latin typeface="Calibri"/>
            </a:endParaRPr>
          </a:p>
        </p:txBody>
      </p:sp>
      <p:sp>
        <p:nvSpPr>
          <p:cNvPr id="6" name="mdpls slide 8Thetutorwill00:00:07.9-00:00:15.1"/>
          <p:cNvSpPr txBox="1"/>
          <p:nvPr>
            <p:custDataLst>
              <p:tags r:id="rId5"/>
            </p:custDataLst>
          </p:nvPr>
        </p:nvSpPr>
        <p:spPr>
          <a:xfrm>
            <a:off x="0" y="6370320"/>
            <a:ext cx="9144000" cy="48768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The tutor will highlight areas of the document that need attention, discuss these with you and help with corrections.</a:t>
            </a:r>
            <a:endParaRPr lang="en-US" sz="1600" dirty="0">
              <a:solidFill>
                <a:srgbClr val="000000"/>
              </a:solidFill>
              <a:latin typeface="Calibri"/>
            </a:endParaRPr>
          </a:p>
        </p:txBody>
      </p:sp>
    </p:spTree>
    <p:extLst>
      <p:ext uri="{BB962C8B-B14F-4D97-AF65-F5344CB8AC3E}">
        <p14:creationId xmlns:p14="http://schemas.microsoft.com/office/powerpoint/2010/main" val="2556802792"/>
      </p:ext>
    </p:extLst>
  </p:cSld>
  <p:clrMapOvr>
    <a:masterClrMapping/>
  </p:clrMapOvr>
  <mc:AlternateContent xmlns:mc="http://schemas.openxmlformats.org/markup-compatibility/2006" xmlns:p14="http://schemas.microsoft.com/office/powerpoint/2010/main">
    <mc:Choice Requires="p14">
      <p:transition spd="slow" p14:dur="2000" advClick="0" advTm="15500"/>
    </mc:Choice>
    <mc:Fallback xmlns="">
      <p:transition spd="slow" advClick="0" advTm="15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510"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
                                        <p:tgtEl>
                                          <p:spTgt spid="5"/>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childTnLst>
                                </p:cTn>
                              </p:par>
                              <p:par>
                                <p:cTn id="12" presetID="2" presetClass="entr" presetSubtype="12" fill="hold" grpId="0" nodeType="withEffect">
                                  <p:stCondLst>
                                    <p:cond delay="470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2000" fill="hold"/>
                                        <p:tgtEl>
                                          <p:spTgt spid="26"/>
                                        </p:tgtEl>
                                        <p:attrNameLst>
                                          <p:attrName>ppt_x</p:attrName>
                                        </p:attrNameLst>
                                      </p:cBhvr>
                                      <p:tavLst>
                                        <p:tav tm="0">
                                          <p:val>
                                            <p:strVal val="0-#ppt_w/2"/>
                                          </p:val>
                                        </p:tav>
                                        <p:tav tm="100000">
                                          <p:val>
                                            <p:strVal val="#ppt_x"/>
                                          </p:val>
                                        </p:tav>
                                      </p:tavLst>
                                    </p:anim>
                                    <p:anim calcmode="lin" valueType="num">
                                      <p:cBhvr additive="base">
                                        <p:cTn id="15" dur="2000" fill="hold"/>
                                        <p:tgtEl>
                                          <p:spTgt spid="26"/>
                                        </p:tgtEl>
                                        <p:attrNameLst>
                                          <p:attrName>ppt_y</p:attrName>
                                        </p:attrNameLst>
                                      </p:cBhvr>
                                      <p:tavLst>
                                        <p:tav tm="0">
                                          <p:val>
                                            <p:strVal val="1+#ppt_h/2"/>
                                          </p:val>
                                        </p:tav>
                                        <p:tav tm="100000">
                                          <p:val>
                                            <p:strVal val="#ppt_y"/>
                                          </p:val>
                                        </p:tav>
                                      </p:tavLst>
                                    </p:anim>
                                  </p:childTnLst>
                                </p:cTn>
                              </p:par>
                              <p:par>
                                <p:cTn id="16" presetID="1" presetClass="exit" presetSubtype="0" fill="hold" grpId="1" nodeType="withEffect">
                                  <p:stCondLst>
                                    <p:cond delay="7000"/>
                                  </p:stCondLst>
                                  <p:childTnLst>
                                    <p:set>
                                      <p:cBhvr>
                                        <p:cTn id="17" dur="1" fill="hold">
                                          <p:stCondLst>
                                            <p:cond delay="0"/>
                                          </p:stCondLst>
                                        </p:cTn>
                                        <p:tgtEl>
                                          <p:spTgt spid="26"/>
                                        </p:tgtEl>
                                        <p:attrNameLst>
                                          <p:attrName>style.visibility</p:attrName>
                                        </p:attrNameLst>
                                      </p:cBhvr>
                                      <p:to>
                                        <p:strVal val="hidden"/>
                                      </p:to>
                                    </p:set>
                                  </p:childTnLst>
                                </p:cTn>
                              </p:par>
                              <p:par>
                                <p:cTn id="18" presetID="10" presetClass="exit" presetSubtype="0" fill="hold" grpId="1" nodeType="withEffect">
                                  <p:stCondLst>
                                    <p:cond delay="7500"/>
                                  </p:stCondLst>
                                  <p:childTnLst>
                                    <p:animEffect transition="out" filter="fade">
                                      <p:cBhvr>
                                        <p:cTn id="19" dur="200"/>
                                        <p:tgtEl>
                                          <p:spTgt spid="5"/>
                                        </p:tgtEl>
                                      </p:cBhvr>
                                    </p:animEffect>
                                    <p:set>
                                      <p:cBhvr>
                                        <p:cTn id="20" dur="1" fill="hold">
                                          <p:stCondLst>
                                            <p:cond delay="199"/>
                                          </p:stCondLst>
                                        </p:cTn>
                                        <p:tgtEl>
                                          <p:spTgt spid="5"/>
                                        </p:tgtEl>
                                        <p:attrNameLst>
                                          <p:attrName>style.visibility</p:attrName>
                                        </p:attrNameLst>
                                      </p:cBhvr>
                                      <p:to>
                                        <p:strVal val="hidden"/>
                                      </p:to>
                                    </p:set>
                                  </p:childTnLst>
                                </p:cTn>
                              </p:par>
                              <p:par>
                                <p:cTn id="21" presetID="1" presetClass="exit" presetSubtype="0" fill="hold" grpId="1" nodeType="withEffect">
                                  <p:stCondLst>
                                    <p:cond delay="7000"/>
                                  </p:stCondLst>
                                  <p:childTnLst>
                                    <p:set>
                                      <p:cBhvr>
                                        <p:cTn id="22" dur="1" fill="hold">
                                          <p:stCondLst>
                                            <p:cond delay="0"/>
                                          </p:stCondLst>
                                        </p:cTn>
                                        <p:tgtEl>
                                          <p:spTgt spid="25"/>
                                        </p:tgtEl>
                                        <p:attrNameLst>
                                          <p:attrName>style.visibility</p:attrName>
                                        </p:attrNameLst>
                                      </p:cBhvr>
                                      <p:to>
                                        <p:strVal val="hidden"/>
                                      </p:to>
                                    </p:set>
                                  </p:childTnLst>
                                </p:cTn>
                              </p:par>
                              <p:par>
                                <p:cTn id="23" presetID="22" presetClass="entr" presetSubtype="8" fill="hold" grpId="0" nodeType="withEffect">
                                  <p:stCondLst>
                                    <p:cond delay="750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3000"/>
                                        <p:tgtEl>
                                          <p:spTgt spid="2"/>
                                        </p:tgtEl>
                                      </p:cBhvr>
                                    </p:animEffect>
                                  </p:childTnLst>
                                </p:cTn>
                              </p:par>
                              <p:par>
                                <p:cTn id="26" presetID="22" presetClass="entr" presetSubtype="8" fill="hold" grpId="0" nodeType="withEffect">
                                  <p:stCondLst>
                                    <p:cond delay="1050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3000"/>
                                        <p:tgtEl>
                                          <p:spTgt spid="8"/>
                                        </p:tgtEl>
                                      </p:cBhvr>
                                    </p:animEffect>
                                  </p:childTnLst>
                                </p:cTn>
                              </p:par>
                              <p:par>
                                <p:cTn id="29" presetID="10" presetClass="entr" presetSubtype="0" fill="hold" grpId="0" nodeType="withEffect">
                                  <p:stCondLst>
                                    <p:cond delay="7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2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3"/>
                </p:tgtEl>
              </p:cMediaNode>
            </p:audio>
          </p:childTnLst>
        </p:cTn>
      </p:par>
    </p:tnLst>
    <p:bldLst>
      <p:bldP spid="2" grpId="0" animBg="1"/>
      <p:bldP spid="8" grpId="0" animBg="1"/>
      <p:bldP spid="25" grpId="0" animBg="1"/>
      <p:bldP spid="25" grpId="1" animBg="1"/>
      <p:bldP spid="26" grpId="0" animBg="1"/>
      <p:bldP spid="26" grpId="1" animBg="1"/>
      <p:bldP spid="5" grpId="0" animBg="1"/>
      <p:bldP spid="5" grpId="1"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6947" y="1728811"/>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18" name="Picture 2" descr="C:\Users\delrosarios\Pictures\Screenshots\surface - post session.png"/>
          <p:cNvPicPr>
            <a:picLocks noChangeAspect="1" noChangeArrowheads="1"/>
          </p:cNvPicPr>
          <p:nvPr/>
        </p:nvPicPr>
        <p:blipFill rotWithShape="1">
          <a:blip r:embed="rId7">
            <a:extLst>
              <a:ext uri="{28A0092B-C50C-407E-A947-70E740481C1C}">
                <a14:useLocalDpi xmlns:a14="http://schemas.microsoft.com/office/drawing/2010/main" val="0"/>
              </a:ext>
            </a:extLst>
          </a:blip>
          <a:srcRect l="16934" t="1346" r="16971" b="28038"/>
          <a:stretch/>
        </p:blipFill>
        <p:spPr bwMode="auto">
          <a:xfrm>
            <a:off x="921347" y="990600"/>
            <a:ext cx="7315200" cy="4394112"/>
          </a:xfrm>
          <a:prstGeom prst="rect">
            <a:avLst/>
          </a:prstGeom>
          <a:noFill/>
          <a:ln>
            <a:solidFill>
              <a:srgbClr val="6DCFF6"/>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7542796" y="5713977"/>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1226147" y="261989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226147" y="317400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1226147" y="373446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226147" y="42815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3117499" y="48149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362323" y="496731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76723" y="513051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710875" y="2716567"/>
            <a:ext cx="2743200" cy="507831"/>
          </a:xfrm>
          <a:prstGeom prst="rect">
            <a:avLst/>
          </a:prstGeom>
          <a:noFill/>
        </p:spPr>
        <p:txBody>
          <a:bodyPr wrap="square" rtlCol="0">
            <a:spAutoFit/>
          </a:bodyPr>
          <a:lstStyle/>
          <a:p>
            <a:r>
              <a:rPr lang="en-US" sz="900" dirty="0">
                <a:solidFill>
                  <a:schemeClr val="bg1">
                    <a:lumMod val="50000"/>
                  </a:schemeClr>
                </a:solidFill>
              </a:rPr>
              <a:t>This has really helped through my problems. the tutors are awesome to work with and will teach how to do</a:t>
            </a:r>
          </a:p>
          <a:p>
            <a:r>
              <a:rPr lang="en-US" sz="900" dirty="0">
                <a:solidFill>
                  <a:schemeClr val="bg1">
                    <a:lumMod val="50000"/>
                  </a:schemeClr>
                </a:solidFill>
              </a:rPr>
              <a:t>your work.</a:t>
            </a:r>
          </a:p>
        </p:txBody>
      </p:sp>
      <p:pic>
        <p:nvPicPr>
          <p:cNvPr id="2" name="mdpls slide 9.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900:00:00.0" time="0"/>
                    <p14:bmk name="mdpls slide 900:00:09.3" time="9360"/>
                  </p14:bmkLst>
                </p14:media>
              </p:ext>
            </p:extLst>
          </p:nvPr>
        </p:nvPicPr>
        <p:blipFill>
          <a:blip r:embed="rId8"/>
          <a:stretch>
            <a:fillRect/>
          </a:stretch>
        </p:blipFill>
        <p:spPr>
          <a:xfrm>
            <a:off x="4267200" y="3124200"/>
            <a:ext cx="609600" cy="609600"/>
          </a:xfrm>
          <a:prstGeom prst="rect">
            <a:avLst/>
          </a:prstGeom>
        </p:spPr>
      </p:pic>
      <p:sp>
        <p:nvSpPr>
          <p:cNvPr id="13" name="mdpls slide 9Attheend00:00:00.0-00:00:09.3"/>
          <p:cNvSpPr txBox="1"/>
          <p:nvPr>
            <p:custDataLst>
              <p:tags r:id="rId4"/>
            </p:custDataLst>
          </p:nvPr>
        </p:nvSpPr>
        <p:spPr>
          <a:xfrm>
            <a:off x="0" y="6370320"/>
            <a:ext cx="9144000" cy="48768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At the end of every session, please tell us how we did.  We use the surveys to reward our tutors and to improve our service.</a:t>
            </a:r>
            <a:endParaRPr lang="en-US" sz="1600" dirty="0">
              <a:solidFill>
                <a:srgbClr val="000000"/>
              </a:solidFill>
              <a:latin typeface="Calibri"/>
            </a:endParaRPr>
          </a:p>
        </p:txBody>
      </p:sp>
    </p:spTree>
    <p:extLst>
      <p:ext uri="{BB962C8B-B14F-4D97-AF65-F5344CB8AC3E}">
        <p14:creationId xmlns:p14="http://schemas.microsoft.com/office/powerpoint/2010/main" val="3095970146"/>
      </p:ext>
    </p:extLst>
  </p:cSld>
  <p:clrMapOvr>
    <a:masterClrMapping/>
  </p:clrMapOvr>
  <mc:AlternateContent xmlns:mc="http://schemas.openxmlformats.org/markup-compatibility/2006" xmlns:p14="http://schemas.microsoft.com/office/powerpoint/2010/main">
    <mc:Choice Requires="p14">
      <p:transition spd="slow" p14:dur="2000" advClick="0" advTm="9700"/>
    </mc:Choice>
    <mc:Fallback xmlns="">
      <p:transition spd="slow" advClick="0" advTm="97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659"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200"/>
                                        <p:tgtEl>
                                          <p:spTgt spid="13"/>
                                        </p:tgtEl>
                                      </p:cBhvr>
                                    </p:animEffect>
                                  </p:childTnLst>
                                </p:cTn>
                              </p:par>
                              <p:par>
                                <p:cTn id="10" presetID="1" presetClass="entr" presetSubtype="0" fill="hold" grpId="0" nodeType="withEffect">
                                  <p:stCondLst>
                                    <p:cond delay="10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150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2000"/>
                                  </p:stCondLst>
                                  <p:childTnLst>
                                    <p:set>
                                      <p:cBhvr>
                                        <p:cTn id="15" dur="1" fill="hold">
                                          <p:stCondLst>
                                            <p:cond delay="0"/>
                                          </p:stCondLst>
                                        </p:cTn>
                                        <p:tgtEl>
                                          <p:spTgt spid="8"/>
                                        </p:tgtEl>
                                        <p:attrNameLst>
                                          <p:attrName>style.visibility</p:attrName>
                                        </p:attrNameLst>
                                      </p:cBhvr>
                                      <p:to>
                                        <p:strVal val="visible"/>
                                      </p:to>
                                    </p:set>
                                  </p:childTnLst>
                                </p:cTn>
                              </p:par>
                              <p:par>
                                <p:cTn id="16" presetID="1" presetClass="entr" presetSubtype="0" fill="hold" grpId="0" nodeType="withEffect">
                                  <p:stCondLst>
                                    <p:cond delay="250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300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3500"/>
                                  </p:stCondLst>
                                  <p:childTnLst>
                                    <p:set>
                                      <p:cBhvr>
                                        <p:cTn id="21" dur="1" fill="hold">
                                          <p:stCondLst>
                                            <p:cond delay="0"/>
                                          </p:stCondLst>
                                        </p:cTn>
                                        <p:tgtEl>
                                          <p:spTgt spid="11"/>
                                        </p:tgtEl>
                                        <p:attrNameLst>
                                          <p:attrName>style.visibility</p:attrName>
                                        </p:attrNameLst>
                                      </p:cBhvr>
                                      <p:to>
                                        <p:strVal val="visible"/>
                                      </p:to>
                                    </p:set>
                                  </p:childTnLst>
                                </p:cTn>
                              </p:par>
                              <p:par>
                                <p:cTn id="22" presetID="1" presetClass="entr" presetSubtype="0" fill="hold" grpId="0" nodeType="withEffect">
                                  <p:stCondLst>
                                    <p:cond delay="400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4500"/>
                                  </p:stCondLst>
                                  <p:iterate type="lt">
                                    <p:tmAbs val="0"/>
                                  </p:iterate>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4" grpId="0" animBg="1"/>
      <p:bldP spid="7" grpId="0" animBg="1"/>
      <p:bldP spid="8" grpId="0" animBg="1"/>
      <p:bldP spid="9" grpId="0" animBg="1"/>
      <p:bldP spid="10" grpId="0" animBg="1"/>
      <p:bldP spid="11" grpId="0" animBg="1"/>
      <p:bldP spid="12" grpId="0" animBg="1"/>
      <p:bldP spid="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p:nvPr/>
        </p:nvPicPr>
        <p:blipFill>
          <a:blip r:embed="rId7"/>
          <a:stretch>
            <a:fillRect/>
          </a:stretch>
        </p:blipFill>
        <p:spPr>
          <a:xfrm>
            <a:off x="914400" y="1008372"/>
            <a:ext cx="7315200" cy="4522967"/>
          </a:xfrm>
          <a:prstGeom prst="rect">
            <a:avLst/>
          </a:prstGeom>
          <a:ln>
            <a:solidFill>
              <a:srgbClr val="6DCFF6"/>
            </a:solidFill>
          </a:ln>
        </p:spPr>
      </p:pic>
      <p:sp>
        <p:nvSpPr>
          <p:cNvPr id="6" name="Rectangle 5"/>
          <p:cNvSpPr/>
          <p:nvPr/>
        </p:nvSpPr>
        <p:spPr>
          <a:xfrm>
            <a:off x="7535849" y="5827346"/>
            <a:ext cx="1600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rot="19801214">
            <a:off x="411274" y="3579954"/>
            <a:ext cx="685800" cy="3048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 name="mdpls slide 10.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1000:00:00.0" time="0"/>
                    <p14:bmk name="mdpls slide 1000:00:07.5" time="7500"/>
                  </p14:bmkLst>
                </p14:media>
              </p:ext>
            </p:extLst>
          </p:nvPr>
        </p:nvPicPr>
        <p:blipFill>
          <a:blip r:embed="rId8"/>
          <a:stretch>
            <a:fillRect/>
          </a:stretch>
        </p:blipFill>
        <p:spPr>
          <a:xfrm>
            <a:off x="4267200" y="3124200"/>
            <a:ext cx="609600" cy="609600"/>
          </a:xfrm>
          <a:prstGeom prst="rect">
            <a:avLst/>
          </a:prstGeom>
        </p:spPr>
      </p:pic>
      <p:sp>
        <p:nvSpPr>
          <p:cNvPr id="8" name="mdpls slide 10Onceyoucomplete00:00:00.0-00:00:07.5"/>
          <p:cNvSpPr txBox="1"/>
          <p:nvPr>
            <p:custDataLst>
              <p:tags r:id="rId4"/>
            </p:custDataLst>
          </p:nvPr>
        </p:nvSpPr>
        <p:spPr>
          <a:xfrm>
            <a:off x="0" y="6614160"/>
            <a:ext cx="9144000" cy="24384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Once you complete the end of session survey, you will have the option to share, print or review your session.</a:t>
            </a:r>
            <a:endParaRPr lang="en-US" sz="1600" dirty="0">
              <a:solidFill>
                <a:srgbClr val="000000"/>
              </a:solidFill>
              <a:latin typeface="Calibri"/>
            </a:endParaRPr>
          </a:p>
        </p:txBody>
      </p:sp>
    </p:spTree>
    <p:extLst>
      <p:ext uri="{BB962C8B-B14F-4D97-AF65-F5344CB8AC3E}">
        <p14:creationId xmlns:p14="http://schemas.microsoft.com/office/powerpoint/2010/main" val="4119587615"/>
      </p:ext>
    </p:extLst>
  </p:cSld>
  <p:clrMapOvr>
    <a:masterClrMapping/>
  </p:clrMapOvr>
  <mc:AlternateContent xmlns:mc="http://schemas.openxmlformats.org/markup-compatibility/2006" xmlns:p14="http://schemas.microsoft.com/office/powerpoint/2010/main">
    <mc:Choice Requires="p14">
      <p:transition spd="slow" p14:dur="2000" advClick="0" advTm="7500"/>
    </mc:Choice>
    <mc:Fallback xmlns="">
      <p:transition spd="slow" advClick="0" advTm="7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77" fill="hold"/>
                                        <p:tgtEl>
                                          <p:spTgt spid="3"/>
                                        </p:tgtEl>
                                      </p:cBhvr>
                                    </p:cmd>
                                  </p:childTnLst>
                                </p:cTn>
                              </p:par>
                              <p:par>
                                <p:cTn id="7" presetID="2" presetClass="entr" presetSubtype="12" fill="hold" grpId="0" nodeType="withEffect">
                                  <p:stCondLst>
                                    <p:cond delay="530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1000" fill="hold"/>
                                        <p:tgtEl>
                                          <p:spTgt spid="17"/>
                                        </p:tgtEl>
                                        <p:attrNameLst>
                                          <p:attrName>ppt_x</p:attrName>
                                        </p:attrNameLst>
                                      </p:cBhvr>
                                      <p:tavLst>
                                        <p:tav tm="0">
                                          <p:val>
                                            <p:strVal val="0-#ppt_w/2"/>
                                          </p:val>
                                        </p:tav>
                                        <p:tav tm="100000">
                                          <p:val>
                                            <p:strVal val="#ppt_x"/>
                                          </p:val>
                                        </p:tav>
                                      </p:tavLst>
                                    </p:anim>
                                    <p:anim calcmode="lin" valueType="num">
                                      <p:cBhvr additive="base">
                                        <p:cTn id="10" dur="1000" fill="hold"/>
                                        <p:tgtEl>
                                          <p:spTgt spid="17"/>
                                        </p:tgtEl>
                                        <p:attrNameLst>
                                          <p:attrName>ppt_y</p:attrName>
                                        </p:attrNameLst>
                                      </p:cBhvr>
                                      <p:tavLst>
                                        <p:tav tm="0">
                                          <p:val>
                                            <p:strVal val="1+#ppt_h/2"/>
                                          </p:val>
                                        </p:tav>
                                        <p:tav tm="100000">
                                          <p:val>
                                            <p:strVal val="#ppt_y"/>
                                          </p:val>
                                        </p:tav>
                                      </p:tavLst>
                                    </p:anim>
                                  </p:childTnLst>
                                </p:cTn>
                              </p:par>
                              <p:par>
                                <p:cTn id="11" presetID="42" presetClass="path" presetSubtype="0" accel="50000" decel="50000" fill="hold" grpId="1" nodeType="withEffect">
                                  <p:stCondLst>
                                    <p:cond delay="6400"/>
                                  </p:stCondLst>
                                  <p:childTnLst>
                                    <p:animMotion origin="layout" path="M 4.72222E-6 4.70044E-6 L 0.00086 0.22229 " pathEditMode="relative" rAng="0" ptsTypes="AA">
                                      <p:cBhvr>
                                        <p:cTn id="12" dur="2000" fill="hold"/>
                                        <p:tgtEl>
                                          <p:spTgt spid="17"/>
                                        </p:tgtEl>
                                        <p:attrNameLst>
                                          <p:attrName>ppt_x</p:attrName>
                                          <p:attrName>ppt_y</p:attrName>
                                        </p:attrNameLst>
                                      </p:cBhvr>
                                      <p:rCtr x="35" y="1110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39000" y="5638800"/>
            <a:ext cx="1752600" cy="4446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dpls slide 11Getstartedtoday00:00:00.0-00:00:12.9"/>
          <p:cNvSpPr txBox="1"/>
          <p:nvPr>
            <p:custDataLst>
              <p:tags r:id="rId1"/>
            </p:custDataLst>
          </p:nvPr>
        </p:nvSpPr>
        <p:spPr>
          <a:xfrm>
            <a:off x="0" y="6370320"/>
            <a:ext cx="9144000" cy="243840"/>
          </a:xfrm>
          <a:prstGeom prst="rect">
            <a:avLst/>
          </a:prstGeom>
          <a:solidFill>
            <a:srgbClr val="FFFFFF"/>
          </a:solidFill>
        </p:spPr>
        <p:txBody>
          <a:bodyPr vert="horz" tIns="0" bIns="0" rtlCol="0">
            <a:noAutofit/>
          </a:bodyPr>
          <a:lstStyle/>
          <a:p>
            <a:r>
              <a:rPr lang="en-US" sz="1500" dirty="0" smtClean="0">
                <a:solidFill>
                  <a:srgbClr val="000000"/>
                </a:solidFill>
                <a:latin typeface="Calibri"/>
              </a:rPr>
              <a:t>Use HomeworkAlabama.org to get your homework done first. Then, get back to your life!</a:t>
            </a:r>
            <a:endParaRPr lang="en-US" sz="1500" dirty="0">
              <a:solidFill>
                <a:srgbClr val="000000"/>
              </a:solidFill>
              <a:latin typeface="Calibri"/>
            </a:endParaRPr>
          </a:p>
        </p:txBody>
      </p:sp>
      <p:pic>
        <p:nvPicPr>
          <p:cNvPr id="11" name="mdpls slide 11.wma">
            <a:hlinkClick r:id="" action="ppaction://media"/>
          </p:cNvPr>
          <p:cNvPicPr>
            <a:picLocks noChangeAspect="1"/>
          </p:cNvPicPr>
          <p:nvPr>
            <a:audioFile r:link="rId3"/>
            <p:custDataLst>
              <p:tags r:id="rId4"/>
            </p:custDataLst>
            <p:extLst>
              <p:ext uri="{DAA4B4D4-6D71-4841-9C94-3DE7FCFB9230}">
                <p14:media xmlns:p14="http://schemas.microsoft.com/office/powerpoint/2010/main" r:embed="rId2"/>
              </p:ext>
            </p:extLst>
          </p:nvPr>
        </p:nvPicPr>
        <p:blipFill>
          <a:blip r:embed="rId10"/>
          <a:stretch>
            <a:fillRect/>
          </a:stretch>
        </p:blipFill>
        <p:spPr>
          <a:xfrm>
            <a:off x="4267200" y="3124200"/>
            <a:ext cx="609600" cy="609600"/>
          </a:xfrm>
          <a:prstGeom prst="rect">
            <a:avLst/>
          </a:prstGeom>
        </p:spPr>
      </p:pic>
      <p:sp>
        <p:nvSpPr>
          <p:cNvPr id="12" name="Title 1"/>
          <p:cNvSpPr txBox="1">
            <a:spLocks/>
          </p:cNvSpPr>
          <p:nvPr/>
        </p:nvSpPr>
        <p:spPr>
          <a:xfrm>
            <a:off x="-1149" y="422915"/>
            <a:ext cx="9144000" cy="1371600"/>
          </a:xfrm>
          <a:prstGeom prst="rect">
            <a:avLst/>
          </a:prstGeom>
          <a:solidFill>
            <a:srgbClr val="640708"/>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cap="small" dirty="0" err="1" smtClean="0">
                <a:solidFill>
                  <a:schemeClr val="bg1"/>
                </a:solidFill>
                <a:latin typeface="Arial Narrow" panose="020B0606020202030204" pitchFamily="34" charset="0"/>
              </a:rPr>
              <a:t>HomeworkAlabama.Org</a:t>
            </a:r>
            <a:endParaRPr lang="en-US" sz="5400" cap="small" dirty="0">
              <a:solidFill>
                <a:schemeClr val="bg1"/>
              </a:solidFill>
              <a:latin typeface="Arial Narrow" panose="020B0606020202030204" pitchFamily="34" charset="0"/>
            </a:endParaRPr>
          </a:p>
        </p:txBody>
      </p:sp>
      <p:sp>
        <p:nvSpPr>
          <p:cNvPr id="17" name="mdpls slide 11Getstartedtoday00:00:00.0-00:00:12.9"/>
          <p:cNvSpPr txBox="1"/>
          <p:nvPr>
            <p:custDataLst>
              <p:tags r:id="rId5"/>
            </p:custDataLst>
          </p:nvPr>
        </p:nvSpPr>
        <p:spPr>
          <a:xfrm>
            <a:off x="19221" y="6627740"/>
            <a:ext cx="9144000" cy="243840"/>
          </a:xfrm>
          <a:prstGeom prst="rect">
            <a:avLst/>
          </a:prstGeom>
          <a:solidFill>
            <a:srgbClr val="FFFFFF"/>
          </a:solidFill>
        </p:spPr>
        <p:txBody>
          <a:bodyPr vert="horz" tIns="0" bIns="0" rtlCol="0">
            <a:noAutofit/>
          </a:bodyPr>
          <a:lstStyle/>
          <a:p>
            <a:r>
              <a:rPr lang="en-US" sz="1500" dirty="0" smtClean="0">
                <a:solidFill>
                  <a:srgbClr val="000000"/>
                </a:solidFill>
                <a:latin typeface="Calibri"/>
              </a:rPr>
              <a:t>Provided by Alabama Public Library Service. Powered by Tutor.com</a:t>
            </a:r>
            <a:endParaRPr lang="en-US" sz="1500" dirty="0">
              <a:solidFill>
                <a:srgbClr val="000000"/>
              </a:solidFill>
              <a:latin typeface="Calibri"/>
            </a:endParaRPr>
          </a:p>
        </p:txBody>
      </p:sp>
      <p:pic>
        <p:nvPicPr>
          <p:cNvPr id="3" name="last slide.wma">
            <a:hlinkClick r:id="" action="ppaction://media"/>
          </p:cNvPr>
          <p:cNvPicPr>
            <a:picLocks noChangeAspect="1"/>
          </p:cNvPicPr>
          <p:nvPr>
            <a:audioFile r:link="rId7"/>
            <p:extLst>
              <p:ext uri="{DAA4B4D4-6D71-4841-9C94-3DE7FCFB9230}">
                <p14:media xmlns:p14="http://schemas.microsoft.com/office/powerpoint/2010/main" r:embed="rId6"/>
              </p:ext>
            </p:extLst>
          </p:nvPr>
        </p:nvPicPr>
        <p:blipFill>
          <a:blip r:embed="rId11"/>
          <a:stretch>
            <a:fillRect/>
          </a:stretch>
        </p:blipFill>
        <p:spPr>
          <a:xfrm>
            <a:off x="4327525" y="3184525"/>
            <a:ext cx="487363" cy="487363"/>
          </a:xfrm>
          <a:prstGeom prst="rect">
            <a:avLst/>
          </a:prstGeom>
        </p:spPr>
      </p:pic>
      <p:sp>
        <p:nvSpPr>
          <p:cNvPr id="4" name="TextBox 3"/>
          <p:cNvSpPr txBox="1"/>
          <p:nvPr/>
        </p:nvSpPr>
        <p:spPr>
          <a:xfrm>
            <a:off x="-3017" y="1476401"/>
            <a:ext cx="9145149" cy="584775"/>
          </a:xfrm>
          <a:prstGeom prst="rect">
            <a:avLst/>
          </a:prstGeom>
          <a:solidFill>
            <a:srgbClr val="640708"/>
          </a:solidFill>
        </p:spPr>
        <p:txBody>
          <a:bodyPr wrap="square" rtlCol="0">
            <a:spAutoFit/>
          </a:bodyPr>
          <a:lstStyle/>
          <a:p>
            <a:pPr algn="ctr"/>
            <a:r>
              <a:rPr lang="en-US" sz="3200" dirty="0" smtClean="0">
                <a:solidFill>
                  <a:schemeClr val="bg1"/>
                </a:solidFill>
              </a:rPr>
              <a:t>Get Your HOMEWORK Done.</a:t>
            </a:r>
            <a:endParaRPr lang="en-US" sz="3200" dirty="0">
              <a:solidFill>
                <a:schemeClr val="bg1"/>
              </a:solidFill>
            </a:endParaRPr>
          </a:p>
        </p:txBody>
      </p:sp>
      <p:pic>
        <p:nvPicPr>
          <p:cNvPr id="3074"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r="50644"/>
          <a:stretch/>
        </p:blipFill>
        <p:spPr bwMode="auto">
          <a:xfrm>
            <a:off x="2809" y="2874308"/>
            <a:ext cx="4500647" cy="225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782455">
            <a:off x="6834973" y="2948081"/>
            <a:ext cx="2151564" cy="2123658"/>
          </a:xfrm>
          <a:prstGeom prst="rect">
            <a:avLst/>
          </a:prstGeom>
          <a:noFill/>
        </p:spPr>
        <p:txBody>
          <a:bodyPr wrap="square" rtlCol="0">
            <a:spAutoFit/>
          </a:bodyPr>
          <a:lstStyle/>
          <a:p>
            <a:pPr algn="r"/>
            <a:r>
              <a:rPr lang="en-US" sz="4400" dirty="0" smtClean="0">
                <a:solidFill>
                  <a:schemeClr val="tx2"/>
                </a:solidFill>
                <a:latin typeface="Magnum" panose="00000400000000000000" pitchFamily="2" charset="0"/>
              </a:rPr>
              <a:t>Get Back to Your </a:t>
            </a:r>
            <a:r>
              <a:rPr lang="en-US" sz="4400" dirty="0" smtClean="0">
                <a:solidFill>
                  <a:schemeClr val="accent2"/>
                </a:solidFill>
                <a:latin typeface="Magnum" panose="00000400000000000000" pitchFamily="2" charset="0"/>
              </a:rPr>
              <a:t>Life!</a:t>
            </a:r>
            <a:endParaRPr lang="en-US" sz="4400" dirty="0">
              <a:solidFill>
                <a:schemeClr val="accent2"/>
              </a:solidFill>
              <a:latin typeface="Magnum" panose="00000400000000000000" pitchFamily="2" charset="0"/>
            </a:endParaRPr>
          </a:p>
        </p:txBody>
      </p:sp>
      <p:pic>
        <p:nvPicPr>
          <p:cNvPr id="18"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6052"/>
          <a:stretch/>
        </p:blipFill>
        <p:spPr bwMode="auto">
          <a:xfrm>
            <a:off x="4566145" y="2882349"/>
            <a:ext cx="2183800" cy="2256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391400" y="6301074"/>
            <a:ext cx="1663454" cy="482938"/>
          </a:xfrm>
          <a:prstGeom prst="rect">
            <a:avLst/>
          </a:prstGeom>
        </p:spPr>
      </p:pic>
    </p:spTree>
    <p:extLst>
      <p:ext uri="{BB962C8B-B14F-4D97-AF65-F5344CB8AC3E}">
        <p14:creationId xmlns:p14="http://schemas.microsoft.com/office/powerpoint/2010/main" val="264507496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3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11"/>
                </p:tgtEl>
              </p:cMediaNode>
            </p:audio>
            <p:audio>
              <p:cMediaNode vol="80000" showWhenStopped="0">
                <p:cTn id="8"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7520940" cy="548640"/>
          </a:xfrm>
        </p:spPr>
        <p:txBody>
          <a:bodyPr/>
          <a:lstStyle/>
          <a:p>
            <a:r>
              <a:rPr lang="en-US" sz="3600" cap="small" dirty="0" smtClean="0">
                <a:solidFill>
                  <a:schemeClr val="accent2"/>
                </a:solidFill>
              </a:rPr>
              <a:t>Would You Rather…</a:t>
            </a:r>
            <a:endParaRPr lang="en-US" sz="3600" cap="small" dirty="0">
              <a:solidFill>
                <a:schemeClr val="accent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295" y="2959474"/>
            <a:ext cx="1447800" cy="13319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9" name="Picture 8"/>
          <p:cNvPicPr>
            <a:picLocks noChangeAspect="1" noChangeArrowheads="1"/>
          </p:cNvPicPr>
          <p:nvPr/>
        </p:nvPicPr>
        <p:blipFill rotWithShape="1">
          <a:blip r:embed="rId5" cstate="print"/>
          <a:srcRect l="7028" t="11524" r="4126"/>
          <a:stretch/>
        </p:blipFill>
        <p:spPr bwMode="auto">
          <a:xfrm>
            <a:off x="365651" y="1437851"/>
            <a:ext cx="1083212" cy="1373430"/>
          </a:xfrm>
          <a:prstGeom prst="rect">
            <a:avLst/>
          </a:prstGeom>
          <a:solidFill>
            <a:srgbClr val="FFFFFF">
              <a:shade val="85000"/>
            </a:srgbClr>
          </a:solidFill>
          <a:ln>
            <a:solidFill>
              <a:schemeClr val="bg1">
                <a:lumMod val="85000"/>
              </a:schemeClr>
            </a:solidFill>
          </a:ln>
          <a:effectLst/>
        </p:spPr>
      </p:pic>
      <p:pic>
        <p:nvPicPr>
          <p:cNvPr id="1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76052"/>
          <a:stretch/>
        </p:blipFill>
        <p:spPr bwMode="auto">
          <a:xfrm rot="20871143">
            <a:off x="6974724" y="1219200"/>
            <a:ext cx="1752600" cy="181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76133"/>
          <a:stretch/>
        </p:blipFill>
        <p:spPr bwMode="auto">
          <a:xfrm rot="20788286">
            <a:off x="5258976" y="2809423"/>
            <a:ext cx="1677727" cy="173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5335041" y="1388613"/>
            <a:ext cx="1752519" cy="1384995"/>
          </a:xfrm>
          <a:prstGeom prst="rect">
            <a:avLst/>
          </a:prstGeom>
          <a:noFill/>
        </p:spPr>
        <p:txBody>
          <a:bodyPr wrap="square" rtlCol="0">
            <a:spAutoFit/>
          </a:bodyPr>
          <a:lstStyle/>
          <a:p>
            <a:r>
              <a:rPr lang="en-US" sz="2800" dirty="0" smtClean="0">
                <a:solidFill>
                  <a:schemeClr val="tx2"/>
                </a:solidFill>
                <a:latin typeface="Magnum" panose="00000400000000000000" pitchFamily="2" charset="0"/>
              </a:rPr>
              <a:t>Get Back to Your </a:t>
            </a:r>
            <a:r>
              <a:rPr lang="en-US" sz="2800" dirty="0" smtClean="0">
                <a:solidFill>
                  <a:schemeClr val="accent2"/>
                </a:solidFill>
                <a:latin typeface="Magnum" panose="00000400000000000000" pitchFamily="2" charset="0"/>
              </a:rPr>
              <a:t>Life!</a:t>
            </a:r>
            <a:endParaRPr lang="en-US" sz="2800" dirty="0">
              <a:solidFill>
                <a:schemeClr val="accent2"/>
              </a:solidFill>
              <a:latin typeface="Magnum" panose="00000400000000000000" pitchFamily="2" charset="0"/>
            </a:endParaRPr>
          </a:p>
        </p:txBody>
      </p:sp>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4678" r="50644"/>
          <a:stretch/>
        </p:blipFill>
        <p:spPr bwMode="auto">
          <a:xfrm rot="20755382">
            <a:off x="6977983" y="2755777"/>
            <a:ext cx="1734762" cy="173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p:cNvPicPr>
            <a:picLocks noChangeAspect="1" noChangeArrowheads="1"/>
          </p:cNvPicPr>
          <p:nvPr/>
        </p:nvPicPr>
        <p:blipFill>
          <a:blip r:embed="rId7" cstate="print"/>
          <a:srcRect/>
          <a:stretch>
            <a:fillRect/>
          </a:stretch>
        </p:blipFill>
        <p:spPr bwMode="auto">
          <a:xfrm>
            <a:off x="365651" y="2938722"/>
            <a:ext cx="1078703" cy="1373430"/>
          </a:xfrm>
          <a:prstGeom prst="rect">
            <a:avLst/>
          </a:prstGeom>
          <a:solidFill>
            <a:srgbClr val="FFFFFF">
              <a:shade val="85000"/>
            </a:srgbClr>
          </a:solidFill>
          <a:ln>
            <a:solidFill>
              <a:schemeClr val="bg1">
                <a:lumMod val="85000"/>
              </a:schemeClr>
            </a:solidFill>
          </a:ln>
          <a:effectLst/>
        </p:spPr>
      </p:pic>
      <p:sp>
        <p:nvSpPr>
          <p:cNvPr id="21" name="TextBox 20"/>
          <p:cNvSpPr txBox="1"/>
          <p:nvPr/>
        </p:nvSpPr>
        <p:spPr>
          <a:xfrm>
            <a:off x="1652954" y="1426286"/>
            <a:ext cx="2151564" cy="1384995"/>
          </a:xfrm>
          <a:prstGeom prst="rect">
            <a:avLst/>
          </a:prstGeom>
          <a:noFill/>
        </p:spPr>
        <p:txBody>
          <a:bodyPr wrap="square" rtlCol="0">
            <a:spAutoFit/>
          </a:bodyPr>
          <a:lstStyle/>
          <a:p>
            <a:r>
              <a:rPr lang="en-US" sz="2800" dirty="0" smtClean="0">
                <a:solidFill>
                  <a:schemeClr val="tx2"/>
                </a:solidFill>
                <a:latin typeface="Magnum" panose="00000400000000000000" pitchFamily="2" charset="0"/>
              </a:rPr>
              <a:t>Struggle all night with </a:t>
            </a:r>
            <a:r>
              <a:rPr lang="en-US" sz="2800" dirty="0" smtClean="0">
                <a:solidFill>
                  <a:schemeClr val="accent2"/>
                </a:solidFill>
                <a:latin typeface="Magnum" panose="00000400000000000000" pitchFamily="2" charset="0"/>
              </a:rPr>
              <a:t>homework?</a:t>
            </a:r>
            <a:endParaRPr lang="en-US" sz="2800" dirty="0">
              <a:solidFill>
                <a:schemeClr val="accent2"/>
              </a:solidFill>
              <a:latin typeface="Magnum" panose="00000400000000000000" pitchFamily="2" charset="0"/>
            </a:endParaRPr>
          </a:p>
        </p:txBody>
      </p:sp>
      <p:cxnSp>
        <p:nvCxnSpPr>
          <p:cNvPr id="22" name="Straight Connector 21"/>
          <p:cNvCxnSpPr/>
          <p:nvPr/>
        </p:nvCxnSpPr>
        <p:spPr>
          <a:xfrm>
            <a:off x="4343400" y="1905000"/>
            <a:ext cx="0" cy="2590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9630" y="1418490"/>
            <a:ext cx="524503" cy="523220"/>
          </a:xfrm>
          <a:prstGeom prst="rect">
            <a:avLst/>
          </a:prstGeom>
          <a:noFill/>
        </p:spPr>
        <p:txBody>
          <a:bodyPr wrap="none" rtlCol="0">
            <a:spAutoFit/>
          </a:bodyPr>
          <a:lstStyle/>
          <a:p>
            <a:r>
              <a:rPr lang="en-US" sz="2800" dirty="0" smtClean="0">
                <a:solidFill>
                  <a:schemeClr val="accent6"/>
                </a:solidFill>
                <a:latin typeface="Magnum" panose="00000400000000000000" pitchFamily="2" charset="0"/>
              </a:rPr>
              <a:t>OR</a:t>
            </a:r>
            <a:endParaRPr lang="en-US" sz="2800" dirty="0">
              <a:solidFill>
                <a:schemeClr val="accent6"/>
              </a:solidFill>
              <a:latin typeface="Magnum" panose="00000400000000000000" pitchFamily="2" charset="0"/>
            </a:endParaRPr>
          </a:p>
        </p:txBody>
      </p:sp>
    </p:spTree>
    <p:extLst>
      <p:ext uri="{BB962C8B-B14F-4D97-AF65-F5344CB8AC3E}">
        <p14:creationId xmlns:p14="http://schemas.microsoft.com/office/powerpoint/2010/main" val="2498080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0" y="4914900"/>
            <a:ext cx="9144000" cy="7595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16422" y="3175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cap="small" dirty="0" smtClean="0">
                <a:solidFill>
                  <a:schemeClr val="accent2"/>
                </a:solidFill>
              </a:rPr>
              <a:t>HomeworkAlabama.org</a:t>
            </a:r>
            <a:r>
              <a:rPr lang="en-US" sz="3600" cap="small" dirty="0">
                <a:solidFill>
                  <a:schemeClr val="accent2"/>
                </a:solidFill>
              </a:rPr>
              <a:t> </a:t>
            </a:r>
            <a:r>
              <a:rPr lang="en-US" sz="3600" cap="small" dirty="0" smtClean="0">
                <a:solidFill>
                  <a:schemeClr val="accent2"/>
                </a:solidFill>
              </a:rPr>
              <a:t>Can Help!</a:t>
            </a:r>
            <a:endParaRPr lang="en-US" cap="small" dirty="0">
              <a:solidFill>
                <a:schemeClr val="bg1">
                  <a:lumMod val="50000"/>
                </a:schemeClr>
              </a:solidFill>
            </a:endParaRPr>
          </a:p>
        </p:txBody>
      </p:sp>
      <p:sp>
        <p:nvSpPr>
          <p:cNvPr id="8"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3</a:t>
            </a:fld>
            <a:endParaRPr lang="en-US"/>
          </a:p>
        </p:txBody>
      </p:sp>
      <p:sp>
        <p:nvSpPr>
          <p:cNvPr id="7" name="TextBox 6"/>
          <p:cNvSpPr txBox="1"/>
          <p:nvPr/>
        </p:nvSpPr>
        <p:spPr>
          <a:xfrm>
            <a:off x="3769156" y="5716590"/>
            <a:ext cx="5374844" cy="1040285"/>
          </a:xfrm>
          <a:prstGeom prst="rect">
            <a:avLst/>
          </a:prstGeom>
          <a:noFill/>
        </p:spPr>
        <p:txBody>
          <a:bodyPr wrap="square" rtlCol="0">
            <a:spAutoFit/>
          </a:bodyPr>
          <a:lstStyle/>
          <a:p>
            <a:pPr>
              <a:lnSpc>
                <a:spcPct val="110000"/>
              </a:lnSpc>
            </a:pPr>
            <a:r>
              <a:rPr lang="en-US" sz="1400" dirty="0">
                <a:solidFill>
                  <a:schemeClr val="bg1"/>
                </a:solidFill>
                <a:cs typeface="News Gothic MT"/>
              </a:rPr>
              <a:t>“I am usually a student who can be pretty doubtful about if I did a problem correctly. This service provides me with confidence and what I need to reach my dreams! Thank you</a:t>
            </a:r>
            <a:r>
              <a:rPr lang="en-US" sz="1400" dirty="0" smtClean="0">
                <a:solidFill>
                  <a:schemeClr val="bg1"/>
                </a:solidFill>
                <a:cs typeface="News Gothic MT"/>
              </a:rPr>
              <a:t>!</a:t>
            </a:r>
            <a:r>
              <a:rPr lang="en-US" sz="1400" dirty="0" smtClean="0">
                <a:solidFill>
                  <a:schemeClr val="bg1"/>
                </a:solidFill>
              </a:rPr>
              <a:t>”  						</a:t>
            </a:r>
            <a:r>
              <a:rPr lang="en-US" sz="1400" i="1" dirty="0" smtClean="0">
                <a:solidFill>
                  <a:schemeClr val="bg1"/>
                </a:solidFill>
              </a:rPr>
              <a:t>Tutor.com User</a:t>
            </a:r>
            <a:endParaRPr lang="en-US" sz="1400" i="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8457135"/>
              </p:ext>
            </p:extLst>
          </p:nvPr>
        </p:nvGraphicFramePr>
        <p:xfrm>
          <a:off x="137241" y="2514600"/>
          <a:ext cx="8869680" cy="2887980"/>
        </p:xfrm>
        <a:graphic>
          <a:graphicData uri="http://schemas.openxmlformats.org/drawingml/2006/table">
            <a:tbl>
              <a:tblPr firstRow="1" bandRow="1">
                <a:tableStyleId>{5C22544A-7EE6-4342-B048-85BDC9FD1C3A}</a:tableStyleId>
              </a:tblPr>
              <a:tblGrid>
                <a:gridCol w="1234440"/>
                <a:gridCol w="1234440"/>
                <a:gridCol w="1280079"/>
                <a:gridCol w="1295400"/>
                <a:gridCol w="1295400"/>
                <a:gridCol w="1066881"/>
                <a:gridCol w="1463040"/>
              </a:tblGrid>
              <a:tr h="346710">
                <a:tc>
                  <a:txBody>
                    <a:bodyPr/>
                    <a:lstStyle/>
                    <a:p>
                      <a:pPr algn="ctr"/>
                      <a:r>
                        <a:rPr lang="en-US" sz="1400" b="0" dirty="0" smtClean="0">
                          <a:solidFill>
                            <a:srgbClr val="F47920"/>
                          </a:solidFill>
                        </a:rPr>
                        <a:t>Math*</a:t>
                      </a:r>
                      <a:endParaRPr lang="en-US" sz="1400" b="0" dirty="0">
                        <a:solidFill>
                          <a:srgbClr val="F47920"/>
                        </a:solidFill>
                      </a:endParaRPr>
                    </a:p>
                  </a:txBody>
                  <a:tcP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Science*</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smtClean="0">
                          <a:solidFill>
                            <a:srgbClr val="F47920"/>
                          </a:solidFill>
                        </a:rPr>
                        <a:t>Social Studies*</a:t>
                      </a:r>
                      <a:endParaRPr lang="en-US" sz="12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Languages</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Writing</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Test</a:t>
                      </a:r>
                      <a:r>
                        <a:rPr lang="en-US" sz="1400" b="0" baseline="0" dirty="0" smtClean="0">
                          <a:solidFill>
                            <a:srgbClr val="F47920"/>
                          </a:solidFill>
                        </a:rPr>
                        <a:t> Prep</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US" sz="1400" b="0" dirty="0" smtClean="0">
                          <a:solidFill>
                            <a:srgbClr val="F47920"/>
                          </a:solidFill>
                        </a:rPr>
                        <a:t>Job Search</a:t>
                      </a:r>
                      <a:endParaRPr lang="en-US" sz="1400" b="0" dirty="0">
                        <a:solidFill>
                          <a:srgbClr val="F47920"/>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r>
              <a:tr h="346710">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2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c>
                  <a:txBody>
                    <a:bodyPr/>
                    <a:lstStyle/>
                    <a:p>
                      <a:endParaRPr lang="en-US" sz="1400" b="0" dirty="0"/>
                    </a:p>
                  </a:txBody>
                  <a:tcPr>
                    <a:lnT w="38100" cmpd="sng">
                      <a:noFill/>
                    </a:lnT>
                    <a:solidFill>
                      <a:schemeClr val="bg1">
                        <a:lumMod val="95000"/>
                      </a:schemeClr>
                    </a:solidFill>
                  </a:tcPr>
                </a:tc>
              </a:tr>
              <a:tr h="271305">
                <a:tc>
                  <a:txBody>
                    <a:bodyPr/>
                    <a:lstStyle/>
                    <a:p>
                      <a:r>
                        <a:rPr lang="en-US" sz="1200" dirty="0" smtClean="0"/>
                        <a:t>Basic I &amp; II</a:t>
                      </a:r>
                      <a:endParaRPr lang="en-US" sz="1200" dirty="0"/>
                    </a:p>
                  </a:txBody>
                  <a:tcPr>
                    <a:solidFill>
                      <a:schemeClr val="accent3">
                        <a:lumMod val="40000"/>
                        <a:lumOff val="60000"/>
                      </a:schemeClr>
                    </a:solidFill>
                  </a:tcPr>
                </a:tc>
                <a:tc>
                  <a:txBody>
                    <a:bodyPr/>
                    <a:lstStyle/>
                    <a:p>
                      <a:r>
                        <a:rPr lang="en-US" sz="1200" dirty="0" smtClean="0"/>
                        <a:t>Basic</a:t>
                      </a:r>
                      <a:endParaRPr lang="en-US" sz="1200" dirty="0"/>
                    </a:p>
                  </a:txBody>
                  <a:tcPr>
                    <a:solidFill>
                      <a:schemeClr val="accent3">
                        <a:lumMod val="40000"/>
                        <a:lumOff val="60000"/>
                      </a:schemeClr>
                    </a:solidFill>
                  </a:tcPr>
                </a:tc>
                <a:tc>
                  <a:txBody>
                    <a:bodyPr/>
                    <a:lstStyle/>
                    <a:p>
                      <a:r>
                        <a:rPr lang="en-US" sz="1200" dirty="0" smtClean="0"/>
                        <a:t>History</a:t>
                      </a:r>
                      <a:endParaRPr lang="en-US" sz="1200" dirty="0"/>
                    </a:p>
                  </a:txBody>
                  <a:tcPr>
                    <a:solidFill>
                      <a:schemeClr val="accent3">
                        <a:lumMod val="40000"/>
                        <a:lumOff val="60000"/>
                      </a:schemeClr>
                    </a:solidFill>
                  </a:tcPr>
                </a:tc>
                <a:tc>
                  <a:txBody>
                    <a:bodyPr/>
                    <a:lstStyle/>
                    <a:p>
                      <a:r>
                        <a:rPr lang="en-US" sz="1200" dirty="0" smtClean="0"/>
                        <a:t>English</a:t>
                      </a:r>
                      <a:endParaRPr lang="en-US" sz="1200" dirty="0"/>
                    </a:p>
                  </a:txBody>
                  <a:tcPr>
                    <a:solidFill>
                      <a:schemeClr val="accent3">
                        <a:lumMod val="40000"/>
                        <a:lumOff val="60000"/>
                      </a:schemeClr>
                    </a:solidFill>
                  </a:tcPr>
                </a:tc>
                <a:tc>
                  <a:txBody>
                    <a:bodyPr/>
                    <a:lstStyle/>
                    <a:p>
                      <a:r>
                        <a:rPr lang="en-US" sz="1200" dirty="0" smtClean="0"/>
                        <a:t>Real-time </a:t>
                      </a:r>
                      <a:endParaRPr lang="en-US" sz="1200" dirty="0"/>
                    </a:p>
                  </a:txBody>
                  <a:tcPr>
                    <a:solidFill>
                      <a:schemeClr val="accent3">
                        <a:lumMod val="40000"/>
                        <a:lumOff val="60000"/>
                      </a:schemeClr>
                    </a:solidFill>
                  </a:tcPr>
                </a:tc>
                <a:tc>
                  <a:txBody>
                    <a:bodyPr/>
                    <a:lstStyle/>
                    <a:p>
                      <a:r>
                        <a:rPr lang="en-US" sz="1200" dirty="0" smtClean="0"/>
                        <a:t>AP® Test</a:t>
                      </a:r>
                      <a:endParaRPr lang="en-US" sz="1200" dirty="0"/>
                    </a:p>
                  </a:txBody>
                  <a:tcPr>
                    <a:solidFill>
                      <a:schemeClr val="accent3">
                        <a:lumMod val="40000"/>
                        <a:lumOff val="60000"/>
                      </a:schemeClr>
                    </a:solidFill>
                  </a:tcPr>
                </a:tc>
                <a:tc>
                  <a:txBody>
                    <a:bodyPr/>
                    <a:lstStyle/>
                    <a:p>
                      <a:r>
                        <a:rPr lang="en-US" sz="1200" dirty="0" smtClean="0"/>
                        <a:t>Job</a:t>
                      </a:r>
                      <a:r>
                        <a:rPr lang="en-US" sz="1200" baseline="0" dirty="0" smtClean="0"/>
                        <a:t> Searches</a:t>
                      </a:r>
                      <a:endParaRPr lang="en-US" sz="1200" dirty="0"/>
                    </a:p>
                  </a:txBody>
                  <a:tcPr>
                    <a:solidFill>
                      <a:schemeClr val="accent3">
                        <a:lumMod val="40000"/>
                        <a:lumOff val="60000"/>
                      </a:schemeClr>
                    </a:solidFill>
                  </a:tcPr>
                </a:tc>
              </a:tr>
              <a:tr h="271305">
                <a:tc>
                  <a:txBody>
                    <a:bodyPr/>
                    <a:lstStyle/>
                    <a:p>
                      <a:r>
                        <a:rPr lang="en-US" sz="1200" dirty="0" smtClean="0"/>
                        <a:t>Algebra I &amp;</a:t>
                      </a:r>
                      <a:r>
                        <a:rPr lang="en-US" sz="1200" baseline="0" dirty="0" smtClean="0"/>
                        <a:t> II</a:t>
                      </a:r>
                      <a:endParaRPr lang="en-US" sz="1200" dirty="0"/>
                    </a:p>
                  </a:txBody>
                  <a:tcPr>
                    <a:noFill/>
                  </a:tcPr>
                </a:tc>
                <a:tc>
                  <a:txBody>
                    <a:bodyPr/>
                    <a:lstStyle/>
                    <a:p>
                      <a:r>
                        <a:rPr lang="en-US" sz="1200" dirty="0" smtClean="0"/>
                        <a:t>Earth</a:t>
                      </a:r>
                      <a:r>
                        <a:rPr lang="en-US" sz="1200" baseline="0" dirty="0" smtClean="0"/>
                        <a:t> Science</a:t>
                      </a:r>
                      <a:endParaRPr lang="en-US" sz="1200" dirty="0"/>
                    </a:p>
                  </a:txBody>
                  <a:tcPr>
                    <a:noFill/>
                  </a:tcPr>
                </a:tc>
                <a:tc>
                  <a:txBody>
                    <a:bodyPr/>
                    <a:lstStyle/>
                    <a:p>
                      <a:r>
                        <a:rPr lang="en-US" sz="1200" dirty="0" smtClean="0"/>
                        <a:t>Government</a:t>
                      </a:r>
                      <a:endParaRPr lang="en-US" sz="1200" dirty="0"/>
                    </a:p>
                  </a:txBody>
                  <a:tcPr>
                    <a:noFill/>
                  </a:tcPr>
                </a:tc>
                <a:tc>
                  <a:txBody>
                    <a:bodyPr/>
                    <a:lstStyle/>
                    <a:p>
                      <a:r>
                        <a:rPr lang="en-US" sz="1200" dirty="0" smtClean="0"/>
                        <a:t>  -Grammar</a:t>
                      </a:r>
                      <a:endParaRPr lang="en-US" sz="1200" dirty="0"/>
                    </a:p>
                  </a:txBody>
                  <a:tcPr>
                    <a:noFill/>
                  </a:tcPr>
                </a:tc>
                <a:tc>
                  <a:txBody>
                    <a:bodyPr/>
                    <a:lstStyle/>
                    <a:p>
                      <a:r>
                        <a:rPr lang="en-US" sz="1200" dirty="0" smtClean="0"/>
                        <a:t>&amp; Drop Off</a:t>
                      </a:r>
                      <a:endParaRPr lang="en-US" sz="1200" dirty="0"/>
                    </a:p>
                  </a:txBody>
                  <a:tcPr>
                    <a:noFill/>
                  </a:tcPr>
                </a:tc>
                <a:tc>
                  <a:txBody>
                    <a:bodyPr/>
                    <a:lstStyle/>
                    <a:p>
                      <a:r>
                        <a:rPr lang="en-US" sz="1200" dirty="0" smtClean="0"/>
                        <a:t>PSAT</a:t>
                      </a:r>
                      <a:endParaRPr lang="en-US" sz="1200" dirty="0"/>
                    </a:p>
                  </a:txBody>
                  <a:tcPr>
                    <a:noFill/>
                  </a:tcPr>
                </a:tc>
                <a:tc>
                  <a:txBody>
                    <a:bodyPr/>
                    <a:lstStyle/>
                    <a:p>
                      <a:r>
                        <a:rPr lang="en-US" sz="1200" dirty="0" smtClean="0"/>
                        <a:t>Applications</a:t>
                      </a:r>
                      <a:endParaRPr lang="en-US" sz="1200" dirty="0"/>
                    </a:p>
                  </a:txBody>
                  <a:tcPr>
                    <a:noFill/>
                  </a:tcPr>
                </a:tc>
              </a:tr>
              <a:tr h="271305">
                <a:tc>
                  <a:txBody>
                    <a:bodyPr/>
                    <a:lstStyle/>
                    <a:p>
                      <a:r>
                        <a:rPr lang="en-US" sz="1200" dirty="0" smtClean="0"/>
                        <a:t>Geometry</a:t>
                      </a:r>
                      <a:endParaRPr lang="en-US" sz="1200" dirty="0"/>
                    </a:p>
                  </a:txBody>
                  <a:tcPr>
                    <a:solidFill>
                      <a:schemeClr val="accent3">
                        <a:lumMod val="40000"/>
                        <a:lumOff val="60000"/>
                      </a:schemeClr>
                    </a:solidFill>
                  </a:tcPr>
                </a:tc>
                <a:tc>
                  <a:txBody>
                    <a:bodyPr/>
                    <a:lstStyle/>
                    <a:p>
                      <a:r>
                        <a:rPr lang="en-US" sz="1200" dirty="0" smtClean="0"/>
                        <a:t>Biology</a:t>
                      </a:r>
                      <a:endParaRPr lang="en-US" sz="1200" dirty="0"/>
                    </a:p>
                  </a:txBody>
                  <a:tcPr>
                    <a:solidFill>
                      <a:schemeClr val="accent3">
                        <a:lumMod val="40000"/>
                        <a:lumOff val="60000"/>
                      </a:schemeClr>
                    </a:solidFill>
                  </a:tcPr>
                </a:tc>
                <a:tc>
                  <a:txBody>
                    <a:bodyPr/>
                    <a:lstStyle/>
                    <a:p>
                      <a:r>
                        <a:rPr lang="en-US" sz="1200" dirty="0" smtClean="0"/>
                        <a:t>Geography</a:t>
                      </a:r>
                      <a:endParaRPr lang="en-US" sz="1200" dirty="0"/>
                    </a:p>
                  </a:txBody>
                  <a:tcPr>
                    <a:solidFill>
                      <a:schemeClr val="accent3">
                        <a:lumMod val="40000"/>
                        <a:lumOff val="60000"/>
                      </a:schemeClr>
                    </a:solidFill>
                  </a:tcPr>
                </a:tc>
                <a:tc>
                  <a:txBody>
                    <a:bodyPr/>
                    <a:lstStyle/>
                    <a:p>
                      <a:r>
                        <a:rPr lang="en-US" sz="1200" dirty="0" smtClean="0"/>
                        <a:t>  -Literature</a:t>
                      </a:r>
                      <a:endParaRPr lang="en-US" sz="1200" dirty="0"/>
                    </a:p>
                  </a:txBody>
                  <a:tcPr>
                    <a:solidFill>
                      <a:schemeClr val="accent3">
                        <a:lumMod val="40000"/>
                        <a:lumOff val="60000"/>
                      </a:schemeClr>
                    </a:solidFill>
                  </a:tcPr>
                </a:tc>
                <a:tc>
                  <a:txBody>
                    <a:bodyPr/>
                    <a:lstStyle/>
                    <a:p>
                      <a:r>
                        <a:rPr lang="en-US" sz="1200" dirty="0" smtClean="0"/>
                        <a:t>Essays</a:t>
                      </a:r>
                      <a:endParaRPr lang="en-US" sz="1200" dirty="0"/>
                    </a:p>
                  </a:txBody>
                  <a:tcPr>
                    <a:solidFill>
                      <a:schemeClr val="accent3">
                        <a:lumMod val="40000"/>
                        <a:lumOff val="60000"/>
                      </a:schemeClr>
                    </a:solidFill>
                  </a:tcPr>
                </a:tc>
                <a:tc>
                  <a:txBody>
                    <a:bodyPr/>
                    <a:lstStyle/>
                    <a:p>
                      <a:r>
                        <a:rPr lang="en-US" sz="1200" dirty="0" smtClean="0"/>
                        <a:t>ACT</a:t>
                      </a:r>
                      <a:endParaRPr lang="en-US" sz="1200" dirty="0"/>
                    </a:p>
                  </a:txBody>
                  <a:tcPr>
                    <a:solidFill>
                      <a:schemeClr val="accent3">
                        <a:lumMod val="40000"/>
                        <a:lumOff val="60000"/>
                      </a:schemeClr>
                    </a:solidFill>
                  </a:tcPr>
                </a:tc>
                <a:tc>
                  <a:txBody>
                    <a:bodyPr/>
                    <a:lstStyle/>
                    <a:p>
                      <a:r>
                        <a:rPr lang="en-US" sz="1200" dirty="0" smtClean="0"/>
                        <a:t>Cover Letters</a:t>
                      </a:r>
                      <a:endParaRPr lang="en-US" sz="1200" dirty="0"/>
                    </a:p>
                  </a:txBody>
                  <a:tcPr>
                    <a:solidFill>
                      <a:schemeClr val="accent3">
                        <a:lumMod val="40000"/>
                        <a:lumOff val="60000"/>
                      </a:schemeClr>
                    </a:solidFill>
                  </a:tcPr>
                </a:tc>
              </a:tr>
              <a:tr h="271305">
                <a:tc>
                  <a:txBody>
                    <a:bodyPr/>
                    <a:lstStyle/>
                    <a:p>
                      <a:r>
                        <a:rPr lang="en-US" sz="1200" dirty="0" smtClean="0"/>
                        <a:t>Trigonometry</a:t>
                      </a:r>
                      <a:endParaRPr lang="en-US" sz="1200" dirty="0"/>
                    </a:p>
                  </a:txBody>
                  <a:tcPr>
                    <a:noFill/>
                  </a:tcPr>
                </a:tc>
                <a:tc>
                  <a:txBody>
                    <a:bodyPr/>
                    <a:lstStyle/>
                    <a:p>
                      <a:r>
                        <a:rPr lang="en-US" sz="1200" dirty="0" smtClean="0"/>
                        <a:t>Chemistry</a:t>
                      </a:r>
                      <a:endParaRPr lang="en-US" sz="1200" dirty="0"/>
                    </a:p>
                  </a:txBody>
                  <a:tcPr>
                    <a:noFill/>
                  </a:tcPr>
                </a:tc>
                <a:tc>
                  <a:txBody>
                    <a:bodyPr/>
                    <a:lstStyle/>
                    <a:p>
                      <a:r>
                        <a:rPr lang="en-US" sz="1200" dirty="0" smtClean="0"/>
                        <a:t>Political Science</a:t>
                      </a:r>
                      <a:endParaRPr lang="en-US" sz="1200" dirty="0"/>
                    </a:p>
                  </a:txBody>
                  <a:tcPr>
                    <a:noFill/>
                  </a:tcPr>
                </a:tc>
                <a:tc>
                  <a:txBody>
                    <a:bodyPr/>
                    <a:lstStyle/>
                    <a:p>
                      <a:r>
                        <a:rPr lang="en-US" sz="1200" dirty="0" smtClean="0"/>
                        <a:t>  -Vocabulary</a:t>
                      </a:r>
                      <a:endParaRPr lang="en-US" sz="1200" dirty="0"/>
                    </a:p>
                  </a:txBody>
                  <a:tcPr>
                    <a:noFill/>
                  </a:tcPr>
                </a:tc>
                <a:tc>
                  <a:txBody>
                    <a:bodyPr/>
                    <a:lstStyle/>
                    <a:p>
                      <a:r>
                        <a:rPr lang="en-US" sz="1200" dirty="0" smtClean="0"/>
                        <a:t>Creative</a:t>
                      </a:r>
                      <a:r>
                        <a:rPr lang="en-US" sz="1200" baseline="0" dirty="0" smtClean="0"/>
                        <a:t> Writing</a:t>
                      </a:r>
                      <a:endParaRPr lang="en-US" sz="1200" dirty="0"/>
                    </a:p>
                  </a:txBody>
                  <a:tcPr>
                    <a:noFill/>
                  </a:tcPr>
                </a:tc>
                <a:tc>
                  <a:txBody>
                    <a:bodyPr/>
                    <a:lstStyle/>
                    <a:p>
                      <a:r>
                        <a:rPr lang="en-US" sz="1200" dirty="0" smtClean="0"/>
                        <a:t>SAT</a:t>
                      </a:r>
                      <a:endParaRPr lang="en-US" sz="1200" dirty="0"/>
                    </a:p>
                  </a:txBody>
                  <a:tcPr>
                    <a:noFill/>
                  </a:tcPr>
                </a:tc>
                <a:tc>
                  <a:txBody>
                    <a:bodyPr/>
                    <a:lstStyle/>
                    <a:p>
                      <a:r>
                        <a:rPr lang="en-US" sz="1200" dirty="0" smtClean="0"/>
                        <a:t>Résumés</a:t>
                      </a:r>
                      <a:endParaRPr lang="en-US" sz="1200" dirty="0"/>
                    </a:p>
                  </a:txBody>
                  <a:tcPr>
                    <a:noFill/>
                  </a:tcPr>
                </a:tc>
              </a:tr>
              <a:tr h="271305">
                <a:tc>
                  <a:txBody>
                    <a:bodyPr/>
                    <a:lstStyle/>
                    <a:p>
                      <a:r>
                        <a:rPr lang="en-US" sz="1200" dirty="0" smtClean="0"/>
                        <a:t>Calculus</a:t>
                      </a:r>
                      <a:endParaRPr lang="en-US" sz="1200" dirty="0"/>
                    </a:p>
                  </a:txBody>
                  <a:tcPr>
                    <a:solidFill>
                      <a:schemeClr val="accent3">
                        <a:lumMod val="40000"/>
                        <a:lumOff val="60000"/>
                      </a:schemeClr>
                    </a:solidFill>
                  </a:tcPr>
                </a:tc>
                <a:tc>
                  <a:txBody>
                    <a:bodyPr/>
                    <a:lstStyle/>
                    <a:p>
                      <a:r>
                        <a:rPr lang="en-US" sz="1200" dirty="0" smtClean="0"/>
                        <a:t>Physics</a:t>
                      </a:r>
                      <a:endParaRPr lang="en-US" sz="1200" dirty="0"/>
                    </a:p>
                  </a:txBody>
                  <a:tcPr>
                    <a:solidFill>
                      <a:schemeClr val="accent3">
                        <a:lumMod val="40000"/>
                        <a:lumOff val="60000"/>
                      </a:schemeClr>
                    </a:solidFill>
                  </a:tcPr>
                </a:tc>
                <a:tc>
                  <a:txBody>
                    <a:bodyPr/>
                    <a:lstStyle/>
                    <a:p>
                      <a:r>
                        <a:rPr lang="en-US" sz="1200" dirty="0" smtClean="0"/>
                        <a:t>Citizenship</a:t>
                      </a:r>
                      <a:endParaRPr lang="en-US" sz="1200" dirty="0"/>
                    </a:p>
                  </a:txBody>
                  <a:tcPr>
                    <a:solidFill>
                      <a:schemeClr val="accent3">
                        <a:lumMod val="40000"/>
                        <a:lumOff val="60000"/>
                      </a:schemeClr>
                    </a:solidFill>
                  </a:tcPr>
                </a:tc>
                <a:tc>
                  <a:txBody>
                    <a:bodyPr/>
                    <a:lstStyle/>
                    <a:p>
                      <a:r>
                        <a:rPr lang="en-US" sz="1200" dirty="0" smtClean="0"/>
                        <a:t>  -Reading Comp.</a:t>
                      </a:r>
                      <a:endParaRPr lang="en-US" sz="1200" dirty="0"/>
                    </a:p>
                  </a:txBody>
                  <a:tcPr>
                    <a:solidFill>
                      <a:schemeClr val="accent3">
                        <a:lumMod val="40000"/>
                        <a:lumOff val="60000"/>
                      </a:schemeClr>
                    </a:solidFill>
                  </a:tcPr>
                </a:tc>
                <a:tc>
                  <a:txBody>
                    <a:bodyPr/>
                    <a:lstStyle/>
                    <a:p>
                      <a:r>
                        <a:rPr lang="en-US" sz="1200" dirty="0" smtClean="0"/>
                        <a:t>Book</a:t>
                      </a:r>
                      <a:r>
                        <a:rPr lang="en-US" sz="1200" baseline="0" dirty="0" smtClean="0"/>
                        <a:t> Reports</a:t>
                      </a:r>
                      <a:endParaRPr lang="en-US" sz="1200" dirty="0"/>
                    </a:p>
                  </a:txBody>
                  <a:tcPr>
                    <a:solidFill>
                      <a:schemeClr val="accent3">
                        <a:lumMod val="40000"/>
                        <a:lumOff val="60000"/>
                      </a:schemeClr>
                    </a:solidFill>
                  </a:tcPr>
                </a:tc>
                <a:tc>
                  <a:txBody>
                    <a:bodyPr/>
                    <a:lstStyle/>
                    <a:p>
                      <a:r>
                        <a:rPr lang="en-US" sz="1200" dirty="0" smtClean="0"/>
                        <a:t>GED</a:t>
                      </a:r>
                      <a:endParaRPr lang="en-US" sz="1200" dirty="0"/>
                    </a:p>
                  </a:txBody>
                  <a:tcPr>
                    <a:solidFill>
                      <a:schemeClr val="accent3">
                        <a:lumMod val="40000"/>
                        <a:lumOff val="60000"/>
                      </a:schemeClr>
                    </a:solidFill>
                  </a:tcPr>
                </a:tc>
                <a:tc>
                  <a:txBody>
                    <a:bodyPr/>
                    <a:lstStyle/>
                    <a:p>
                      <a:r>
                        <a:rPr lang="en-US" sz="1200" dirty="0" smtClean="0"/>
                        <a:t>Interview Prep</a:t>
                      </a:r>
                      <a:endParaRPr lang="en-US" sz="1200" dirty="0"/>
                    </a:p>
                  </a:txBody>
                  <a:tcPr>
                    <a:solidFill>
                      <a:schemeClr val="accent3">
                        <a:lumMod val="40000"/>
                        <a:lumOff val="60000"/>
                      </a:schemeClr>
                    </a:solidFill>
                  </a:tcPr>
                </a:tc>
              </a:tr>
              <a:tr h="271305">
                <a:tc>
                  <a:txBody>
                    <a:bodyPr/>
                    <a:lstStyle/>
                    <a:p>
                      <a:r>
                        <a:rPr lang="en-US" sz="1200" dirty="0" smtClean="0"/>
                        <a:t>Statistics</a:t>
                      </a:r>
                      <a:endParaRPr lang="en-US" sz="1200" dirty="0"/>
                    </a:p>
                  </a:txBody>
                  <a:tcPr>
                    <a:noFill/>
                  </a:tcPr>
                </a:tc>
                <a:tc>
                  <a:txBody>
                    <a:bodyPr/>
                    <a:lstStyle/>
                    <a:p>
                      <a:endParaRPr lang="en-US" sz="1200" dirty="0"/>
                    </a:p>
                  </a:txBody>
                  <a:tcPr>
                    <a:noFill/>
                  </a:tcPr>
                </a:tc>
                <a:tc>
                  <a:txBody>
                    <a:bodyPr/>
                    <a:lstStyle/>
                    <a:p>
                      <a:endParaRPr lang="en-US" sz="1200" dirty="0"/>
                    </a:p>
                  </a:txBody>
                  <a:tcPr>
                    <a:noFill/>
                  </a:tcPr>
                </a:tc>
                <a:tc>
                  <a:txBody>
                    <a:bodyPr/>
                    <a:lstStyle/>
                    <a:p>
                      <a:r>
                        <a:rPr lang="en-US" sz="1200" dirty="0" smtClean="0"/>
                        <a:t>  -ESL &amp; ELL</a:t>
                      </a:r>
                      <a:endParaRPr lang="en-US" sz="1200" dirty="0"/>
                    </a:p>
                  </a:txBody>
                  <a:tcPr>
                    <a:noFill/>
                  </a:tcPr>
                </a:tc>
                <a:tc>
                  <a:txBody>
                    <a:bodyPr/>
                    <a:lstStyle/>
                    <a:p>
                      <a:r>
                        <a:rPr lang="en-US" sz="1200" dirty="0" smtClean="0"/>
                        <a:t>Short</a:t>
                      </a:r>
                      <a:r>
                        <a:rPr lang="en-US" sz="1200" baseline="0" dirty="0" smtClean="0"/>
                        <a:t> Stories</a:t>
                      </a:r>
                      <a:endParaRPr lang="en-US" sz="1200" dirty="0"/>
                    </a:p>
                  </a:txBody>
                  <a:tcPr>
                    <a:noFill/>
                  </a:tcPr>
                </a:tc>
                <a:tc>
                  <a:txBody>
                    <a:bodyPr/>
                    <a:lstStyle/>
                    <a:p>
                      <a:r>
                        <a:rPr lang="en-US" sz="1200" dirty="0" smtClean="0"/>
                        <a:t>Citizenship</a:t>
                      </a:r>
                      <a:endParaRPr lang="en-US" sz="1200" dirty="0"/>
                    </a:p>
                  </a:txBody>
                  <a:tcPr>
                    <a:noFill/>
                  </a:tcPr>
                </a:tc>
                <a:tc>
                  <a:txBody>
                    <a:bodyPr/>
                    <a:lstStyle/>
                    <a:p>
                      <a:endParaRPr lang="en-US" sz="1200" dirty="0"/>
                    </a:p>
                  </a:txBody>
                  <a:tcPr>
                    <a:noFill/>
                  </a:tcPr>
                </a:tc>
              </a:tr>
              <a:tr h="27130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*Bilingual</a:t>
                      </a:r>
                      <a:r>
                        <a:rPr lang="en-US" sz="1200" baseline="0" dirty="0" smtClean="0"/>
                        <a:t> Spanish speaking tutors available</a:t>
                      </a:r>
                      <a:endParaRPr lang="en-US" sz="1200" dirty="0" smtClean="0"/>
                    </a:p>
                  </a:txBody>
                  <a:tcPr>
                    <a:solidFill>
                      <a:schemeClr val="accent3">
                        <a:lumMod val="40000"/>
                        <a:lumOff val="60000"/>
                      </a:schemeClr>
                    </a:solidFill>
                  </a:tcPr>
                </a:tc>
                <a:tc hMerge="1">
                  <a:txBody>
                    <a:bodyPr/>
                    <a:lstStyle/>
                    <a:p>
                      <a:endParaRPr lang="en-US" sz="1200" dirty="0"/>
                    </a:p>
                  </a:txBody>
                  <a:tcPr>
                    <a:solidFill>
                      <a:schemeClr val="accent3">
                        <a:lumMod val="40000"/>
                        <a:lumOff val="60000"/>
                      </a:schemeClr>
                    </a:solidFill>
                  </a:tcPr>
                </a:tc>
                <a:tc hMerge="1">
                  <a:txBody>
                    <a:bodyPr/>
                    <a:lstStyle/>
                    <a:p>
                      <a:endParaRPr lang="en-US" sz="1200" dirty="0"/>
                    </a:p>
                  </a:txBody>
                  <a:tcPr>
                    <a:solidFill>
                      <a:schemeClr val="accent3">
                        <a:lumMod val="40000"/>
                        <a:lumOff val="60000"/>
                      </a:schemeClr>
                    </a:solidFill>
                  </a:tcPr>
                </a:tc>
                <a:tc>
                  <a:txBody>
                    <a:bodyPr/>
                    <a:lstStyle/>
                    <a:p>
                      <a:r>
                        <a:rPr lang="en-US" sz="1200" dirty="0" smtClean="0"/>
                        <a:t>Spanish</a:t>
                      </a:r>
                      <a:endParaRPr lang="en-US" sz="1200" dirty="0"/>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Research</a:t>
                      </a:r>
                      <a:r>
                        <a:rPr lang="en-US" sz="1200" baseline="0" dirty="0" smtClean="0"/>
                        <a:t> Papers</a:t>
                      </a:r>
                      <a:endParaRPr lang="en-US" sz="1200" dirty="0" smtClean="0"/>
                    </a:p>
                  </a:txBody>
                  <a:tcPr>
                    <a:solidFill>
                      <a:schemeClr val="accent3">
                        <a:lumMod val="40000"/>
                        <a:lumOff val="60000"/>
                      </a:schemeClr>
                    </a:solidFill>
                  </a:tcPr>
                </a:tc>
                <a:tc>
                  <a:txBody>
                    <a:bodyPr/>
                    <a:lstStyle/>
                    <a:p>
                      <a:endParaRPr lang="en-US" sz="1200" dirty="0"/>
                    </a:p>
                  </a:txBody>
                  <a:tcPr>
                    <a:solidFill>
                      <a:schemeClr val="accent3">
                        <a:lumMod val="40000"/>
                        <a:lumOff val="60000"/>
                      </a:schemeClr>
                    </a:solidFill>
                  </a:tcPr>
                </a:tc>
                <a:tc>
                  <a:txBody>
                    <a:bodyPr/>
                    <a:lstStyle/>
                    <a:p>
                      <a:endParaRPr lang="en-US" sz="1200" dirty="0"/>
                    </a:p>
                  </a:txBody>
                  <a:tcPr>
                    <a:solidFill>
                      <a:schemeClr val="accent3">
                        <a:lumMod val="40000"/>
                        <a:lumOff val="60000"/>
                      </a:schemeClr>
                    </a:solidFill>
                  </a:tcPr>
                </a:tc>
              </a:tr>
              <a:tr h="271305">
                <a:tc gridSpan="7">
                  <a:txBody>
                    <a:bodyPr/>
                    <a:lstStyle/>
                    <a:p>
                      <a:r>
                        <a:rPr lang="en-US" sz="1200" dirty="0" smtClean="0"/>
                        <a:t>Advanced Placement® l</a:t>
                      </a:r>
                      <a:r>
                        <a:rPr lang="en-US" sz="1200" baseline="0" dirty="0" smtClean="0"/>
                        <a:t>evel tutoring available in most subjects.</a:t>
                      </a:r>
                      <a:r>
                        <a:rPr lang="en-US" sz="1200" dirty="0" smtClean="0"/>
                        <a:t>  </a:t>
                      </a:r>
                      <a:endParaRPr lang="en-US" sz="1200" dirty="0"/>
                    </a:p>
                  </a:txBody>
                  <a:tcPr>
                    <a:noFill/>
                  </a:tcPr>
                </a:tc>
                <a:tc hMerge="1">
                  <a:txBody>
                    <a:bodyPr/>
                    <a:lstStyle/>
                    <a:p>
                      <a:endParaRPr lang="en-US" sz="1200" dirty="0"/>
                    </a:p>
                  </a:txBody>
                  <a:tcPr>
                    <a:solidFill>
                      <a:srgbClr val="FFD990"/>
                    </a:solidFill>
                  </a:tcPr>
                </a:tc>
                <a:tc hMerge="1">
                  <a:txBody>
                    <a:bodyPr/>
                    <a:lstStyle/>
                    <a:p>
                      <a:endParaRPr lang="en-US" sz="1200" dirty="0"/>
                    </a:p>
                  </a:txBody>
                  <a:tcPr>
                    <a:solidFill>
                      <a:srgbClr val="FFD990"/>
                    </a:solidFill>
                  </a:tcPr>
                </a:tc>
                <a:tc hMerge="1">
                  <a:txBody>
                    <a:bodyPr/>
                    <a:lstStyle/>
                    <a:p>
                      <a:endParaRPr lang="en-US" sz="1200" dirty="0"/>
                    </a:p>
                  </a:txBody>
                  <a:tcPr>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a:noFill/>
                  </a:tcPr>
                </a:tc>
                <a:tc hMerge="1">
                  <a:txBody>
                    <a:bodyPr/>
                    <a:lstStyle/>
                    <a:p>
                      <a:endParaRPr lang="en-US" sz="1200" dirty="0"/>
                    </a:p>
                  </a:txBody>
                  <a:tcPr>
                    <a:noFill/>
                  </a:tcPr>
                </a:tc>
                <a:tc hMerge="1">
                  <a:txBody>
                    <a:bodyPr/>
                    <a:lstStyle/>
                    <a:p>
                      <a:endParaRPr lang="en-US" sz="1200" dirty="0"/>
                    </a:p>
                  </a:txBody>
                  <a:tcPr>
                    <a:noFill/>
                  </a:tcPr>
                </a:tc>
              </a:tr>
            </a:tbl>
          </a:graphicData>
        </a:graphic>
      </p:graphicFrame>
      <p:sp>
        <p:nvSpPr>
          <p:cNvPr id="9" name="TextBox 8"/>
          <p:cNvSpPr txBox="1"/>
          <p:nvPr/>
        </p:nvSpPr>
        <p:spPr>
          <a:xfrm>
            <a:off x="257222" y="983386"/>
            <a:ext cx="8629555" cy="1754326"/>
          </a:xfrm>
          <a:prstGeom prst="rect">
            <a:avLst/>
          </a:prstGeom>
          <a:noFill/>
        </p:spPr>
        <p:txBody>
          <a:bodyPr wrap="square" rtlCol="0">
            <a:spAutoFit/>
          </a:bodyPr>
          <a:lstStyle/>
          <a:p>
            <a:r>
              <a:rPr lang="en-US" dirty="0" smtClean="0"/>
              <a:t>K-12</a:t>
            </a:r>
            <a:r>
              <a:rPr lang="en-US" baseline="30000" dirty="0" smtClean="0"/>
              <a:t>th</a:t>
            </a:r>
            <a:r>
              <a:rPr lang="en-US" dirty="0" smtClean="0"/>
              <a:t> + College Level + Adult Learner + Job Seekers</a:t>
            </a:r>
          </a:p>
          <a:p>
            <a:endParaRPr lang="en-US" dirty="0"/>
          </a:p>
          <a:p>
            <a:r>
              <a:rPr lang="en-US" dirty="0" smtClean="0"/>
              <a:t>3:00 p.m. – 10:00 p.m., Every Day (closed Jan. 1, Jul. 4, Thanksgiving, Christmas)</a:t>
            </a:r>
          </a:p>
          <a:p>
            <a:endParaRPr lang="en-US" dirty="0"/>
          </a:p>
          <a:p>
            <a:r>
              <a:rPr lang="en-US" dirty="0" smtClean="0"/>
              <a:t>Live Tutoring + Career Coaching + </a:t>
            </a:r>
            <a:r>
              <a:rPr lang="en-US" dirty="0" err="1" smtClean="0"/>
              <a:t>WriteTutor</a:t>
            </a:r>
            <a:r>
              <a:rPr lang="en-US" dirty="0" smtClean="0"/>
              <a:t> Drop Off + </a:t>
            </a:r>
            <a:r>
              <a:rPr lang="en-US" dirty="0" err="1" smtClean="0"/>
              <a:t>SkillsCenter</a:t>
            </a:r>
            <a:r>
              <a:rPr lang="en-US" baseline="30000" dirty="0" smtClean="0"/>
              <a:t>®</a:t>
            </a:r>
            <a:r>
              <a:rPr lang="en-US" dirty="0" smtClean="0"/>
              <a:t> Resource Library</a:t>
            </a:r>
          </a:p>
          <a:p>
            <a:endParaRPr lang="en-US" dirty="0"/>
          </a:p>
        </p:txBody>
      </p:sp>
      <p:pic>
        <p:nvPicPr>
          <p:cNvPr id="10" name="Picture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142162" y="2819981"/>
            <a:ext cx="307736" cy="307736"/>
          </a:xfrm>
          <a:prstGeom prst="rect">
            <a:avLst/>
          </a:prstGeom>
        </p:spPr>
      </p:pic>
      <p:pic>
        <p:nvPicPr>
          <p:cNvPr id="17" name="Picture 16"/>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4264" y="2819981"/>
            <a:ext cx="307736" cy="307736"/>
          </a:xfrm>
          <a:prstGeom prst="rect">
            <a:avLst/>
          </a:prstGeom>
        </p:spPr>
      </p:pic>
      <p:pic>
        <p:nvPicPr>
          <p:cNvPr id="18" name="Picture 17"/>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5388" y="2813196"/>
            <a:ext cx="306863" cy="306863"/>
          </a:xfrm>
          <a:prstGeom prst="rect">
            <a:avLst/>
          </a:prstGeom>
        </p:spPr>
      </p:pic>
      <p:pic>
        <p:nvPicPr>
          <p:cNvPr id="19" name="Picture 18"/>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0700" y="2805043"/>
            <a:ext cx="323167" cy="323167"/>
          </a:xfrm>
          <a:prstGeom prst="rect">
            <a:avLst/>
          </a:prstGeom>
        </p:spPr>
      </p:pic>
      <p:pic>
        <p:nvPicPr>
          <p:cNvPr id="20" name="Picture 19"/>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64258" y="2805043"/>
            <a:ext cx="308230" cy="308230"/>
          </a:xfrm>
          <a:prstGeom prst="rect">
            <a:avLst/>
          </a:prstGeom>
        </p:spPr>
      </p:pic>
      <p:pic>
        <p:nvPicPr>
          <p:cNvPr id="21" name="Picture 20"/>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661545" y="2834425"/>
            <a:ext cx="293292" cy="293292"/>
          </a:xfrm>
          <a:prstGeom prst="rect">
            <a:avLst/>
          </a:prstGeom>
        </p:spPr>
      </p:pic>
      <p:pic>
        <p:nvPicPr>
          <p:cNvPr id="22" name="Picture 21"/>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777873" y="2834425"/>
            <a:ext cx="302245" cy="302245"/>
          </a:xfrm>
          <a:prstGeom prst="rect">
            <a:avLst/>
          </a:prstGeom>
        </p:spPr>
      </p:pic>
      <p:pic>
        <p:nvPicPr>
          <p:cNvPr id="23" name="Pictur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141047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Title 1"/>
          <p:cNvSpPr>
            <a:spLocks noGrp="1"/>
          </p:cNvSpPr>
          <p:nvPr>
            <p:ph type="title"/>
          </p:nvPr>
        </p:nvSpPr>
        <p:spPr>
          <a:xfrm>
            <a:off x="349911" y="154041"/>
            <a:ext cx="7685136" cy="828453"/>
          </a:xfrm>
        </p:spPr>
        <p:txBody>
          <a:bodyPr/>
          <a:lstStyle/>
          <a:p>
            <a:pPr eaLnBrk="1" hangingPunct="1"/>
            <a:r>
              <a:rPr lang="en-US" dirty="0" smtClean="0">
                <a:solidFill>
                  <a:srgbClr val="FF8C19"/>
                </a:solidFill>
              </a:rPr>
              <a:t>For any question</a:t>
            </a:r>
          </a:p>
        </p:txBody>
      </p:sp>
      <p:sp>
        <p:nvSpPr>
          <p:cNvPr id="12" name="Rounded Rectangular Callout 11"/>
          <p:cNvSpPr/>
          <p:nvPr/>
        </p:nvSpPr>
        <p:spPr>
          <a:xfrm>
            <a:off x="136769" y="2057400"/>
            <a:ext cx="1624519" cy="1566154"/>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ln w="1905"/>
                <a:solidFill>
                  <a:schemeClr val="tx1"/>
                </a:solidFill>
              </a:rPr>
              <a:t>I don’t understand Newton’s 1</a:t>
            </a:r>
            <a:r>
              <a:rPr lang="en-US" baseline="30000" dirty="0">
                <a:ln w="1905"/>
                <a:solidFill>
                  <a:schemeClr val="tx1"/>
                </a:solidFill>
              </a:rPr>
              <a:t>st</a:t>
            </a:r>
            <a:r>
              <a:rPr lang="en-US" dirty="0">
                <a:ln w="1905"/>
                <a:solidFill>
                  <a:schemeClr val="tx1"/>
                </a:solidFill>
              </a:rPr>
              <a:t> Law of </a:t>
            </a:r>
            <a:r>
              <a:rPr lang="en-US" dirty="0" smtClean="0">
                <a:ln w="1905"/>
                <a:solidFill>
                  <a:schemeClr val="tx1"/>
                </a:solidFill>
              </a:rPr>
              <a:t>Motion</a:t>
            </a:r>
            <a:endParaRPr lang="en-US" sz="2000" dirty="0">
              <a:solidFill>
                <a:schemeClr val="tx1"/>
              </a:solidFill>
            </a:endParaRPr>
          </a:p>
        </p:txBody>
      </p:sp>
      <p:sp>
        <p:nvSpPr>
          <p:cNvPr id="30" name="Rounded Rectangular Callout 29"/>
          <p:cNvSpPr/>
          <p:nvPr/>
        </p:nvSpPr>
        <p:spPr>
          <a:xfrm>
            <a:off x="5638800" y="931323"/>
            <a:ext cx="1624519" cy="156615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n w="1905"/>
                <a:solidFill>
                  <a:schemeClr val="tx1"/>
                </a:solidFill>
              </a:rPr>
              <a:t>Can you read my essay for this scholarship?</a:t>
            </a:r>
            <a:endParaRPr lang="en-US" dirty="0">
              <a:solidFill>
                <a:schemeClr val="tx1"/>
              </a:solidFill>
            </a:endParaRPr>
          </a:p>
        </p:txBody>
      </p:sp>
      <p:sp>
        <p:nvSpPr>
          <p:cNvPr id="31" name="Rounded Rectangular Callout 30"/>
          <p:cNvSpPr/>
          <p:nvPr/>
        </p:nvSpPr>
        <p:spPr>
          <a:xfrm>
            <a:off x="1981200" y="3262413"/>
            <a:ext cx="1624519" cy="1566154"/>
          </a:xfrm>
          <a:prstGeom prst="wedgeRoundRect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ln w="1905"/>
                <a:solidFill>
                  <a:schemeClr val="tx1"/>
                </a:solidFill>
              </a:rPr>
              <a:t>What is atomic mass?!</a:t>
            </a:r>
            <a:endParaRPr lang="en-US" dirty="0">
              <a:ln w="1905"/>
              <a:solidFill>
                <a:schemeClr val="tx1"/>
              </a:solidFill>
            </a:endParaRPr>
          </a:p>
        </p:txBody>
      </p:sp>
      <p:sp>
        <p:nvSpPr>
          <p:cNvPr id="32" name="Rounded Rectangular Callout 31"/>
          <p:cNvSpPr/>
          <p:nvPr/>
        </p:nvSpPr>
        <p:spPr>
          <a:xfrm>
            <a:off x="7467600" y="2057400"/>
            <a:ext cx="1624519" cy="1566154"/>
          </a:xfrm>
          <a:prstGeom prst="wedgeRoundRect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ln w="1905"/>
                <a:solidFill>
                  <a:schemeClr val="tx1"/>
                </a:solidFill>
              </a:rPr>
              <a:t>I need help </a:t>
            </a:r>
            <a:r>
              <a:rPr lang="en-US" dirty="0" smtClean="0">
                <a:ln w="1905"/>
                <a:solidFill>
                  <a:schemeClr val="tx1"/>
                </a:solidFill>
              </a:rPr>
              <a:t>graphing an equation!</a:t>
            </a:r>
            <a:endParaRPr lang="en-US" dirty="0">
              <a:ln w="1905"/>
              <a:solidFill>
                <a:schemeClr val="tx1"/>
              </a:solidFill>
            </a:endParaRPr>
          </a:p>
          <a:p>
            <a:pPr algn="ctr"/>
            <a:endParaRPr lang="en-US" b="1" dirty="0">
              <a:ln w="1905"/>
              <a:solidFill>
                <a:schemeClr val="tx1"/>
              </a:solidFill>
            </a:endParaRPr>
          </a:p>
        </p:txBody>
      </p:sp>
      <p:sp>
        <p:nvSpPr>
          <p:cNvPr id="33" name="Rounded Rectangular Callout 32"/>
          <p:cNvSpPr/>
          <p:nvPr/>
        </p:nvSpPr>
        <p:spPr>
          <a:xfrm>
            <a:off x="5618196" y="3292816"/>
            <a:ext cx="1624519" cy="1566154"/>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n w="1905"/>
                <a:solidFill>
                  <a:schemeClr val="tx1"/>
                </a:solidFill>
              </a:rPr>
              <a:t>Geometry proofs are killing me!</a:t>
            </a:r>
            <a:endParaRPr lang="en-US" sz="2000" dirty="0">
              <a:solidFill>
                <a:schemeClr val="tx1"/>
              </a:solidFill>
            </a:endParaRPr>
          </a:p>
        </p:txBody>
      </p:sp>
      <p:sp>
        <p:nvSpPr>
          <p:cNvPr id="34" name="Rounded Rectangular Callout 33"/>
          <p:cNvSpPr/>
          <p:nvPr/>
        </p:nvSpPr>
        <p:spPr>
          <a:xfrm>
            <a:off x="1981199" y="933657"/>
            <a:ext cx="1624519" cy="156615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n w="1905"/>
                <a:solidFill>
                  <a:schemeClr val="tx1"/>
                </a:solidFill>
              </a:rPr>
              <a:t>Can you help me learn the states</a:t>
            </a:r>
            <a:r>
              <a:rPr lang="en-US" b="1" dirty="0">
                <a:ln w="1905"/>
                <a:solidFill>
                  <a:schemeClr val="tx1"/>
                </a:solidFill>
              </a:rPr>
              <a:t>?</a:t>
            </a:r>
          </a:p>
        </p:txBody>
      </p:sp>
      <p:sp>
        <p:nvSpPr>
          <p:cNvPr id="35" name="Rounded Rectangular Callout 34"/>
          <p:cNvSpPr/>
          <p:nvPr/>
        </p:nvSpPr>
        <p:spPr>
          <a:xfrm>
            <a:off x="3745772" y="2057400"/>
            <a:ext cx="1700196" cy="1566154"/>
          </a:xfrm>
          <a:prstGeom prst="wedgeRoundRect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ln w="1905"/>
                <a:solidFill>
                  <a:schemeClr val="tx1"/>
                </a:solidFill>
              </a:rPr>
              <a:t>What are the 3 branches of </a:t>
            </a:r>
            <a:r>
              <a:rPr lang="en-US" dirty="0" smtClean="0">
                <a:ln w="1905"/>
                <a:solidFill>
                  <a:schemeClr val="tx1"/>
                </a:solidFill>
              </a:rPr>
              <a:t>government?</a:t>
            </a:r>
            <a:endParaRPr lang="en-US" sz="2000" dirty="0">
              <a:solidFill>
                <a:schemeClr val="tx1"/>
              </a:solidFill>
            </a:endParaRPr>
          </a:p>
        </p:txBody>
      </p:sp>
      <p:sp>
        <p:nvSpPr>
          <p:cNvPr id="14" name="Slide Number Placeholder 13"/>
          <p:cNvSpPr txBox="1">
            <a:spLocks/>
          </p:cNvSpPr>
          <p:nvPr/>
        </p:nvSpPr>
        <p:spPr>
          <a:xfrm>
            <a:off x="101600" y="5791200"/>
            <a:ext cx="502920" cy="502920"/>
          </a:xfrm>
          <a:prstGeom prst="ellipse">
            <a:avLst/>
          </a:prstGeom>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0F16F1-7713-4CAC-92A7-CFB22DBB7BB5}" type="slidenum">
              <a:rPr lang="en-US" smtClean="0"/>
              <a:pPr/>
              <a:t>4</a:t>
            </a:fld>
            <a:endParaRPr lang="en-US"/>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26699471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304800"/>
            <a:ext cx="7520940" cy="548640"/>
          </a:xfrm>
        </p:spPr>
        <p:txBody>
          <a:bodyPr/>
          <a:lstStyle/>
          <a:p>
            <a:r>
              <a:rPr lang="en-US" sz="3600" cap="small" dirty="0" smtClean="0">
                <a:solidFill>
                  <a:schemeClr val="accent2"/>
                </a:solidFill>
              </a:rPr>
              <a:t>Who Are The Tutors?</a:t>
            </a:r>
            <a:endParaRPr lang="en-US" sz="3600" dirty="0"/>
          </a:p>
        </p:txBody>
      </p:sp>
      <p:sp>
        <p:nvSpPr>
          <p:cNvPr id="6"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5</a:t>
            </a:fld>
            <a:endParaRPr lang="en-US"/>
          </a:p>
        </p:txBody>
      </p:sp>
      <p:sp>
        <p:nvSpPr>
          <p:cNvPr id="7" name="TextBox 6"/>
          <p:cNvSpPr txBox="1"/>
          <p:nvPr/>
        </p:nvSpPr>
        <p:spPr>
          <a:xfrm>
            <a:off x="4200525" y="5486722"/>
            <a:ext cx="4943474" cy="1015663"/>
          </a:xfrm>
          <a:prstGeom prst="rect">
            <a:avLst/>
          </a:prstGeom>
          <a:noFill/>
        </p:spPr>
        <p:txBody>
          <a:bodyPr wrap="square" rtlCol="0">
            <a:spAutoFit/>
          </a:bodyPr>
          <a:lstStyle/>
          <a:p>
            <a:r>
              <a:rPr lang="en-US" sz="1600" b="1" i="1" dirty="0">
                <a:solidFill>
                  <a:schemeClr val="bg1">
                    <a:lumMod val="95000"/>
                  </a:schemeClr>
                </a:solidFill>
              </a:rPr>
              <a:t>What is the most rewarding part of tutoring?</a:t>
            </a:r>
            <a:r>
              <a:rPr lang="en-US" sz="1600" dirty="0">
                <a:solidFill>
                  <a:schemeClr val="bg1">
                    <a:lumMod val="95000"/>
                  </a:schemeClr>
                </a:solidFill>
              </a:rPr>
              <a:t> </a:t>
            </a:r>
            <a:r>
              <a:rPr lang="en-US" sz="1600" dirty="0" smtClean="0">
                <a:solidFill>
                  <a:schemeClr val="bg1">
                    <a:lumMod val="95000"/>
                  </a:schemeClr>
                </a:solidFill>
              </a:rPr>
              <a:t/>
            </a:r>
            <a:br>
              <a:rPr lang="en-US" sz="1600" dirty="0" smtClean="0">
                <a:solidFill>
                  <a:schemeClr val="bg1">
                    <a:lumMod val="95000"/>
                  </a:schemeClr>
                </a:solidFill>
              </a:rPr>
            </a:br>
            <a:r>
              <a:rPr lang="en-US" sz="1600" dirty="0" smtClean="0">
                <a:solidFill>
                  <a:schemeClr val="bg1">
                    <a:lumMod val="95000"/>
                  </a:schemeClr>
                </a:solidFill>
              </a:rPr>
              <a:t>“</a:t>
            </a:r>
            <a:r>
              <a:rPr lang="en-US" sz="1400" dirty="0" smtClean="0">
                <a:solidFill>
                  <a:schemeClr val="bg1">
                    <a:lumMod val="95000"/>
                  </a:schemeClr>
                </a:solidFill>
              </a:rPr>
              <a:t>The </a:t>
            </a:r>
            <a:r>
              <a:rPr lang="en-US" sz="1400" dirty="0">
                <a:solidFill>
                  <a:schemeClr val="bg1">
                    <a:lumMod val="95000"/>
                  </a:schemeClr>
                </a:solidFill>
              </a:rPr>
              <a:t>VARIETY. Every session is different, and most are challenging. It’s wonderful when the student “gets it” and shows appreciation</a:t>
            </a:r>
            <a:r>
              <a:rPr lang="en-US" sz="1400" dirty="0" smtClean="0">
                <a:solidFill>
                  <a:schemeClr val="bg1">
                    <a:lumMod val="95000"/>
                  </a:schemeClr>
                </a:solidFill>
              </a:rPr>
              <a:t>.”  </a:t>
            </a:r>
            <a:r>
              <a:rPr lang="en-US" sz="1400" i="1" dirty="0" smtClean="0">
                <a:solidFill>
                  <a:schemeClr val="bg1">
                    <a:lumMod val="95000"/>
                  </a:schemeClr>
                </a:solidFill>
              </a:rPr>
              <a:t>Ken F.  Tutor.com Physics Tutor</a:t>
            </a:r>
            <a:endParaRPr lang="en-US" sz="1200" i="1" dirty="0">
              <a:solidFill>
                <a:schemeClr val="bg1">
                  <a:lumMod val="95000"/>
                </a:schemeClr>
              </a:solidFill>
            </a:endParaRPr>
          </a:p>
        </p:txBody>
      </p:sp>
      <p:pic>
        <p:nvPicPr>
          <p:cNvPr id="9" name="Picture 10" descr="slide 4.jpg"/>
          <p:cNvPicPr>
            <a:picLocks noChangeAspect="1"/>
          </p:cNvPicPr>
          <p:nvPr/>
        </p:nvPicPr>
        <p:blipFill>
          <a:blip r:embed="rId4" cstate="print"/>
          <a:srcRect/>
          <a:stretch>
            <a:fillRect/>
          </a:stretch>
        </p:blipFill>
        <p:spPr bwMode="auto">
          <a:xfrm>
            <a:off x="800947" y="1370092"/>
            <a:ext cx="2020887" cy="2955925"/>
          </a:xfrm>
          <a:prstGeom prst="rect">
            <a:avLst/>
          </a:prstGeom>
          <a:noFill/>
          <a:ln w="9525">
            <a:noFill/>
            <a:miter lim="800000"/>
            <a:headEnd/>
            <a:tailEnd/>
          </a:ln>
        </p:spPr>
      </p:pic>
      <p:sp>
        <p:nvSpPr>
          <p:cNvPr id="10" name="TextBox 6"/>
          <p:cNvSpPr txBox="1">
            <a:spLocks noGrp="1" noChangeArrowheads="1"/>
          </p:cNvSpPr>
          <p:nvPr>
            <p:ph idx="1"/>
          </p:nvPr>
        </p:nvSpPr>
        <p:spPr bwMode="auto">
          <a:xfrm>
            <a:off x="2857394" y="1422022"/>
            <a:ext cx="5448300" cy="2852063"/>
          </a:xfrm>
          <a:prstGeom prst="rect">
            <a:avLst/>
          </a:prstGeom>
          <a:noFill/>
          <a:ln w="9525">
            <a:noFill/>
            <a:miter lim="800000"/>
            <a:headEnd/>
            <a:tailEnd/>
          </a:ln>
        </p:spPr>
        <p:txBody>
          <a:bodyPr wrap="square">
            <a:spAutoFit/>
          </a:bodyPr>
          <a:lstStyle/>
          <a:p>
            <a:pPr>
              <a:buFont typeface="Arial" pitchFamily="34" charset="0"/>
              <a:buChar char="•"/>
            </a:pPr>
            <a:r>
              <a:rPr lang="en-US" sz="1400" dirty="0">
                <a:latin typeface="Calibri" panose="020F0502020204030204" pitchFamily="34" charset="0"/>
                <a:cs typeface="Arial" pitchFamily="34" charset="0"/>
              </a:rPr>
              <a:t>Retired high school and college physics teacher</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Award-winning author</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Graduate of Harvard and Princeton</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Retired Director of American Institute of Physics</a:t>
            </a:r>
          </a:p>
          <a:p>
            <a:pPr>
              <a:buFont typeface="Arial" pitchFamily="34" charset="0"/>
              <a:buChar char="•"/>
            </a:pPr>
            <a:endParaRPr lang="en-US" sz="1400" dirty="0">
              <a:latin typeface="Calibri" panose="020F0502020204030204" pitchFamily="34" charset="0"/>
              <a:cs typeface="Arial" pitchFamily="34" charset="0"/>
            </a:endParaRPr>
          </a:p>
          <a:p>
            <a:pPr>
              <a:buFont typeface="Arial" pitchFamily="34" charset="0"/>
              <a:buChar char="•"/>
            </a:pPr>
            <a:r>
              <a:rPr lang="en-US" sz="1400" dirty="0">
                <a:latin typeface="Calibri" panose="020F0502020204030204" pitchFamily="34" charset="0"/>
                <a:cs typeface="Arial" pitchFamily="34" charset="0"/>
              </a:rPr>
              <a:t>Pilot of small planes and </a:t>
            </a:r>
            <a:r>
              <a:rPr lang="en-US" sz="1400" dirty="0" smtClean="0">
                <a:latin typeface="Calibri" panose="020F0502020204030204" pitchFamily="34" charset="0"/>
                <a:cs typeface="Arial" pitchFamily="34" charset="0"/>
              </a:rPr>
              <a:t>gliders</a:t>
            </a:r>
            <a:endParaRPr lang="en-US" sz="1400" dirty="0">
              <a:latin typeface="Calibri" panose="020F0502020204030204" pitchFamily="34" charset="0"/>
              <a:cs typeface="Arial" pitchFamily="34" charset="0"/>
            </a:endParaRPr>
          </a:p>
        </p:txBody>
      </p:sp>
      <p:sp>
        <p:nvSpPr>
          <p:cNvPr id="11" name="TextBox 10"/>
          <p:cNvSpPr txBox="1"/>
          <p:nvPr/>
        </p:nvSpPr>
        <p:spPr>
          <a:xfrm>
            <a:off x="728134" y="990600"/>
            <a:ext cx="6053665" cy="369332"/>
          </a:xfrm>
          <a:prstGeom prst="rect">
            <a:avLst/>
          </a:prstGeom>
          <a:noFill/>
        </p:spPr>
        <p:txBody>
          <a:bodyPr wrap="square" rtlCol="0">
            <a:spAutoFit/>
          </a:bodyPr>
          <a:lstStyle/>
          <a:p>
            <a:r>
              <a:rPr lang="en-US" b="1" dirty="0" smtClean="0">
                <a:solidFill>
                  <a:schemeClr val="accent1"/>
                </a:solidFill>
              </a:rPr>
              <a:t>Ken F. – PhD. Physicist and Tutor.com Tutor</a:t>
            </a:r>
            <a:endParaRPr lang="en-US" b="1" dirty="0">
              <a:solidFill>
                <a:schemeClr val="accent1"/>
              </a:solidFill>
            </a:endParaRPr>
          </a:p>
        </p:txBody>
      </p:sp>
      <p:sp>
        <p:nvSpPr>
          <p:cNvPr id="12" name="TextBox 11"/>
          <p:cNvSpPr txBox="1"/>
          <p:nvPr/>
        </p:nvSpPr>
        <p:spPr>
          <a:xfrm>
            <a:off x="4876799" y="4495800"/>
            <a:ext cx="4267200" cy="369332"/>
          </a:xfrm>
          <a:prstGeom prst="rect">
            <a:avLst/>
          </a:prstGeom>
          <a:noFill/>
        </p:spPr>
        <p:txBody>
          <a:bodyPr wrap="square" rtlCol="0">
            <a:spAutoFit/>
          </a:bodyPr>
          <a:lstStyle/>
          <a:p>
            <a:pPr algn="r"/>
            <a:r>
              <a:rPr lang="en-US" b="1" u="sng" dirty="0" smtClean="0">
                <a:solidFill>
                  <a:srgbClr val="0070C0"/>
                </a:solidFill>
              </a:rPr>
              <a:t>http://www.tutor.com/our-tutors</a:t>
            </a:r>
            <a:endParaRPr lang="en-US" b="1" u="sng" dirty="0">
              <a:solidFill>
                <a:srgbClr val="0070C0"/>
              </a:solidFill>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7973039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02" y="5029200"/>
            <a:ext cx="9186366"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316422" y="317500"/>
            <a:ext cx="7520940" cy="5486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sz="3600" cap="small" dirty="0" smtClean="0">
                <a:solidFill>
                  <a:schemeClr val="accent2"/>
                </a:solidFill>
              </a:rPr>
              <a:t>HomeworkAlabama.org</a:t>
            </a:r>
            <a:endParaRPr lang="en-US" cap="small" dirty="0">
              <a:solidFill>
                <a:schemeClr val="bg1">
                  <a:lumMod val="50000"/>
                </a:schemeClr>
              </a:solidFill>
            </a:endParaRPr>
          </a:p>
        </p:txBody>
      </p:sp>
      <p:sp>
        <p:nvSpPr>
          <p:cNvPr id="11" name="Slide Number Placeholder 13"/>
          <p:cNvSpPr>
            <a:spLocks noGrp="1"/>
          </p:cNvSpPr>
          <p:nvPr>
            <p:ph type="sldNum" sz="quarter" idx="12"/>
          </p:nvPr>
        </p:nvSpPr>
        <p:spPr>
          <a:xfrm>
            <a:off x="101600" y="5791200"/>
            <a:ext cx="502920" cy="502920"/>
          </a:xfrm>
        </p:spPr>
        <p:txBody>
          <a:bodyPr/>
          <a:lstStyle/>
          <a:p>
            <a:fld id="{650F16F1-7713-4CAC-92A7-CFB22DBB7BB5}" type="slidenum">
              <a:rPr lang="en-US" smtClean="0"/>
              <a:t>6</a:t>
            </a:fld>
            <a:endParaRPr lang="en-US"/>
          </a:p>
        </p:txBody>
      </p:sp>
      <p:pic>
        <p:nvPicPr>
          <p:cNvPr id="2050" name="Picture 1" descr="image001"/>
          <p:cNvPicPr>
            <a:picLocks noChangeAspect="1" noChangeArrowheads="1"/>
          </p:cNvPicPr>
          <p:nvPr/>
        </p:nvPicPr>
        <p:blipFill rotWithShape="1">
          <a:blip r:embed="rId4">
            <a:extLst>
              <a:ext uri="{28A0092B-C50C-407E-A947-70E740481C1C}">
                <a14:useLocalDpi xmlns:a14="http://schemas.microsoft.com/office/drawing/2010/main" val="0"/>
              </a:ext>
            </a:extLst>
          </a:blip>
          <a:srcRect l="-752" b="27587"/>
          <a:stretch/>
        </p:blipFill>
        <p:spPr bwMode="auto">
          <a:xfrm>
            <a:off x="-90268" y="1311039"/>
            <a:ext cx="9234268" cy="5546961"/>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73" y="6217920"/>
            <a:ext cx="1663454" cy="482938"/>
          </a:xfrm>
          <a:prstGeom prst="rect">
            <a:avLst/>
          </a:prstGeom>
        </p:spPr>
      </p:pic>
    </p:spTree>
    <p:extLst>
      <p:ext uri="{BB962C8B-B14F-4D97-AF65-F5344CB8AC3E}">
        <p14:creationId xmlns:p14="http://schemas.microsoft.com/office/powerpoint/2010/main" val="1100950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2470" y="1551159"/>
            <a:ext cx="7696200" cy="4451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image001"/>
          <p:cNvPicPr>
            <a:picLocks noChangeAspect="1" noChangeArrowheads="1"/>
          </p:cNvPicPr>
          <p:nvPr/>
        </p:nvPicPr>
        <p:blipFill rotWithShape="1">
          <a:blip r:embed="rId7">
            <a:extLst>
              <a:ext uri="{28A0092B-C50C-407E-A947-70E740481C1C}">
                <a14:useLocalDpi xmlns:a14="http://schemas.microsoft.com/office/drawing/2010/main" val="0"/>
              </a:ext>
            </a:extLst>
          </a:blip>
          <a:srcRect t="-1" b="29521"/>
          <a:stretch/>
        </p:blipFill>
        <p:spPr bwMode="auto">
          <a:xfrm>
            <a:off x="38545" y="990600"/>
            <a:ext cx="9065321" cy="533986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886" y="20370"/>
            <a:ext cx="7520940" cy="548640"/>
          </a:xfrm>
        </p:spPr>
        <p:txBody>
          <a:bodyPr>
            <a:normAutofit fontScale="90000"/>
          </a:bodyPr>
          <a:lstStyle/>
          <a:p>
            <a:pPr algn="l"/>
            <a:r>
              <a:rPr lang="en-US" u="sng" cap="small" dirty="0" err="1" smtClean="0">
                <a:solidFill>
                  <a:schemeClr val="accent2"/>
                </a:solidFill>
              </a:rPr>
              <a:t>HomeworkAlabama.Org</a:t>
            </a:r>
            <a:endParaRPr lang="en-US" u="sng" cap="small" dirty="0">
              <a:solidFill>
                <a:schemeClr val="accent2"/>
              </a:solidFill>
            </a:endParaRPr>
          </a:p>
        </p:txBody>
      </p:sp>
      <p:sp>
        <p:nvSpPr>
          <p:cNvPr id="9" name="mdpls slide 3Enteryourlibrary00:00:11.6-00:00:14.6"/>
          <p:cNvSpPr txBox="1"/>
          <p:nvPr>
            <p:custDataLst>
              <p:tags r:id="rId1"/>
            </p:custDataLst>
          </p:nvPr>
        </p:nvSpPr>
        <p:spPr>
          <a:xfrm>
            <a:off x="-794" y="6400800"/>
            <a:ext cx="9144000" cy="304800"/>
          </a:xfrm>
          <a:prstGeom prst="rect">
            <a:avLst/>
          </a:prstGeom>
          <a:solidFill>
            <a:srgbClr val="FFFFFF"/>
          </a:solidFill>
        </p:spPr>
        <p:txBody>
          <a:bodyPr vert="horz" tIns="0" bIns="0" rtlCol="0">
            <a:noAutofit/>
          </a:bodyPr>
          <a:lstStyle/>
          <a:p>
            <a:r>
              <a:rPr lang="en-US" sz="1600" dirty="0" smtClean="0">
                <a:solidFill>
                  <a:srgbClr val="000000"/>
                </a:solidFill>
                <a:latin typeface="Calibri"/>
              </a:rPr>
              <a:t>Just go to HomeworkAlabama.org and choose your center. No library card number or password is needed, though you will have the option to create a free Tutor.com account.</a:t>
            </a:r>
            <a:endParaRPr lang="en-US" sz="1600" dirty="0">
              <a:solidFill>
                <a:srgbClr val="000000"/>
              </a:solidFill>
              <a:latin typeface="Calibri"/>
            </a:endParaRPr>
          </a:p>
        </p:txBody>
      </p:sp>
      <p:sp>
        <p:nvSpPr>
          <p:cNvPr id="22" name="Right Arrow 21"/>
          <p:cNvSpPr/>
          <p:nvPr/>
        </p:nvSpPr>
        <p:spPr>
          <a:xfrm>
            <a:off x="1109004" y="1988234"/>
            <a:ext cx="685800" cy="304800"/>
          </a:xfrm>
          <a:prstGeom prst="rightArrow">
            <a:avLst/>
          </a:prstGeom>
          <a:solidFill>
            <a:schemeClr val="accent2"/>
          </a:solidFill>
          <a:ln w="19050">
            <a:solidFill>
              <a:srgbClr val="F794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de2.wma">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327525" y="3184525"/>
            <a:ext cx="487363" cy="487363"/>
          </a:xfrm>
          <a:prstGeom prst="rect">
            <a:avLst/>
          </a:prstGeom>
        </p:spPr>
      </p:pic>
    </p:spTree>
    <p:extLst>
      <p:ext uri="{BB962C8B-B14F-4D97-AF65-F5344CB8AC3E}">
        <p14:creationId xmlns:p14="http://schemas.microsoft.com/office/powerpoint/2010/main" val="3948035036"/>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53" fill="hold"/>
                                        <p:tgtEl>
                                          <p:spTgt spid="4"/>
                                        </p:tgtEl>
                                      </p:cBhvr>
                                    </p:cmd>
                                  </p:childTnLst>
                                </p:cTn>
                              </p:par>
                              <p:par>
                                <p:cTn id="7" presetID="2" presetClass="entr" presetSubtype="8" fill="hold" grpId="0" nodeType="withEffect">
                                  <p:stCondLst>
                                    <p:cond delay="4000"/>
                                  </p:stCondLst>
                                  <p:childTnLst>
                                    <p:set>
                                      <p:cBhvr>
                                        <p:cTn id="8" dur="1" fill="hold">
                                          <p:stCondLst>
                                            <p:cond delay="0"/>
                                          </p:stCondLst>
                                        </p:cTn>
                                        <p:tgtEl>
                                          <p:spTgt spid="22"/>
                                        </p:tgtEl>
                                        <p:attrNameLst>
                                          <p:attrName>style.visibility</p:attrName>
                                        </p:attrNameLst>
                                      </p:cBhvr>
                                      <p:to>
                                        <p:strVal val="visible"/>
                                      </p:to>
                                    </p:set>
                                    <p:anim calcmode="lin" valueType="num">
                                      <p:cBhvr additive="base">
                                        <p:cTn id="9" dur="1000" fill="hold"/>
                                        <p:tgtEl>
                                          <p:spTgt spid="22"/>
                                        </p:tgtEl>
                                        <p:attrNameLst>
                                          <p:attrName>ppt_x</p:attrName>
                                        </p:attrNameLst>
                                      </p:cBhvr>
                                      <p:tavLst>
                                        <p:tav tm="0">
                                          <p:val>
                                            <p:strVal val="0-#ppt_w/2"/>
                                          </p:val>
                                        </p:tav>
                                        <p:tav tm="100000">
                                          <p:val>
                                            <p:strVal val="#ppt_x"/>
                                          </p:val>
                                        </p:tav>
                                      </p:tavLst>
                                    </p:anim>
                                    <p:anim calcmode="lin" valueType="num">
                                      <p:cBhvr additive="base">
                                        <p:cTn id="10" dur="1000" fill="hold"/>
                                        <p:tgtEl>
                                          <p:spTgt spid="22"/>
                                        </p:tgtEl>
                                        <p:attrNameLst>
                                          <p:attrName>ppt_y</p:attrName>
                                        </p:attrNameLst>
                                      </p:cBhvr>
                                      <p:tavLst>
                                        <p:tav tm="0">
                                          <p:val>
                                            <p:strVal val="#ppt_y"/>
                                          </p:val>
                                        </p:tav>
                                        <p:tav tm="100000">
                                          <p:val>
                                            <p:strVal val="#ppt_y"/>
                                          </p:val>
                                        </p:tav>
                                      </p:tavLst>
                                    </p:anim>
                                  </p:childTnLst>
                                </p:cTn>
                              </p:par>
                              <p:par>
                                <p:cTn id="11" presetID="1" presetClass="entr" presetSubtype="0" fill="hold" nodeType="withEffect">
                                  <p:stCondLst>
                                    <p:cond delay="1040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xit" presetSubtype="0" fill="hold" nodeType="withEffect">
                                  <p:stCondLst>
                                    <p:cond delay="1040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1040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22" grpId="0" animBg="1"/>
      <p:bldP spid="2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8107" y="5042780"/>
            <a:ext cx="9180213" cy="1828800"/>
            <a:chOff x="-18107" y="5042780"/>
            <a:chExt cx="9180213" cy="1828800"/>
          </a:xfrm>
        </p:grpSpPr>
        <p:sp>
          <p:nvSpPr>
            <p:cNvPr id="21" name="Freeform 20"/>
            <p:cNvSpPr/>
            <p:nvPr/>
          </p:nvSpPr>
          <p:spPr>
            <a:xfrm>
              <a:off x="2046083" y="5042780"/>
              <a:ext cx="7116023" cy="1815220"/>
            </a:xfrm>
            <a:custGeom>
              <a:avLst/>
              <a:gdLst>
                <a:gd name="connsiteX0" fmla="*/ 0 w 7116023"/>
                <a:gd name="connsiteY0" fmla="*/ 0 h 1330860"/>
                <a:gd name="connsiteX1" fmla="*/ 7116023 w 7116023"/>
                <a:gd name="connsiteY1" fmla="*/ 0 h 1330860"/>
                <a:gd name="connsiteX2" fmla="*/ 7097917 w 7116023"/>
                <a:gd name="connsiteY2" fmla="*/ 1330860 h 1330860"/>
                <a:gd name="connsiteX3" fmla="*/ 1104522 w 7116023"/>
                <a:gd name="connsiteY3" fmla="*/ 1330860 h 1330860"/>
                <a:gd name="connsiteX4" fmla="*/ 0 w 7116023"/>
                <a:gd name="connsiteY4" fmla="*/ 0 h 13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6023" h="1330860">
                  <a:moveTo>
                    <a:pt x="0" y="0"/>
                  </a:moveTo>
                  <a:lnTo>
                    <a:pt x="7116023" y="0"/>
                  </a:lnTo>
                  <a:lnTo>
                    <a:pt x="7097917" y="1330860"/>
                  </a:lnTo>
                  <a:lnTo>
                    <a:pt x="1104522" y="1330860"/>
                  </a:lnTo>
                  <a:lnTo>
                    <a:pt x="0" y="0"/>
                  </a:lnTo>
                  <a:close/>
                </a:path>
              </a:pathLst>
            </a:custGeom>
            <a:solidFill>
              <a:srgbClr val="6407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18107" y="5042780"/>
              <a:ext cx="3186820" cy="1828800"/>
            </a:xfrm>
            <a:custGeom>
              <a:avLst/>
              <a:gdLst>
                <a:gd name="connsiteX0" fmla="*/ 2055137 w 3186820"/>
                <a:gd name="connsiteY0" fmla="*/ 0 h 1828800"/>
                <a:gd name="connsiteX1" fmla="*/ 0 w 3186820"/>
                <a:gd name="connsiteY1" fmla="*/ 1828800 h 1828800"/>
                <a:gd name="connsiteX2" fmla="*/ 3186820 w 3186820"/>
                <a:gd name="connsiteY2" fmla="*/ 1828800 h 1828800"/>
                <a:gd name="connsiteX3" fmla="*/ 2055137 w 3186820"/>
                <a:gd name="connsiteY3" fmla="*/ 0 h 1828800"/>
              </a:gdLst>
              <a:ahLst/>
              <a:cxnLst>
                <a:cxn ang="0">
                  <a:pos x="connsiteX0" y="connsiteY0"/>
                </a:cxn>
                <a:cxn ang="0">
                  <a:pos x="connsiteX1" y="connsiteY1"/>
                </a:cxn>
                <a:cxn ang="0">
                  <a:pos x="connsiteX2" y="connsiteY2"/>
                </a:cxn>
                <a:cxn ang="0">
                  <a:pos x="connsiteX3" y="connsiteY3"/>
                </a:cxn>
              </a:cxnLst>
              <a:rect l="l" t="t" r="r" b="b"/>
              <a:pathLst>
                <a:path w="3186820" h="1828800">
                  <a:moveTo>
                    <a:pt x="2055137" y="0"/>
                  </a:moveTo>
                  <a:lnTo>
                    <a:pt x="0" y="1828800"/>
                  </a:lnTo>
                  <a:lnTo>
                    <a:pt x="3186820" y="1828800"/>
                  </a:lnTo>
                  <a:lnTo>
                    <a:pt x="2055137" y="0"/>
                  </a:lnTo>
                  <a:close/>
                </a:path>
              </a:pathLst>
            </a:custGeom>
            <a:solidFill>
              <a:srgbClr val="040061"/>
            </a:solidFill>
            <a:ln>
              <a:solidFill>
                <a:srgbClr val="04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1752600"/>
            <a:ext cx="91440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4799"/>
            <a:ext cx="9144000" cy="605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478" y="2815004"/>
            <a:ext cx="2036430" cy="276999"/>
          </a:xfrm>
          <a:prstGeom prst="rect">
            <a:avLst/>
          </a:prstGeom>
          <a:noFill/>
        </p:spPr>
        <p:txBody>
          <a:bodyPr wrap="square" rtlCol="0">
            <a:spAutoFit/>
          </a:bodyPr>
          <a:lstStyle/>
          <a:p>
            <a:r>
              <a:rPr lang="en-US" sz="1200" dirty="0" smtClean="0">
                <a:solidFill>
                  <a:schemeClr val="bg1">
                    <a:lumMod val="50000"/>
                  </a:schemeClr>
                </a:solidFill>
              </a:rPr>
              <a:t>Susan</a:t>
            </a:r>
            <a:endParaRPr lang="en-US" sz="1200" dirty="0">
              <a:solidFill>
                <a:schemeClr val="bg1">
                  <a:lumMod val="50000"/>
                </a:schemeClr>
              </a:solidFill>
            </a:endParaRPr>
          </a:p>
        </p:txBody>
      </p:sp>
      <p:sp>
        <p:nvSpPr>
          <p:cNvPr id="24" name="TextBox 23"/>
          <p:cNvSpPr txBox="1"/>
          <p:nvPr/>
        </p:nvSpPr>
        <p:spPr>
          <a:xfrm>
            <a:off x="1577971" y="3192651"/>
            <a:ext cx="2036430" cy="276999"/>
          </a:xfrm>
          <a:prstGeom prst="rect">
            <a:avLst/>
          </a:prstGeom>
          <a:noFill/>
        </p:spPr>
        <p:txBody>
          <a:bodyPr wrap="square" rtlCol="0">
            <a:spAutoFit/>
          </a:bodyPr>
          <a:lstStyle/>
          <a:p>
            <a:r>
              <a:rPr lang="en-US" sz="1200" dirty="0" smtClean="0">
                <a:solidFill>
                  <a:schemeClr val="bg1">
                    <a:lumMod val="50000"/>
                  </a:schemeClr>
                </a:solidFill>
              </a:rPr>
              <a:t>email@xyz.com</a:t>
            </a:r>
            <a:endParaRPr lang="en-US" sz="1200" dirty="0">
              <a:solidFill>
                <a:schemeClr val="bg1">
                  <a:lumMod val="50000"/>
                </a:schemeClr>
              </a:solidFill>
            </a:endParaRPr>
          </a:p>
        </p:txBody>
      </p:sp>
      <p:sp>
        <p:nvSpPr>
          <p:cNvPr id="25" name="TextBox 24"/>
          <p:cNvSpPr txBox="1"/>
          <p:nvPr/>
        </p:nvSpPr>
        <p:spPr>
          <a:xfrm>
            <a:off x="1577971" y="3642504"/>
            <a:ext cx="2036430" cy="276999"/>
          </a:xfrm>
          <a:prstGeom prst="rect">
            <a:avLst/>
          </a:prstGeom>
          <a:noFill/>
        </p:spPr>
        <p:txBody>
          <a:bodyPr wrap="square" rtlCol="0">
            <a:spAutoFit/>
          </a:bodyPr>
          <a:lstStyle/>
          <a:p>
            <a:r>
              <a:rPr lang="en-US" sz="1200" dirty="0" smtClean="0">
                <a:solidFill>
                  <a:schemeClr val="bg1">
                    <a:lumMod val="50000"/>
                  </a:schemeClr>
                </a:solidFill>
              </a:rPr>
              <a:t>●●●●●●●●</a:t>
            </a:r>
            <a:endParaRPr lang="en-US" sz="1200" dirty="0">
              <a:solidFill>
                <a:schemeClr val="bg1">
                  <a:lumMod val="50000"/>
                </a:schemeClr>
              </a:solidFill>
            </a:endParaRPr>
          </a:p>
        </p:txBody>
      </p:sp>
      <p:sp>
        <p:nvSpPr>
          <p:cNvPr id="26" name="TextBox 25"/>
          <p:cNvSpPr txBox="1"/>
          <p:nvPr/>
        </p:nvSpPr>
        <p:spPr>
          <a:xfrm>
            <a:off x="1577971" y="4062561"/>
            <a:ext cx="2036430" cy="276999"/>
          </a:xfrm>
          <a:prstGeom prst="rect">
            <a:avLst/>
          </a:prstGeom>
          <a:noFill/>
        </p:spPr>
        <p:txBody>
          <a:bodyPr wrap="square" rtlCol="0">
            <a:spAutoFit/>
          </a:bodyPr>
          <a:lstStyle/>
          <a:p>
            <a:r>
              <a:rPr lang="en-US" sz="1200" dirty="0" smtClean="0">
                <a:solidFill>
                  <a:schemeClr val="bg1">
                    <a:lumMod val="50000"/>
                  </a:schemeClr>
                </a:solidFill>
              </a:rPr>
              <a:t>●●●●●●●●</a:t>
            </a:r>
            <a:endParaRPr lang="en-US" sz="1200" dirty="0">
              <a:solidFill>
                <a:schemeClr val="bg1">
                  <a:lumMod val="50000"/>
                </a:schemeClr>
              </a:solidFill>
            </a:endParaRPr>
          </a:p>
        </p:txBody>
      </p:sp>
      <p:sp>
        <p:nvSpPr>
          <p:cNvPr id="3" name="TextBox 2"/>
          <p:cNvSpPr txBox="1"/>
          <p:nvPr/>
        </p:nvSpPr>
        <p:spPr>
          <a:xfrm>
            <a:off x="1464795" y="4822594"/>
            <a:ext cx="226352" cy="307777"/>
          </a:xfrm>
          <a:prstGeom prst="rect">
            <a:avLst/>
          </a:prstGeom>
          <a:noFill/>
        </p:spPr>
        <p:txBody>
          <a:bodyPr wrap="square" rtlCol="0">
            <a:spAutoFit/>
          </a:bodyPr>
          <a:lstStyle/>
          <a:p>
            <a:r>
              <a:rPr lang="en-US" sz="1400" dirty="0" smtClean="0">
                <a:solidFill>
                  <a:schemeClr val="bg1">
                    <a:lumMod val="50000"/>
                  </a:schemeClr>
                </a:solidFill>
                <a:sym typeface="Wingdings 2"/>
              </a:rPr>
              <a:t></a:t>
            </a:r>
            <a:endParaRPr lang="en-US" sz="1400" dirty="0">
              <a:solidFill>
                <a:schemeClr val="bg1">
                  <a:lumMod val="50000"/>
                </a:schemeClr>
              </a:solidFill>
            </a:endParaRPr>
          </a:p>
        </p:txBody>
      </p:sp>
      <p:pic>
        <p:nvPicPr>
          <p:cNvPr id="27" name="Picture 26"/>
          <p:cNvPicPr/>
          <p:nvPr/>
        </p:nvPicPr>
        <p:blipFill rotWithShape="1">
          <a:blip r:embed="rId9"/>
          <a:srcRect l="36999" t="31252" r="59178" b="30389"/>
          <a:stretch/>
        </p:blipFill>
        <p:spPr bwMode="auto">
          <a:xfrm>
            <a:off x="2503477" y="829913"/>
            <a:ext cx="621258" cy="3629845"/>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10"/>
          <a:srcRect l="31392" t="73373" r="63486" b="1296"/>
          <a:stretch/>
        </p:blipFill>
        <p:spPr bwMode="auto">
          <a:xfrm>
            <a:off x="1554007" y="1897799"/>
            <a:ext cx="807193" cy="2554225"/>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11"/>
          <a:srcRect l="41558" t="31031" r="54214" b="30294"/>
          <a:stretch/>
        </p:blipFill>
        <p:spPr bwMode="auto">
          <a:xfrm>
            <a:off x="3215231" y="803954"/>
            <a:ext cx="691354" cy="3681765"/>
          </a:xfrm>
          <a:prstGeom prst="rect">
            <a:avLst/>
          </a:prstGeom>
          <a:ln>
            <a:noFill/>
          </a:ln>
          <a:extLst>
            <a:ext uri="{53640926-AAD7-44D8-BBD7-CCE9431645EC}">
              <a14:shadowObscured xmlns:a14="http://schemas.microsoft.com/office/drawing/2010/main"/>
            </a:ext>
          </a:extLst>
        </p:spPr>
      </p:pic>
      <p:pic>
        <p:nvPicPr>
          <p:cNvPr id="31" name="Picture 30"/>
          <p:cNvPicPr/>
          <p:nvPr/>
        </p:nvPicPr>
        <p:blipFill rotWithShape="1">
          <a:blip r:embed="rId12"/>
          <a:srcRect l="17739" t="68334" r="74008" b="27995"/>
          <a:stretch/>
        </p:blipFill>
        <p:spPr bwMode="auto">
          <a:xfrm>
            <a:off x="1578556" y="4477233"/>
            <a:ext cx="758097" cy="277627"/>
          </a:xfrm>
          <a:prstGeom prst="rect">
            <a:avLst/>
          </a:prstGeom>
          <a:ln>
            <a:noFill/>
          </a:ln>
          <a:extLst>
            <a:ext uri="{53640926-AAD7-44D8-BBD7-CCE9431645EC}">
              <a14:shadowObscured xmlns:a14="http://schemas.microsoft.com/office/drawing/2010/main"/>
            </a:ext>
          </a:extLst>
        </p:spPr>
      </p:pic>
      <p:pic>
        <p:nvPicPr>
          <p:cNvPr id="32" name="Picture 31"/>
          <p:cNvPicPr/>
          <p:nvPr/>
        </p:nvPicPr>
        <p:blipFill rotWithShape="1">
          <a:blip r:embed="rId12"/>
          <a:srcRect l="27454" t="67948" r="65711" b="28058"/>
          <a:stretch/>
        </p:blipFill>
        <p:spPr bwMode="auto">
          <a:xfrm>
            <a:off x="2503477" y="4485719"/>
            <a:ext cx="621258" cy="277627"/>
          </a:xfrm>
          <a:prstGeom prst="rect">
            <a:avLst/>
          </a:prstGeom>
          <a:ln>
            <a:noFill/>
          </a:ln>
          <a:extLst>
            <a:ext uri="{53640926-AAD7-44D8-BBD7-CCE9431645EC}">
              <a14:shadowObscured xmlns:a14="http://schemas.microsoft.com/office/drawing/2010/main"/>
            </a:ext>
          </a:extLst>
        </p:spPr>
      </p:pic>
      <p:pic>
        <p:nvPicPr>
          <p:cNvPr id="33" name="Picture 32"/>
          <p:cNvPicPr/>
          <p:nvPr/>
        </p:nvPicPr>
        <p:blipFill rotWithShape="1">
          <a:blip r:embed="rId12"/>
          <a:srcRect l="35450" t="68269" r="57157" b="27737"/>
          <a:stretch/>
        </p:blipFill>
        <p:spPr bwMode="auto">
          <a:xfrm>
            <a:off x="3221234" y="4486162"/>
            <a:ext cx="679347" cy="259767"/>
          </a:xfrm>
          <a:prstGeom prst="rect">
            <a:avLst/>
          </a:prstGeom>
          <a:ln>
            <a:noFill/>
          </a:ln>
          <a:extLst>
            <a:ext uri="{53640926-AAD7-44D8-BBD7-CCE9431645EC}">
              <a14:shadowObscured xmlns:a14="http://schemas.microsoft.com/office/drawing/2010/main"/>
            </a:ext>
          </a:extLst>
        </p:spPr>
      </p:pic>
      <p:pic>
        <p:nvPicPr>
          <p:cNvPr id="3075"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93319" y="5392038"/>
            <a:ext cx="1731416" cy="48696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01803" y="5425476"/>
            <a:ext cx="3672415" cy="68625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5" name="mdpls slide 4.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400:00:00.0" time="0"/>
                    <p14:bmk name="mdpls slide 400:00:06.6" time="6670"/>
                    <p14:bmk name="mdpls slide 400:00:13.1" time="13100"/>
                  </p14:bmkLst>
                </p14:media>
              </p:ext>
            </p:extLst>
          </p:nvPr>
        </p:nvPicPr>
        <p:blipFill>
          <a:blip r:embed="rId15"/>
          <a:stretch>
            <a:fillRect/>
          </a:stretch>
        </p:blipFill>
        <p:spPr>
          <a:xfrm>
            <a:off x="4267200" y="3124200"/>
            <a:ext cx="609600" cy="609600"/>
          </a:xfrm>
          <a:prstGeom prst="rect">
            <a:avLst/>
          </a:prstGeom>
        </p:spPr>
      </p:pic>
      <p:sp>
        <p:nvSpPr>
          <p:cNvPr id="7" name="mdpls slide 4Createanoptional00:00:00.0-00:00:06.6"/>
          <p:cNvSpPr txBox="1"/>
          <p:nvPr>
            <p:custDataLst>
              <p:tags r:id="rId4"/>
            </p:custDataLst>
          </p:nvPr>
        </p:nvSpPr>
        <p:spPr>
          <a:xfrm>
            <a:off x="0" y="6553200"/>
            <a:ext cx="9144000" cy="30480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Create an optional Tutor.com account to unlock extra, personalized features. </a:t>
            </a:r>
            <a:endParaRPr lang="en-US" sz="1600" dirty="0">
              <a:solidFill>
                <a:srgbClr val="000000"/>
              </a:solidFill>
              <a:latin typeface="Calibri"/>
            </a:endParaRPr>
          </a:p>
        </p:txBody>
      </p:sp>
      <p:sp>
        <p:nvSpPr>
          <p:cNvPr id="8" name="mdpls slide 4Creatinganaccount00:00:06.6-00:00:13.1"/>
          <p:cNvSpPr txBox="1"/>
          <p:nvPr>
            <p:custDataLst>
              <p:tags r:id="rId5"/>
            </p:custDataLst>
          </p:nvPr>
        </p:nvSpPr>
        <p:spPr>
          <a:xfrm>
            <a:off x="0" y="6579984"/>
            <a:ext cx="9144000" cy="30480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Creating an account is safe and easy, but you may also select "No Thanks" and continue as a guest.</a:t>
            </a:r>
            <a:endParaRPr lang="en-US" sz="1600" dirty="0">
              <a:solidFill>
                <a:srgbClr val="000000"/>
              </a:solidFill>
              <a:latin typeface="Calibri"/>
            </a:endParaRPr>
          </a:p>
        </p:txBody>
      </p:sp>
    </p:spTree>
    <p:extLst>
      <p:ext uri="{BB962C8B-B14F-4D97-AF65-F5344CB8AC3E}">
        <p14:creationId xmlns:p14="http://schemas.microsoft.com/office/powerpoint/2010/main" val="3409772838"/>
      </p:ext>
    </p:extLst>
  </p:cSld>
  <p:clrMapOvr>
    <a:masterClrMapping/>
  </p:clrMapOvr>
  <mc:AlternateContent xmlns:mc="http://schemas.openxmlformats.org/markup-compatibility/2006" xmlns:p14="http://schemas.microsoft.com/office/powerpoint/2010/main">
    <mc:Choice Requires="p14">
      <p:transition spd="slow" p14:dur="2000" advClick="0" advTm="13500"/>
    </mc:Choice>
    <mc:Fallback xmlns="">
      <p:transition spd="slow" advClick="0" advTm="135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514"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200"/>
                                        <p:tgtEl>
                                          <p:spTgt spid="7"/>
                                        </p:tgtEl>
                                      </p:cBhvr>
                                    </p:animEffect>
                                  </p:childTnLst>
                                </p:cTn>
                              </p:par>
                              <p:par>
                                <p:cTn id="10" presetID="10" presetClass="exit" presetSubtype="0" fill="hold" grpId="1" nodeType="withEffect">
                                  <p:stCondLst>
                                    <p:cond delay="6600"/>
                                  </p:stCondLst>
                                  <p:childTnLst>
                                    <p:animEffect transition="out" filter="fade">
                                      <p:cBhvr>
                                        <p:cTn id="11" dur="200"/>
                                        <p:tgtEl>
                                          <p:spTgt spid="7"/>
                                        </p:tgtEl>
                                      </p:cBhvr>
                                    </p:animEffect>
                                    <p:set>
                                      <p:cBhvr>
                                        <p:cTn id="12" dur="1" fill="hold">
                                          <p:stCondLst>
                                            <p:cond delay="1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66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
                                        <p:tgtEl>
                                          <p:spTgt spid="8"/>
                                        </p:tgtEl>
                                      </p:cBhvr>
                                    </p:animEffect>
                                  </p:childTnLst>
                                </p:cTn>
                              </p:par>
                              <p:par>
                                <p:cTn id="16" presetID="1" presetClass="entr" presetSubtype="0" fill="hold" grpId="0" nodeType="withEffect">
                                  <p:stCondLst>
                                    <p:cond delay="1000"/>
                                  </p:stCondLst>
                                  <p:iterate type="lt">
                                    <p:tmAbs val="200"/>
                                  </p:iterate>
                                  <p:childTnLst>
                                    <p:set>
                                      <p:cBhvr>
                                        <p:cTn id="17" dur="1" fill="hold">
                                          <p:stCondLst>
                                            <p:cond delay="0"/>
                                          </p:stCondLst>
                                        </p:cTn>
                                        <p:tgtEl>
                                          <p:spTgt spid="2">
                                            <p:txEl>
                                              <p:pRg st="0" end="0"/>
                                            </p:txEl>
                                          </p:spTgt>
                                        </p:tgtEl>
                                        <p:attrNameLst>
                                          <p:attrName>style.visibility</p:attrName>
                                        </p:attrNameLst>
                                      </p:cBhvr>
                                      <p:to>
                                        <p:strVal val="visible"/>
                                      </p:to>
                                    </p:set>
                                  </p:childTnLst>
                                </p:cTn>
                              </p:par>
                              <p:par>
                                <p:cTn id="18" presetID="1" presetClass="entr" presetSubtype="0" fill="hold" grpId="0" nodeType="withEffect">
                                  <p:stCondLst>
                                    <p:cond delay="2000"/>
                                  </p:stCondLst>
                                  <p:iterate type="lt">
                                    <p:tmAbs val="100"/>
                                  </p:iterate>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3200"/>
                                  </p:stCondLst>
                                  <p:iterate type="lt">
                                    <p:tmAbs val="100"/>
                                  </p:iterate>
                                  <p:childTnLst>
                                    <p:set>
                                      <p:cBhvr>
                                        <p:cTn id="21" dur="1" fill="hold">
                                          <p:stCondLst>
                                            <p:cond delay="0"/>
                                          </p:stCondLst>
                                        </p:cTn>
                                        <p:tgtEl>
                                          <p:spTgt spid="25"/>
                                        </p:tgtEl>
                                        <p:attrNameLst>
                                          <p:attrName>style.visibility</p:attrName>
                                        </p:attrNameLst>
                                      </p:cBhvr>
                                      <p:to>
                                        <p:strVal val="visible"/>
                                      </p:to>
                                    </p:set>
                                  </p:childTnLst>
                                </p:cTn>
                              </p:par>
                              <p:par>
                                <p:cTn id="22" presetID="1" presetClass="entr" presetSubtype="0" fill="hold" grpId="0" nodeType="withEffect">
                                  <p:stCondLst>
                                    <p:cond delay="4500"/>
                                  </p:stCondLst>
                                  <p:iterate type="lt">
                                    <p:tmAbs val="100"/>
                                  </p:iterate>
                                  <p:childTnLst>
                                    <p:set>
                                      <p:cBhvr>
                                        <p:cTn id="23" dur="1" fill="hold">
                                          <p:stCondLst>
                                            <p:cond delay="0"/>
                                          </p:stCondLst>
                                        </p:cTn>
                                        <p:tgtEl>
                                          <p:spTgt spid="26"/>
                                        </p:tgtEl>
                                        <p:attrNameLst>
                                          <p:attrName>style.visibility</p:attrName>
                                        </p:attrNameLst>
                                      </p:cBhvr>
                                      <p:to>
                                        <p:strVal val="visible"/>
                                      </p:to>
                                    </p:set>
                                  </p:childTnLst>
                                </p:cTn>
                              </p:par>
                              <p:par>
                                <p:cTn id="24" presetID="22" presetClass="entr" presetSubtype="4" fill="hold" nodeType="withEffect">
                                  <p:stCondLst>
                                    <p:cond delay="5500"/>
                                  </p:stCondLst>
                                  <p:childTnLst>
                                    <p:set>
                                      <p:cBhvr>
                                        <p:cTn id="25" dur="1" fill="hold">
                                          <p:stCondLst>
                                            <p:cond delay="0"/>
                                          </p:stCondLst>
                                        </p:cTn>
                                        <p:tgtEl>
                                          <p:spTgt spid="28"/>
                                        </p:tgtEl>
                                        <p:attrNameLst>
                                          <p:attrName>style.visibility</p:attrName>
                                        </p:attrNameLst>
                                      </p:cBhvr>
                                      <p:to>
                                        <p:strVal val="visible"/>
                                      </p:to>
                                    </p:set>
                                    <p:animEffect transition="in" filter="wipe(down)">
                                      <p:cBhvr>
                                        <p:cTn id="26" dur="500"/>
                                        <p:tgtEl>
                                          <p:spTgt spid="28"/>
                                        </p:tgtEl>
                                      </p:cBhvr>
                                    </p:animEffect>
                                  </p:childTnLst>
                                </p:cTn>
                              </p:par>
                              <p:par>
                                <p:cTn id="27" presetID="1" presetClass="entr" presetSubtype="0" fill="hold" nodeType="withEffect">
                                  <p:stCondLst>
                                    <p:cond delay="600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xit" presetSubtype="0" fill="hold" nodeType="withEffect">
                                  <p:stCondLst>
                                    <p:cond delay="6000"/>
                                  </p:stCondLst>
                                  <p:childTnLst>
                                    <p:set>
                                      <p:cBhvr>
                                        <p:cTn id="30" dur="1" fill="hold">
                                          <p:stCondLst>
                                            <p:cond delay="0"/>
                                          </p:stCondLst>
                                        </p:cTn>
                                        <p:tgtEl>
                                          <p:spTgt spid="28"/>
                                        </p:tgtEl>
                                        <p:attrNameLst>
                                          <p:attrName>style.visibility</p:attrName>
                                        </p:attrNameLst>
                                      </p:cBhvr>
                                      <p:to>
                                        <p:strVal val="hidden"/>
                                      </p:to>
                                    </p:set>
                                  </p:childTnLst>
                                </p:cTn>
                              </p:par>
                              <p:par>
                                <p:cTn id="31" presetID="22" presetClass="entr" presetSubtype="4" fill="hold" nodeType="withEffect">
                                  <p:stCondLst>
                                    <p:cond delay="650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1" presetClass="exit" presetSubtype="0" fill="hold" nodeType="withEffect">
                                  <p:stCondLst>
                                    <p:cond delay="7000"/>
                                  </p:stCondLst>
                                  <p:childTnLst>
                                    <p:set>
                                      <p:cBhvr>
                                        <p:cTn id="35" dur="1" fill="hold">
                                          <p:stCondLst>
                                            <p:cond delay="0"/>
                                          </p:stCondLst>
                                        </p:cTn>
                                        <p:tgtEl>
                                          <p:spTgt spid="27"/>
                                        </p:tgtEl>
                                        <p:attrNameLst>
                                          <p:attrName>style.visibility</p:attrName>
                                        </p:attrNameLst>
                                      </p:cBhvr>
                                      <p:to>
                                        <p:strVal val="hidden"/>
                                      </p:to>
                                    </p:set>
                                  </p:childTnLst>
                                </p:cTn>
                              </p:par>
                              <p:par>
                                <p:cTn id="36" presetID="1" presetClass="entr" presetSubtype="0" fill="hold" nodeType="withEffect">
                                  <p:stCondLst>
                                    <p:cond delay="7000"/>
                                  </p:stCondLst>
                                  <p:childTnLst>
                                    <p:set>
                                      <p:cBhvr>
                                        <p:cTn id="37" dur="1" fill="hold">
                                          <p:stCondLst>
                                            <p:cond delay="0"/>
                                          </p:stCondLst>
                                        </p:cTn>
                                        <p:tgtEl>
                                          <p:spTgt spid="32"/>
                                        </p:tgtEl>
                                        <p:attrNameLst>
                                          <p:attrName>style.visibility</p:attrName>
                                        </p:attrNameLst>
                                      </p:cBhvr>
                                      <p:to>
                                        <p:strVal val="visible"/>
                                      </p:to>
                                    </p:set>
                                  </p:childTnLst>
                                </p:cTn>
                              </p:par>
                              <p:par>
                                <p:cTn id="38" presetID="22" presetClass="entr" presetSubtype="4" fill="hold" nodeType="withEffect">
                                  <p:stCondLst>
                                    <p:cond delay="750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1" presetClass="entr" presetSubtype="0" fill="hold" nodeType="withEffect">
                                  <p:stCondLst>
                                    <p:cond delay="800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xit" presetSubtype="0" fill="hold" nodeType="withEffect">
                                  <p:stCondLst>
                                    <p:cond delay="8000"/>
                                  </p:stCondLst>
                                  <p:childTnLst>
                                    <p:set>
                                      <p:cBhvr>
                                        <p:cTn id="44" dur="1" fill="hold">
                                          <p:stCondLst>
                                            <p:cond delay="0"/>
                                          </p:stCondLst>
                                        </p:cTn>
                                        <p:tgtEl>
                                          <p:spTgt spid="30"/>
                                        </p:tgtEl>
                                        <p:attrNameLst>
                                          <p:attrName>style.visibility</p:attrName>
                                        </p:attrNameLst>
                                      </p:cBhvr>
                                      <p:to>
                                        <p:strVal val="hidden"/>
                                      </p:to>
                                    </p:set>
                                  </p:childTnLst>
                                </p:cTn>
                              </p:par>
                              <p:par>
                                <p:cTn id="45" presetID="53" presetClass="entr" presetSubtype="16" fill="hold" grpId="0" nodeType="withEffect">
                                  <p:stCondLst>
                                    <p:cond delay="850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par>
                                <p:cTn id="50" presetID="6" presetClass="emph" presetSubtype="0" autoRev="1" fill="hold" nodeType="withEffect">
                                  <p:stCondLst>
                                    <p:cond delay="9000"/>
                                  </p:stCondLst>
                                  <p:childTnLst>
                                    <p:animScale>
                                      <p:cBhvr>
                                        <p:cTn id="51" dur="450" fill="hold"/>
                                        <p:tgtEl>
                                          <p:spTgt spid="3075"/>
                                        </p:tgtEl>
                                      </p:cBhvr>
                                      <p:by x="150000" y="150000"/>
                                    </p:animScale>
                                  </p:childTnLst>
                                </p:cTn>
                              </p:par>
                              <p:par>
                                <p:cTn id="52" presetID="6" presetClass="emph" presetSubtype="0" autoRev="1" fill="hold" nodeType="withEffect">
                                  <p:stCondLst>
                                    <p:cond delay="10600"/>
                                  </p:stCondLst>
                                  <p:childTnLst>
                                    <p:animScale>
                                      <p:cBhvr>
                                        <p:cTn id="53" dur="1050" fill="hold"/>
                                        <p:tgtEl>
                                          <p:spTgt spid="30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54" fill="hold" display="0">
                  <p:stCondLst>
                    <p:cond delay="indefinite"/>
                  </p:stCondLst>
                  <p:endCondLst>
                    <p:cond evt="onStopAudio" delay="0">
                      <p:tgtEl>
                        <p:sldTgt/>
                      </p:tgtEl>
                    </p:cond>
                  </p:endCondLst>
                </p:cTn>
                <p:tgtEl>
                  <p:spTgt spid="5"/>
                </p:tgtEl>
              </p:cMediaNode>
            </p:audio>
          </p:childTnLst>
        </p:cTn>
      </p:par>
    </p:tnLst>
    <p:bldLst>
      <p:bldP spid="2" grpId="0" build="p"/>
      <p:bldP spid="24" grpId="0"/>
      <p:bldP spid="25" grpId="0"/>
      <p:bldP spid="26" grpId="0"/>
      <p:bldP spid="3" grpId="0"/>
      <p:bldP spid="7" grpId="0" animBg="1"/>
      <p:bldP spid="7" grpId="1"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delrosarios\AppData\Local\Microsoft\Windows\Temporary Internet Files\Content.Outlook\SCSNTBIG\Get a Tutor - Library - Logged into Account - No Scheduling.png"/>
          <p:cNvPicPr>
            <a:picLocks noChangeAspect="1" noChangeArrowheads="1"/>
          </p:cNvPicPr>
          <p:nvPr/>
        </p:nvPicPr>
        <p:blipFill rotWithShape="1">
          <a:blip r:embed="rId9">
            <a:extLst>
              <a:ext uri="{28A0092B-C50C-407E-A947-70E740481C1C}">
                <a14:useLocalDpi xmlns:a14="http://schemas.microsoft.com/office/drawing/2010/main" val="0"/>
              </a:ext>
            </a:extLst>
          </a:blip>
          <a:srcRect l="17655" r="18276" b="20313"/>
          <a:stretch/>
        </p:blipFill>
        <p:spPr bwMode="auto">
          <a:xfrm>
            <a:off x="89346" y="6036"/>
            <a:ext cx="8981066" cy="6597734"/>
          </a:xfrm>
          <a:prstGeom prst="rect">
            <a:avLst/>
          </a:prstGeom>
          <a:noFill/>
          <a:extLst>
            <a:ext uri="{909E8E84-426E-40DD-AFC4-6F175D3DCCD1}">
              <a14:hiddenFill xmlns:a14="http://schemas.microsoft.com/office/drawing/2010/main">
                <a:solidFill>
                  <a:srgbClr val="FFFFFF"/>
                </a:solidFill>
              </a14:hiddenFill>
            </a:ext>
          </a:extLst>
        </p:spPr>
      </p:pic>
      <p:pic>
        <p:nvPicPr>
          <p:cNvPr id="2" name="mdpls slide 5.wma">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14:bmkLst>
                    <p14:bmk name="mdpls slide 500:00:00.0" time="0"/>
                    <p14:bmk name="mdpls slide 500:00:06.4" time="6460"/>
                    <p14:bmk name="mdpls slide 500:00:11.7" time="11709"/>
                    <p14:bmk name="mdpls slide 500:00:16.6" time="16669"/>
                  </p14:bmkLst>
                </p14:media>
              </p:ext>
            </p:extLst>
          </p:nvPr>
        </p:nvPicPr>
        <p:blipFill>
          <a:blip r:embed="rId10"/>
          <a:stretch>
            <a:fillRect/>
          </a:stretch>
        </p:blipFill>
        <p:spPr>
          <a:xfrm>
            <a:off x="4267200" y="3124200"/>
            <a:ext cx="609600" cy="609600"/>
          </a:xfrm>
          <a:prstGeom prst="rect">
            <a:avLst/>
          </a:prstGeom>
        </p:spPr>
      </p:pic>
      <p:sp>
        <p:nvSpPr>
          <p:cNvPr id="6" name="mdpls slide 5Ifyouhave00:00:00.0-00:00:06.4"/>
          <p:cNvSpPr txBox="1"/>
          <p:nvPr>
            <p:custDataLst>
              <p:tags r:id="rId4"/>
            </p:custDataLst>
          </p:nvPr>
        </p:nvSpPr>
        <p:spPr>
          <a:xfrm>
            <a:off x="0" y="6535448"/>
            <a:ext cx="9144000" cy="322552"/>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If you have created an account, you will have many options after logging in.</a:t>
            </a:r>
            <a:endParaRPr lang="en-US" sz="1600" dirty="0">
              <a:solidFill>
                <a:srgbClr val="000000"/>
              </a:solidFill>
              <a:latin typeface="Calibri"/>
            </a:endParaRPr>
          </a:p>
        </p:txBody>
      </p:sp>
      <p:sp>
        <p:nvSpPr>
          <p:cNvPr id="7" name="mdpls slide 5Youcansubmit00:00:06.4-00:00:11.7"/>
          <p:cNvSpPr txBox="1"/>
          <p:nvPr>
            <p:custDataLst>
              <p:tags r:id="rId5"/>
            </p:custDataLst>
          </p:nvPr>
        </p:nvSpPr>
        <p:spPr>
          <a:xfrm>
            <a:off x="10886" y="6603770"/>
            <a:ext cx="9144000" cy="265276"/>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You can submit an essay for review, assess or practice your skills with quizzes, </a:t>
            </a:r>
            <a:endParaRPr lang="en-US" sz="1600" dirty="0">
              <a:solidFill>
                <a:srgbClr val="000000"/>
              </a:solidFill>
              <a:latin typeface="Calibri"/>
            </a:endParaRPr>
          </a:p>
        </p:txBody>
      </p:sp>
      <p:sp>
        <p:nvSpPr>
          <p:cNvPr id="8" name="mdpls slide 5choosetoconenct00:00:11.7-00:00:16.6"/>
          <p:cNvSpPr txBox="1"/>
          <p:nvPr>
            <p:custDataLst>
              <p:tags r:id="rId6"/>
            </p:custDataLst>
          </p:nvPr>
        </p:nvSpPr>
        <p:spPr>
          <a:xfrm>
            <a:off x="0" y="6568256"/>
            <a:ext cx="9144000" cy="306810"/>
          </a:xfrm>
          <a:prstGeom prst="rect">
            <a:avLst/>
          </a:prstGeom>
          <a:solidFill>
            <a:srgbClr val="FFFFFF">
              <a:alpha val="70000"/>
            </a:srgbClr>
          </a:solidFill>
        </p:spPr>
        <p:txBody>
          <a:bodyPr vert="horz" tIns="0" bIns="0" rtlCol="0">
            <a:noAutofit/>
          </a:bodyPr>
          <a:lstStyle/>
          <a:p>
            <a:r>
              <a:rPr lang="en-US" sz="1600" dirty="0" smtClean="0">
                <a:solidFill>
                  <a:srgbClr val="000000"/>
                </a:solidFill>
                <a:latin typeface="Calibri"/>
              </a:rPr>
              <a:t>choose to connect with a favorite tutor or even review your previous work.</a:t>
            </a:r>
            <a:endParaRPr lang="en-US" sz="1600" dirty="0">
              <a:solidFill>
                <a:srgbClr val="000000"/>
              </a:solidFill>
              <a:latin typeface="Calibri"/>
            </a:endParaRPr>
          </a:p>
        </p:txBody>
      </p:sp>
      <p:grpSp>
        <p:nvGrpSpPr>
          <p:cNvPr id="3" name="Group 2"/>
          <p:cNvGrpSpPr/>
          <p:nvPr/>
        </p:nvGrpSpPr>
        <p:grpSpPr>
          <a:xfrm>
            <a:off x="228600" y="301361"/>
            <a:ext cx="6428227" cy="438755"/>
            <a:chOff x="228600" y="301361"/>
            <a:chExt cx="6428227" cy="438755"/>
          </a:xfrm>
        </p:grpSpPr>
        <p:pic>
          <p:nvPicPr>
            <p:cNvPr id="11"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28600" y="301361"/>
              <a:ext cx="2176463" cy="430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05063" y="333656"/>
              <a:ext cx="2144032" cy="397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46674" y="359116"/>
              <a:ext cx="2110153"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10008" y="549616"/>
            <a:ext cx="1125699" cy="125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Left Arrow 8"/>
          <p:cNvSpPr/>
          <p:nvPr/>
        </p:nvSpPr>
        <p:spPr>
          <a:xfrm rot="10800000">
            <a:off x="1871663" y="411019"/>
            <a:ext cx="533400" cy="242316"/>
          </a:xfrm>
          <a:prstGeom prst="leftArrow">
            <a:avLst/>
          </a:prstGeom>
          <a:solidFill>
            <a:srgbClr val="640708"/>
          </a:solidFill>
          <a:ln w="3175">
            <a:solidFill>
              <a:srgbClr val="F7941D"/>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9918927"/>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43"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200"/>
                                        <p:tgtEl>
                                          <p:spTgt spid="6"/>
                                        </p:tgtEl>
                                      </p:cBhvr>
                                    </p:animEffect>
                                  </p:childTnLst>
                                </p:cTn>
                              </p:par>
                              <p:par>
                                <p:cTn id="10" presetID="10" presetClass="exit" presetSubtype="0" fill="hold" grpId="1" nodeType="withEffect">
                                  <p:stCondLst>
                                    <p:cond delay="6400"/>
                                  </p:stCondLst>
                                  <p:childTnLst>
                                    <p:animEffect transition="out" filter="fade">
                                      <p:cBhvr>
                                        <p:cTn id="11" dur="200"/>
                                        <p:tgtEl>
                                          <p:spTgt spid="6"/>
                                        </p:tgtEl>
                                      </p:cBhvr>
                                    </p:animEffect>
                                    <p:set>
                                      <p:cBhvr>
                                        <p:cTn id="12" dur="1" fill="hold">
                                          <p:stCondLst>
                                            <p:cond delay="199"/>
                                          </p:stCondLst>
                                        </p:cTn>
                                        <p:tgtEl>
                                          <p:spTgt spid="6"/>
                                        </p:tgtEl>
                                        <p:attrNameLst>
                                          <p:attrName>style.visibility</p:attrName>
                                        </p:attrNameLst>
                                      </p:cBhvr>
                                      <p:to>
                                        <p:strVal val="hidden"/>
                                      </p:to>
                                    </p:set>
                                  </p:childTnLst>
                                </p:cTn>
                              </p:par>
                              <p:par>
                                <p:cTn id="13" presetID="10" presetClass="entr" presetSubtype="0" fill="hold" grpId="0" nodeType="withEffect">
                                  <p:stCondLst>
                                    <p:cond delay="64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
                                        <p:tgtEl>
                                          <p:spTgt spid="7"/>
                                        </p:tgtEl>
                                      </p:cBhvr>
                                    </p:animEffect>
                                  </p:childTnLst>
                                </p:cTn>
                              </p:par>
                              <p:par>
                                <p:cTn id="16" presetID="2" presetClass="entr" presetSubtype="4" fill="hold" grpId="0" nodeType="withEffect">
                                  <p:stCondLst>
                                    <p:cond delay="45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2200" fill="hold"/>
                                        <p:tgtEl>
                                          <p:spTgt spid="9"/>
                                        </p:tgtEl>
                                        <p:attrNameLst>
                                          <p:attrName>ppt_x</p:attrName>
                                        </p:attrNameLst>
                                      </p:cBhvr>
                                      <p:tavLst>
                                        <p:tav tm="0">
                                          <p:val>
                                            <p:strVal val="#ppt_x"/>
                                          </p:val>
                                        </p:tav>
                                        <p:tav tm="100000">
                                          <p:val>
                                            <p:strVal val="#ppt_x"/>
                                          </p:val>
                                        </p:tav>
                                      </p:tavLst>
                                    </p:anim>
                                    <p:anim calcmode="lin" valueType="num">
                                      <p:cBhvr additive="base">
                                        <p:cTn id="19" dur="2200" fill="hold"/>
                                        <p:tgtEl>
                                          <p:spTgt spid="9"/>
                                        </p:tgtEl>
                                        <p:attrNameLst>
                                          <p:attrName>ppt_y</p:attrName>
                                        </p:attrNameLst>
                                      </p:cBhvr>
                                      <p:tavLst>
                                        <p:tav tm="0">
                                          <p:val>
                                            <p:strVal val="1+#ppt_h/2"/>
                                          </p:val>
                                        </p:tav>
                                        <p:tav tm="100000">
                                          <p:val>
                                            <p:strVal val="#ppt_y"/>
                                          </p:val>
                                        </p:tav>
                                      </p:tavLst>
                                    </p:anim>
                                  </p:childTnLst>
                                </p:cTn>
                              </p:par>
                              <p:par>
                                <p:cTn id="20" presetID="42" presetClass="path" presetSubtype="0" accel="50000" decel="50000" fill="hold" grpId="1" nodeType="withEffect">
                                  <p:stCondLst>
                                    <p:cond delay="8700"/>
                                  </p:stCondLst>
                                  <p:childTnLst>
                                    <p:animMotion origin="layout" path="M -4.16667E-6 -2.48207E-6 L 0.23282 0.00023 " pathEditMode="relative" rAng="0" ptsTypes="AA">
                                      <p:cBhvr>
                                        <p:cTn id="21" dur="2700" fill="hold"/>
                                        <p:tgtEl>
                                          <p:spTgt spid="9"/>
                                        </p:tgtEl>
                                        <p:attrNameLst>
                                          <p:attrName>ppt_x</p:attrName>
                                          <p:attrName>ppt_y</p:attrName>
                                        </p:attrNameLst>
                                      </p:cBhvr>
                                      <p:rCtr x="11632" y="0"/>
                                    </p:animMotion>
                                  </p:childTnLst>
                                </p:cTn>
                              </p:par>
                              <p:par>
                                <p:cTn id="22" presetID="42" presetClass="path" presetSubtype="0" accel="50000" decel="50000" fill="hold" grpId="2" nodeType="withEffect">
                                  <p:stCondLst>
                                    <p:cond delay="11400"/>
                                  </p:stCondLst>
                                  <p:childTnLst>
                                    <p:animMotion origin="layout" path="M 0.23282 0.00023 L 0.61615 0.04465 " pathEditMode="relative" rAng="0" ptsTypes="AA">
                                      <p:cBhvr>
                                        <p:cTn id="23" dur="2700" fill="hold"/>
                                        <p:tgtEl>
                                          <p:spTgt spid="9"/>
                                        </p:tgtEl>
                                        <p:attrNameLst>
                                          <p:attrName>ppt_x</p:attrName>
                                          <p:attrName>ppt_y</p:attrName>
                                        </p:attrNameLst>
                                      </p:cBhvr>
                                      <p:rCtr x="19167" y="2221"/>
                                    </p:animMotion>
                                  </p:childTnLst>
                                </p:cTn>
                              </p:par>
                              <p:par>
                                <p:cTn id="24" presetID="22" presetClass="entr" presetSubtype="1" fill="hold" nodeType="withEffect">
                                  <p:stCondLst>
                                    <p:cond delay="1140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42" presetClass="path" presetSubtype="0" accel="50000" decel="50000" fill="hold" grpId="3" nodeType="withEffect">
                                  <p:stCondLst>
                                    <p:cond delay="14100"/>
                                  </p:stCondLst>
                                  <p:childTnLst>
                                    <p:animMotion origin="layout" path="M 0.61615 0.04465 L 0.61615 0.02244 " pathEditMode="relative" rAng="0" ptsTypes="AA">
                                      <p:cBhvr>
                                        <p:cTn id="28" dur="2000" fill="hold"/>
                                        <p:tgtEl>
                                          <p:spTgt spid="9"/>
                                        </p:tgtEl>
                                        <p:attrNameLst>
                                          <p:attrName>ppt_x</p:attrName>
                                          <p:attrName>ppt_y</p:attrName>
                                        </p:attrNameLst>
                                      </p:cBhvr>
                                      <p:rCtr x="0" y="-1110"/>
                                    </p:animMotion>
                                  </p:childTnLst>
                                </p:cTn>
                              </p:par>
                              <p:par>
                                <p:cTn id="29" presetID="10" presetClass="exit" presetSubtype="0" fill="hold" grpId="1" nodeType="withEffect">
                                  <p:stCondLst>
                                    <p:cond delay="11700"/>
                                  </p:stCondLst>
                                  <p:childTnLst>
                                    <p:animEffect transition="out" filter="fade">
                                      <p:cBhvr>
                                        <p:cTn id="30" dur="200"/>
                                        <p:tgtEl>
                                          <p:spTgt spid="7"/>
                                        </p:tgtEl>
                                      </p:cBhvr>
                                    </p:animEffect>
                                    <p:set>
                                      <p:cBhvr>
                                        <p:cTn id="31" dur="1" fill="hold">
                                          <p:stCondLst>
                                            <p:cond delay="1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117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5" fill="hold" display="0">
                  <p:stCondLst>
                    <p:cond delay="indefinite"/>
                  </p:stCondLst>
                  <p:endCondLst>
                    <p:cond evt="onStopAudio" delay="0">
                      <p:tgtEl>
                        <p:sldTgt/>
                      </p:tgtEl>
                    </p:cond>
                  </p:endCondLst>
                </p:cTn>
                <p:tgtEl>
                  <p:spTgt spid="2"/>
                </p:tgtEl>
              </p:cMediaNode>
            </p:audio>
          </p:childTnLst>
        </p:cTn>
      </p:par>
    </p:tnLst>
    <p:bldLst>
      <p:bldP spid="6" grpId="0" animBg="1"/>
      <p:bldP spid="6" grpId="1" animBg="1"/>
      <p:bldP spid="7" grpId="0" animBg="1"/>
      <p:bldP spid="7" grpId="1" animBg="1"/>
      <p:bldP spid="8" grpId="0" animBg="1"/>
      <p:bldP spid="9" grpId="0" animBg="1"/>
      <p:bldP spid="9" grpId="1" animBg="1"/>
      <p:bldP spid="9" grpId="2" animBg="1"/>
      <p:bldP spid="9" grpId="3" animBg="1"/>
    </p:bldLst>
  </p:timing>
</p:sld>
</file>

<file path=ppt/tags/tag1.xml><?xml version="1.0" encoding="utf-8"?>
<p:tagLst xmlns:a="http://schemas.openxmlformats.org/drawingml/2006/main" xmlns:r="http://schemas.openxmlformats.org/officeDocument/2006/relationships" xmlns:p="http://schemas.openxmlformats.org/presentationml/2006/main">
  <p:tag name="CAPTIONID" val="887ce88f-68e2-4af2-b980-f5ee04ecda70"/>
  <p:tag name="CAPTIONINTERNALID" val="b326cb59-1adb-4ea9-93b2-6da0c349eae7"/>
  <p:tag name="CAPTIONITEMSYSNAME" val="mdpls slide 3Enteryourlibrary00:00:11.6-00:00:14.6"/>
  <p:tag name="BOOKMARKENTRYNAME" val="mdpls slide 300:00:11.6"/>
  <p:tag name="BOOKMARKEXITNAME" val="mdpls slide 300:00:14.6"/>
</p:tagLst>
</file>

<file path=ppt/tags/tag10.xml><?xml version="1.0" encoding="utf-8"?>
<p:tagLst xmlns:a="http://schemas.openxmlformats.org/drawingml/2006/main" xmlns:r="http://schemas.openxmlformats.org/officeDocument/2006/relationships" xmlns:p="http://schemas.openxmlformats.org/presentationml/2006/main">
  <p:tag name="CAPTIONID" val="d1a0fe21-40a3-470a-b1b0-8e26eb276a3e"/>
  <p:tag name="CAPTIONINTERNALID" val="a042435d-dac0-47af-a07a-1730094c27af"/>
  <p:tag name="CAPTIONITEMSYSNAME" val="mdpls slide 6Let'stakea00:00:00.0-00:00:06.6"/>
  <p:tag name="BOOKMARKENTRYNAME" val="mdpls slide 600:00:00.0"/>
  <p:tag name="BOOKMARKEXITNAME" val="mdpls slide 600:00:06.6"/>
</p:tagLst>
</file>

<file path=ppt/tags/tag11.xml><?xml version="1.0" encoding="utf-8"?>
<p:tagLst xmlns:a="http://schemas.openxmlformats.org/drawingml/2006/main" xmlns:r="http://schemas.openxmlformats.org/officeDocument/2006/relationships" xmlns:p="http://schemas.openxmlformats.org/presentationml/2006/main">
  <p:tag name="CAPTIONID" val="d1a0fe21-40a3-470a-b1b0-8e26eb276a3e"/>
  <p:tag name="CAPTIONINTERNALID" val="4d96fcaf-bdbf-4223-9e26-35b2f83b480c"/>
  <p:tag name="CAPTIONITEMSYSNAME" val="mdpls slide 6answerafew00:00:06.6-00:00:13.0"/>
  <p:tag name="BOOKMARKENTRYNAME" val="mdpls slide 600:00:06.6"/>
  <p:tag name="BOOKMARKEXITNAME" val="mdpls slide 600:00:13.0"/>
</p:tagLst>
</file>

<file path=ppt/tags/tag12.xml><?xml version="1.0" encoding="utf-8"?>
<p:tagLst xmlns:a="http://schemas.openxmlformats.org/drawingml/2006/main" xmlns:r="http://schemas.openxmlformats.org/officeDocument/2006/relationships" xmlns:p="http://schemas.openxmlformats.org/presentationml/2006/main">
  <p:tag name="CAPTIONID" val="1f93fa78-e7d8-4e02-a545-87581fdce5c2"/>
  <p:tag name="MEDIAFADEDURATION" val="0.2"/>
  <p:tag name="MEDIATRANSPARENCY" val="0.3"/>
  <p:tag name="MEDIACAPTIONSHIDDEN" val="False"/>
  <p:tag name="CUSTOMXMLPARTID" val="{E6BBF206-4A27-45DA-89A7-99FE51FAE263}"/>
  <p:tag name="MEDIACAPTIONCOUNT" val="True"/>
  <p:tag name="MEDIACAPTIONSPROMPTED" val="False"/>
  <p:tag name="TEMPPRESENTATIONFILE" val="C:\Users\delrosarios\AppData\Local\Temp\tmpA08E.tmp"/>
  <p:tag name="TEMPMEDIAFILENAME" val="C:\Users\delrosarios\AppData\Local\Temp\tmpA17A_mdpls slide 7.wma"/>
</p:tagLst>
</file>

<file path=ppt/tags/tag13.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8596cc5c-cdec-4a10-8baf-f26c610370c9"/>
  <p:tag name="CAPTIONITEMSYSNAME" val="mdpls slide 7Oncetheclassroom00:00:00.0-00:00:04.5"/>
  <p:tag name="BOOKMARKENTRYNAME" val="mdpls slide 700:00:00.0"/>
  <p:tag name="BOOKMARKEXITNAME" val="mdpls slide 700:00:04.5"/>
</p:tagLst>
</file>

<file path=ppt/tags/tag14.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ccef7006-4922-4183-a0b2-66e2c0e93eac"/>
  <p:tag name="CAPTIONITEMSYSNAME" val="mdpls slide 7Chatbackand00:00:04.5-00:00:07.8"/>
  <p:tag name="BOOKMARKENTRYNAME" val="mdpls slide 700:00:04.5"/>
  <p:tag name="BOOKMARKEXITNAME" val="mdpls slide 700:00:07.8"/>
</p:tagLst>
</file>

<file path=ppt/tags/tag15.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d2959c75-055f-44fe-9d94-241f4d554ba3"/>
  <p:tag name="CAPTIONITEMSYSNAME" val="mdpls slide 7Usethewhiteboard00:00:07.8-00:00:14.3"/>
  <p:tag name="BOOKMARKENTRYNAME" val="mdpls slide 700:00:07.8"/>
  <p:tag name="BOOKMARKEXITNAME" val="mdpls slide 700:00:14.3"/>
</p:tagLst>
</file>

<file path=ppt/tags/tag16.xml><?xml version="1.0" encoding="utf-8"?>
<p:tagLst xmlns:a="http://schemas.openxmlformats.org/drawingml/2006/main" xmlns:r="http://schemas.openxmlformats.org/officeDocument/2006/relationships" xmlns:p="http://schemas.openxmlformats.org/presentationml/2006/main">
  <p:tag name="CAPTIONID" val="1f93fa78-e7d8-4e02-a545-87581fdce5c2"/>
  <p:tag name="CAPTIONINTERNALID" val="311dcd81-53b9-472c-9302-eda0266206bc"/>
  <p:tag name="CAPTIONITEMSYSNAME" val="mdpls slide 7Youcaneven00:00:14.3-00:00:18.1"/>
  <p:tag name="BOOKMARKENTRYNAME" val="mdpls slide 700:00:14.3"/>
  <p:tag name="BOOKMARKEXITNAME" val="mdpls slide 700:00:18.1"/>
</p:tagLst>
</file>

<file path=ppt/tags/tag17.xml><?xml version="1.0" encoding="utf-8"?>
<p:tagLst xmlns:a="http://schemas.openxmlformats.org/drawingml/2006/main" xmlns:r="http://schemas.openxmlformats.org/officeDocument/2006/relationships" xmlns:p="http://schemas.openxmlformats.org/presentationml/2006/main">
  <p:tag name="CAPTIONID" val="6538e5a1-018c-4764-8121-fc0b95fb6e3b"/>
  <p:tag name="MEDIACAPTIONSPROMPTED" val="False"/>
  <p:tag name="TEMPPRESENTATIONFILE" val="C:\Users\delrosarios\AppData\Local\Temp\tmp1DD9.tmp"/>
  <p:tag name="TEMPMEDIAFILENAME" val="C:\Users\delrosarios\AppData\Local\Temp\tmp1E68_mdpls slide 8.wma"/>
  <p:tag name="MEDIAFADEDURATION" val="0.2"/>
  <p:tag name="MEDIATRANSPARENCY" val="0.3"/>
  <p:tag name="MEDIACAPTIONSHIDDEN" val="False"/>
  <p:tag name="CUSTOMXMLPARTID" val="{AD4A8ADE-2B57-4EDD-935F-CC828A5C24A3}"/>
  <p:tag name="MEDIACAPTIONCOUNT" val="True"/>
</p:tagLst>
</file>

<file path=ppt/tags/tag18.xml><?xml version="1.0" encoding="utf-8"?>
<p:tagLst xmlns:a="http://schemas.openxmlformats.org/drawingml/2006/main" xmlns:r="http://schemas.openxmlformats.org/officeDocument/2006/relationships" xmlns:p="http://schemas.openxmlformats.org/presentationml/2006/main">
  <p:tag name="CAPTIONID" val="6538e5a1-018c-4764-8121-fc0b95fb6e3b"/>
  <p:tag name="CAPTIONINTERNALID" val="9203a074-b799-4b5c-ac18-cc75b6c1d00c"/>
  <p:tag name="CAPTIONITEMSYSNAME" val="mdpls slide 8Haveanessay00:00:00.0-00:00:07.9"/>
  <p:tag name="BOOKMARKENTRYNAME" val="mdpls slide 800:00:00.0"/>
  <p:tag name="BOOKMARKEXITNAME" val="mdpls slide 800:00:07.9"/>
</p:tagLst>
</file>

<file path=ppt/tags/tag19.xml><?xml version="1.0" encoding="utf-8"?>
<p:tagLst xmlns:a="http://schemas.openxmlformats.org/drawingml/2006/main" xmlns:r="http://schemas.openxmlformats.org/officeDocument/2006/relationships" xmlns:p="http://schemas.openxmlformats.org/presentationml/2006/main">
  <p:tag name="CAPTIONID" val="6538e5a1-018c-4764-8121-fc0b95fb6e3b"/>
  <p:tag name="CAPTIONINTERNALID" val="db09e705-793e-4078-a512-d2ac2c29a6f0"/>
  <p:tag name="CAPTIONITEMSYSNAME" val="mdpls slide 8Thetutorwill00:00:07.9-00:00:15.1"/>
  <p:tag name="BOOKMARKENTRYNAME" val="mdpls slide 800:00:07.9"/>
  <p:tag name="BOOKMARKEXITNAME" val="mdpls slide 800:00:15.1"/>
</p:tagLst>
</file>

<file path=ppt/tags/tag2.xml><?xml version="1.0" encoding="utf-8"?>
<p:tagLst xmlns:a="http://schemas.openxmlformats.org/drawingml/2006/main" xmlns:r="http://schemas.openxmlformats.org/officeDocument/2006/relationships" xmlns:p="http://schemas.openxmlformats.org/presentationml/2006/main">
  <p:tag name="CAPTIONID" val="bdfeccb3-083f-4f66-b0ca-e74afae6e4c4"/>
  <p:tag name="MEDIAFADEDURATION" val="0.2"/>
  <p:tag name="MEDIATRANSPARENCY" val="0.3"/>
  <p:tag name="MEDIACAPTIONSHIDDEN" val="False"/>
  <p:tag name="CUSTOMXMLPARTID" val="{BC30E1C7-4447-466F-A837-D5612FFB0100}"/>
  <p:tag name="MEDIACAPTIONCOUNT" val="True"/>
  <p:tag name="MEDIACAPTIONSPROMPTED" val="False"/>
  <p:tag name="TEMPPRESENTATIONFILE" val="C:\Users\delrosarios\AppData\Local\Temp\tmp1458.tmp"/>
  <p:tag name="TEMPMEDIAFILENAME" val="C:\Users\delrosarios\AppData\Local\Temp\tmp1506_mdpls slide 4.wma"/>
</p:tagLst>
</file>

<file path=ppt/tags/tag20.xml><?xml version="1.0" encoding="utf-8"?>
<p:tagLst xmlns:a="http://schemas.openxmlformats.org/drawingml/2006/main" xmlns:r="http://schemas.openxmlformats.org/officeDocument/2006/relationships" xmlns:p="http://schemas.openxmlformats.org/presentationml/2006/main">
  <p:tag name="CAPTIONID" val="d28361a0-ff84-45be-a82c-74a2500582bd"/>
  <p:tag name="MEDIACAPTIONSPROMPTED" val="False"/>
  <p:tag name="TEMPPRESENTATIONFILE" val="C:\Users\delrosarios\AppData\Local\Temp\tmp3A71.tmp"/>
  <p:tag name="TEMPMEDIAFILENAME" val="C:\Users\delrosarios\AppData\Local\Temp\tmp3AF0_mdpls slide 9.wma"/>
  <p:tag name="MEDIAFADEDURATION" val="0.2"/>
  <p:tag name="MEDIATRANSPARENCY" val="0.3"/>
  <p:tag name="MEDIACAPTIONSHIDDEN" val="False"/>
  <p:tag name="CUSTOMXMLPARTID" val="{82546756-0369-4392-ACEE-904E5592E6A4}"/>
  <p:tag name="MEDIACAPTIONCOUNT" val="True"/>
</p:tagLst>
</file>

<file path=ppt/tags/tag21.xml><?xml version="1.0" encoding="utf-8"?>
<p:tagLst xmlns:a="http://schemas.openxmlformats.org/drawingml/2006/main" xmlns:r="http://schemas.openxmlformats.org/officeDocument/2006/relationships" xmlns:p="http://schemas.openxmlformats.org/presentationml/2006/main">
  <p:tag name="CAPTIONID" val="d28361a0-ff84-45be-a82c-74a2500582bd"/>
  <p:tag name="CAPTIONINTERNALID" val="f9e62410-41d0-4bd3-8a4f-398260b5fcfc"/>
  <p:tag name="CAPTIONITEMSYSNAME" val="mdpls slide 9Attheend00:00:00.0-00:00:09.3"/>
  <p:tag name="BOOKMARKENTRYNAME" val="mdpls slide 900:00:00.0"/>
  <p:tag name="BOOKMARKEXITNAME" val="mdpls slide 900:00:09.3"/>
</p:tagLst>
</file>

<file path=ppt/tags/tag22.xml><?xml version="1.0" encoding="utf-8"?>
<p:tagLst xmlns:a="http://schemas.openxmlformats.org/drawingml/2006/main" xmlns:r="http://schemas.openxmlformats.org/officeDocument/2006/relationships" xmlns:p="http://schemas.openxmlformats.org/presentationml/2006/main">
  <p:tag name="CAPTIONID" val="6d03c491-2e3e-4b39-8a78-19a5a33b9cdd"/>
  <p:tag name="MEDIACAPTIONSPROMPTED" val="False"/>
  <p:tag name="TEMPPRESENTATIONFILE" val="C:\Users\delrosarios\AppData\Local\Temp\tmp2964.tmp"/>
  <p:tag name="TEMPMEDIAFILENAME" val="C:\Users\delrosarios\AppData\Local\Temp\tmp29E3_mdpls slide 10.wma"/>
  <p:tag name="MEDIAFADEDURATION" val="0.2"/>
  <p:tag name="MEDIATRANSPARENCY" val="0.3"/>
  <p:tag name="MEDIACAPTIONSHIDDEN" val="False"/>
  <p:tag name="CUSTOMXMLPARTID" val="{9E726296-0472-4901-A75D-143A092CFE30}"/>
  <p:tag name="MEDIACAPTIONCOUNT" val="True"/>
</p:tagLst>
</file>

<file path=ppt/tags/tag23.xml><?xml version="1.0" encoding="utf-8"?>
<p:tagLst xmlns:a="http://schemas.openxmlformats.org/drawingml/2006/main" xmlns:r="http://schemas.openxmlformats.org/officeDocument/2006/relationships" xmlns:p="http://schemas.openxmlformats.org/presentationml/2006/main">
  <p:tag name="CAPTIONID" val="6d03c491-2e3e-4b39-8a78-19a5a33b9cdd"/>
  <p:tag name="CAPTIONINTERNALID" val="6ed62842-3764-455b-ad0d-317b9720aa9d"/>
  <p:tag name="CAPTIONITEMSYSNAME" val="mdpls slide 10Onceyoucomplete00:00:00.0-00:00:07.5"/>
  <p:tag name="BOOKMARKENTRYNAME" val="mdpls slide 1000:00:00.0"/>
  <p:tag name="BOOKMARKEXITNAME" val="mdpls slide 1000:00:07.5"/>
</p:tagLst>
</file>

<file path=ppt/tags/tag24.xml><?xml version="1.0" encoding="utf-8"?>
<p:tagLst xmlns:a="http://schemas.openxmlformats.org/drawingml/2006/main" xmlns:r="http://schemas.openxmlformats.org/officeDocument/2006/relationships" xmlns:p="http://schemas.openxmlformats.org/presentationml/2006/main">
  <p:tag name="CAPTIONID" val="ede88a0c-2697-4505-9d72-2ca0c7803f20"/>
  <p:tag name="CAPTIONINTERNALID" val="2824f6e3-9626-4942-b422-daf1c816fe22"/>
  <p:tag name="CAPTIONITEMSYSNAME" val="mdpls slide 11Getstartedtoday00:00:00.0-00:00:12.9"/>
  <p:tag name="BOOKMARKENTRYNAME" val="mdpls slide 1100:00:00.0"/>
  <p:tag name="BOOKMARKEXITNAME" val="mdpls slide 1100:00:12.9"/>
</p:tagLst>
</file>

<file path=ppt/tags/tag25.xml><?xml version="1.0" encoding="utf-8"?>
<p:tagLst xmlns:a="http://schemas.openxmlformats.org/drawingml/2006/main" xmlns:r="http://schemas.openxmlformats.org/officeDocument/2006/relationships" xmlns:p="http://schemas.openxmlformats.org/presentationml/2006/main">
  <p:tag name="CAPTIONID" val="dc9e4b9e-92cf-4a94-a555-86eb153b7036"/>
  <p:tag name="TEMPPRESENTATIONFILE" val="C:\Users\delrosarios\AppData\Local\Temp\tmpE67.tmp"/>
  <p:tag name="TEMPMEDIAFILENAME" val="C:\Users\delrosarios\AppData\Local\Temp\tmpED6_mdpls slide 11.wma"/>
  <p:tag name="MEDIAFADEDURATION" val="0.2"/>
  <p:tag name="MEDIATRANSPARENCY" val="0.3"/>
  <p:tag name="MEDIACAPTIONSPROMPTED" val="False"/>
</p:tagLst>
</file>

<file path=ppt/tags/tag26.xml><?xml version="1.0" encoding="utf-8"?>
<p:tagLst xmlns:a="http://schemas.openxmlformats.org/drawingml/2006/main" xmlns:r="http://schemas.openxmlformats.org/officeDocument/2006/relationships" xmlns:p="http://schemas.openxmlformats.org/presentationml/2006/main">
  <p:tag name="CAPTIONID" val="ede88a0c-2697-4505-9d72-2ca0c7803f20"/>
  <p:tag name="CAPTIONINTERNALID" val="2824f6e3-9626-4942-b422-daf1c816fe22"/>
  <p:tag name="CAPTIONITEMSYSNAME" val="mdpls slide 11Getstartedtoday00:00:00.0-00:00:12.9"/>
  <p:tag name="BOOKMARKENTRYNAME" val="mdpls slide 1100:00:00.0"/>
  <p:tag name="BOOKMARKEXITNAME" val="mdpls slide 1100:00:12.9"/>
</p:tagLst>
</file>

<file path=ppt/tags/tag3.xml><?xml version="1.0" encoding="utf-8"?>
<p:tagLst xmlns:a="http://schemas.openxmlformats.org/drawingml/2006/main" xmlns:r="http://schemas.openxmlformats.org/officeDocument/2006/relationships" xmlns:p="http://schemas.openxmlformats.org/presentationml/2006/main">
  <p:tag name="CAPTIONID" val="bdfeccb3-083f-4f66-b0ca-e74afae6e4c4"/>
  <p:tag name="CAPTIONINTERNALID" val="5ac0c29f-842b-44cb-82f8-cd35adbc0d36"/>
  <p:tag name="CAPTIONITEMSYSNAME" val="mdpls slide 4Createanoptional00:00:00.0-00:00:06.6"/>
  <p:tag name="BOOKMARKENTRYNAME" val="mdpls slide 400:00:00.0"/>
  <p:tag name="BOOKMARKEXITNAME" val="mdpls slide 400:00:06.6"/>
</p:tagLst>
</file>

<file path=ppt/tags/tag4.xml><?xml version="1.0" encoding="utf-8"?>
<p:tagLst xmlns:a="http://schemas.openxmlformats.org/drawingml/2006/main" xmlns:r="http://schemas.openxmlformats.org/officeDocument/2006/relationships" xmlns:p="http://schemas.openxmlformats.org/presentationml/2006/main">
  <p:tag name="CAPTIONID" val="bdfeccb3-083f-4f66-b0ca-e74afae6e4c4"/>
  <p:tag name="CAPTIONINTERNALID" val="661f38d1-afd8-4007-850e-71f8265b96ef"/>
  <p:tag name="CAPTIONITEMSYSNAME" val="mdpls slide 4Creatinganaccount00:00:06.6-00:00:13.1"/>
  <p:tag name="BOOKMARKENTRYNAME" val="mdpls slide 400:00:06.6"/>
  <p:tag name="BOOKMARKEXITNAME" val="mdpls slide 400:00:13.1"/>
</p:tagLst>
</file>

<file path=ppt/tags/tag5.xml><?xml version="1.0" encoding="utf-8"?>
<p:tagLst xmlns:a="http://schemas.openxmlformats.org/drawingml/2006/main" xmlns:r="http://schemas.openxmlformats.org/officeDocument/2006/relationships" xmlns:p="http://schemas.openxmlformats.org/presentationml/2006/main">
  <p:tag name="CAPTIONID" val="37e7d057-61a0-4121-84ec-de9159589538"/>
  <p:tag name="MEDIACAPTIONSPROMPTED" val="False"/>
  <p:tag name="TEMPPRESENTATIONFILE" val="C:\Users\delrosarios\AppData\Local\Temp\tmp6A09.tmp"/>
  <p:tag name="TEMPMEDIAFILENAME" val="C:\Users\delrosarios\AppData\Local\Temp\tmp6A78_mdpls slide 5.wma"/>
  <p:tag name="MEDIAFADEDURATION" val="0.2"/>
  <p:tag name="MEDIATRANSPARENCY" val="0.3"/>
  <p:tag name="MEDIACAPTIONSHIDDEN" val="False"/>
  <p:tag name="CUSTOMXMLPARTID" val="{A43B34F1-D852-4127-8325-A023668A5D36}"/>
  <p:tag name="MEDIACAPTIONCOUNT" val="True"/>
</p:tagLst>
</file>

<file path=ppt/tags/tag6.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36bf80a5-0384-4226-a70a-d871ed0f8870"/>
  <p:tag name="CAPTIONITEMSYSNAME" val="mdpls slide 5Ifyouhave00:00:00.0-00:00:06.4"/>
  <p:tag name="BOOKMARKENTRYNAME" val="mdpls slide 500:00:00.0"/>
  <p:tag name="BOOKMARKEXITNAME" val="mdpls slide 500:00:06.4"/>
</p:tagLst>
</file>

<file path=ppt/tags/tag7.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06bea880-2aa7-44b2-9518-6440f8c494a2"/>
  <p:tag name="CAPTIONITEMSYSNAME" val="mdpls slide 5Youcansubmit00:00:06.4-00:00:11.7"/>
  <p:tag name="BOOKMARKENTRYNAME" val="mdpls slide 500:00:06.4"/>
  <p:tag name="BOOKMARKEXITNAME" val="mdpls slide 500:00:11.7"/>
</p:tagLst>
</file>

<file path=ppt/tags/tag8.xml><?xml version="1.0" encoding="utf-8"?>
<p:tagLst xmlns:a="http://schemas.openxmlformats.org/drawingml/2006/main" xmlns:r="http://schemas.openxmlformats.org/officeDocument/2006/relationships" xmlns:p="http://schemas.openxmlformats.org/presentationml/2006/main">
  <p:tag name="CAPTIONID" val="37e7d057-61a0-4121-84ec-de9159589538"/>
  <p:tag name="CAPTIONINTERNALID" val="551f83e5-484e-4b57-bd62-05acc09d1734"/>
  <p:tag name="CAPTIONITEMSYSNAME" val="mdpls slide 5choosetoconenct00:00:11.7-00:00:16.6"/>
  <p:tag name="BOOKMARKENTRYNAME" val="mdpls slide 500:00:11.7"/>
  <p:tag name="BOOKMARKEXITNAME" val="mdpls slide 500:00:16.6"/>
</p:tagLst>
</file>

<file path=ppt/tags/tag9.xml><?xml version="1.0" encoding="utf-8"?>
<p:tagLst xmlns:a="http://schemas.openxmlformats.org/drawingml/2006/main" xmlns:r="http://schemas.openxmlformats.org/officeDocument/2006/relationships" xmlns:p="http://schemas.openxmlformats.org/presentationml/2006/main">
  <p:tag name="CAPTIONID" val="d1a0fe21-40a3-470a-b1b0-8e26eb276a3e"/>
  <p:tag name="MEDIACAPTIONSPROMPTED" val="False"/>
  <p:tag name="TEMPPRESENTATIONFILE" val="C:\Users\delrosarios\AppData\Local\Temp\tmp1670.tmp"/>
  <p:tag name="TEMPMEDIAFILENAME" val="C:\Users\delrosarios\AppData\Local\Temp\tmp16FF_mdpls slide 6.wma"/>
  <p:tag name="MEDIAFADEDURATION" val="0.2"/>
  <p:tag name="MEDIATRANSPARENCY" val="0.3"/>
  <p:tag name="MEDIACAPTIONSHIDDEN" val="False"/>
  <p:tag name="CUSTOMXMLPARTID" val="{925B094B-6484-4CBC-8354-340E624178BF}"/>
  <p:tag name="MEDIACAPTIONCOUNT" val="Tru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labama">
      <a:dk1>
        <a:srgbClr val="000000"/>
      </a:dk1>
      <a:lt1>
        <a:srgbClr val="FFFFFF"/>
      </a:lt1>
      <a:dk2>
        <a:srgbClr val="5C2430"/>
      </a:dk2>
      <a:lt2>
        <a:srgbClr val="625A58"/>
      </a:lt2>
      <a:accent1>
        <a:srgbClr val="5C2430"/>
      </a:accent1>
      <a:accent2>
        <a:srgbClr val="EE762D"/>
      </a:accent2>
      <a:accent3>
        <a:srgbClr val="FECB52"/>
      </a:accent3>
      <a:accent4>
        <a:srgbClr val="C2AD8D"/>
      </a:accent4>
      <a:accent5>
        <a:srgbClr val="7C984A"/>
      </a:accent5>
      <a:accent6>
        <a:srgbClr val="08A1D9"/>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Alabama">
      <a:dk1>
        <a:srgbClr val="000000"/>
      </a:dk1>
      <a:lt1>
        <a:srgbClr val="FFFFFF"/>
      </a:lt1>
      <a:dk2>
        <a:srgbClr val="5C2430"/>
      </a:dk2>
      <a:lt2>
        <a:srgbClr val="625A58"/>
      </a:lt2>
      <a:accent1>
        <a:srgbClr val="5C2430"/>
      </a:accent1>
      <a:accent2>
        <a:srgbClr val="EE762D"/>
      </a:accent2>
      <a:accent3>
        <a:srgbClr val="FECB52"/>
      </a:accent3>
      <a:accent4>
        <a:srgbClr val="C2AD8D"/>
      </a:accent4>
      <a:accent5>
        <a:srgbClr val="7C984A"/>
      </a:accent5>
      <a:accent6>
        <a:srgbClr val="08A1D9"/>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TotalTime>
  <Words>1506</Words>
  <Application>Microsoft Office PowerPoint</Application>
  <PresentationFormat>On-screen Show (4:3)</PresentationFormat>
  <Paragraphs>153</Paragraphs>
  <Slides>15</Slides>
  <Notes>13</Notes>
  <HiddenSlides>0</HiddenSlides>
  <MMClips>10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Angles</vt:lpstr>
      <vt:lpstr>Office Theme</vt:lpstr>
      <vt:lpstr>HomeworkAlabama.org  For Your Students</vt:lpstr>
      <vt:lpstr>Would You Rather…</vt:lpstr>
      <vt:lpstr>PowerPoint Presentation</vt:lpstr>
      <vt:lpstr>For any question</vt:lpstr>
      <vt:lpstr>Who Are The Tutors?</vt:lpstr>
      <vt:lpstr>PowerPoint Presentation</vt:lpstr>
      <vt:lpstr>HomeworkAlabama.Org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Tutor.com For Your Students</dc:title>
  <dc:creator>Windows User</dc:creator>
  <cp:lastModifiedBy>Windows User</cp:lastModifiedBy>
  <cp:revision>26</cp:revision>
  <dcterms:created xsi:type="dcterms:W3CDTF">2016-01-25T19:10:38Z</dcterms:created>
  <dcterms:modified xsi:type="dcterms:W3CDTF">2016-03-28T20:08:58Z</dcterms:modified>
</cp:coreProperties>
</file>