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8" r:id="rId1"/>
  </p:sldMasterIdLst>
  <p:notesMasterIdLst>
    <p:notesMasterId r:id="rId50"/>
  </p:notesMasterIdLst>
  <p:sldIdLst>
    <p:sldId id="256" r:id="rId2"/>
    <p:sldId id="257" r:id="rId3"/>
    <p:sldId id="258" r:id="rId4"/>
    <p:sldId id="303" r:id="rId5"/>
    <p:sldId id="264" r:id="rId6"/>
    <p:sldId id="282" r:id="rId7"/>
    <p:sldId id="317" r:id="rId8"/>
    <p:sldId id="284" r:id="rId9"/>
    <p:sldId id="285" r:id="rId10"/>
    <p:sldId id="318" r:id="rId11"/>
    <p:sldId id="271" r:id="rId12"/>
    <p:sldId id="274" r:id="rId13"/>
    <p:sldId id="319" r:id="rId14"/>
    <p:sldId id="320" r:id="rId15"/>
    <p:sldId id="321" r:id="rId16"/>
    <p:sldId id="323" r:id="rId17"/>
    <p:sldId id="324" r:id="rId18"/>
    <p:sldId id="322" r:id="rId19"/>
    <p:sldId id="325" r:id="rId20"/>
    <p:sldId id="275" r:id="rId21"/>
    <p:sldId id="326" r:id="rId22"/>
    <p:sldId id="327" r:id="rId23"/>
    <p:sldId id="278" r:id="rId24"/>
    <p:sldId id="328" r:id="rId25"/>
    <p:sldId id="280" r:id="rId26"/>
    <p:sldId id="281" r:id="rId27"/>
    <p:sldId id="330" r:id="rId28"/>
    <p:sldId id="355" r:id="rId29"/>
    <p:sldId id="356" r:id="rId30"/>
    <p:sldId id="357" r:id="rId31"/>
    <p:sldId id="358" r:id="rId32"/>
    <p:sldId id="359" r:id="rId33"/>
    <p:sldId id="360" r:id="rId34"/>
    <p:sldId id="339" r:id="rId35"/>
    <p:sldId id="340" r:id="rId36"/>
    <p:sldId id="342" r:id="rId37"/>
    <p:sldId id="348" r:id="rId38"/>
    <p:sldId id="347" r:id="rId39"/>
    <p:sldId id="346" r:id="rId40"/>
    <p:sldId id="345" r:id="rId41"/>
    <p:sldId id="344" r:id="rId42"/>
    <p:sldId id="343" r:id="rId43"/>
    <p:sldId id="349" r:id="rId44"/>
    <p:sldId id="315" r:id="rId45"/>
    <p:sldId id="298" r:id="rId46"/>
    <p:sldId id="300" r:id="rId47"/>
    <p:sldId id="297" r:id="rId48"/>
    <p:sldId id="35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990"/>
    <a:srgbClr val="E9C013"/>
    <a:srgbClr val="3592CE"/>
    <a:srgbClr val="63ACAA"/>
    <a:srgbClr val="70C090"/>
    <a:srgbClr val="55207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23" autoAdjust="0"/>
    <p:restoredTop sz="94660"/>
  </p:normalViewPr>
  <p:slideViewPr>
    <p:cSldViewPr snapToGrid="0">
      <p:cViewPr varScale="1">
        <p:scale>
          <a:sx n="70" d="100"/>
          <a:sy n="70" d="100"/>
        </p:scale>
        <p:origin x="2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4A7D0-31C6-4927-A375-67129DF767C9}"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US"/>
        </a:p>
      </dgm:t>
    </dgm:pt>
    <dgm:pt modelId="{79FDF4E6-7086-4769-AD71-9F25083B44AC}">
      <dgm:prSet phldrT="[Text]"/>
      <dgm:spPr/>
      <dgm:t>
        <a:bodyPr/>
        <a:lstStyle/>
        <a:p>
          <a:r>
            <a:rPr lang="en-US" dirty="0"/>
            <a:t>7%</a:t>
          </a:r>
        </a:p>
      </dgm:t>
    </dgm:pt>
    <dgm:pt modelId="{5603E3CC-26CF-4B31-B718-7E2BD6C958B5}" type="parTrans" cxnId="{F2A3C24F-7912-4F95-83E7-CF7A18E66CBF}">
      <dgm:prSet/>
      <dgm:spPr/>
      <dgm:t>
        <a:bodyPr/>
        <a:lstStyle/>
        <a:p>
          <a:endParaRPr lang="en-US"/>
        </a:p>
      </dgm:t>
    </dgm:pt>
    <dgm:pt modelId="{884787F9-3B6B-4242-AB34-E394B035FFFC}" type="sibTrans" cxnId="{F2A3C24F-7912-4F95-83E7-CF7A18E66CBF}">
      <dgm:prSet/>
      <dgm:spPr/>
      <dgm:t>
        <a:bodyPr/>
        <a:lstStyle/>
        <a:p>
          <a:endParaRPr lang="en-US"/>
        </a:p>
      </dgm:t>
    </dgm:pt>
    <dgm:pt modelId="{91E3FB7E-C370-4751-BBF1-4727B10B9DC7}">
      <dgm:prSet phldrT="[Text]"/>
      <dgm:spPr/>
      <dgm:t>
        <a:bodyPr/>
        <a:lstStyle/>
        <a:p>
          <a:pPr>
            <a:buNone/>
          </a:pPr>
          <a:r>
            <a:rPr lang="en-US" dirty="0"/>
            <a:t>Subject Matter Exams</a:t>
          </a:r>
        </a:p>
      </dgm:t>
    </dgm:pt>
    <dgm:pt modelId="{6AFBBF34-19B0-4C84-94F1-84186E050822}" type="parTrans" cxnId="{55BE1293-1AB2-44EC-9A8D-9884B6E66929}">
      <dgm:prSet/>
      <dgm:spPr/>
      <dgm:t>
        <a:bodyPr/>
        <a:lstStyle/>
        <a:p>
          <a:endParaRPr lang="en-US"/>
        </a:p>
      </dgm:t>
    </dgm:pt>
    <dgm:pt modelId="{8CA058AF-E984-4604-862C-7A52706D0193}" type="sibTrans" cxnId="{55BE1293-1AB2-44EC-9A8D-9884B6E66929}">
      <dgm:prSet/>
      <dgm:spPr/>
      <dgm:t>
        <a:bodyPr/>
        <a:lstStyle/>
        <a:p>
          <a:endParaRPr lang="en-US"/>
        </a:p>
      </dgm:t>
    </dgm:pt>
    <dgm:pt modelId="{FCFFC244-BDCF-4834-A347-75D10D489160}">
      <dgm:prSet phldrT="[Text]"/>
      <dgm:spPr/>
      <dgm:t>
        <a:bodyPr/>
        <a:lstStyle/>
        <a:p>
          <a:r>
            <a:rPr lang="en-US" dirty="0"/>
            <a:t>25%</a:t>
          </a:r>
        </a:p>
      </dgm:t>
    </dgm:pt>
    <dgm:pt modelId="{D98462BF-EE2C-4080-A6EE-2DF184A97A7F}" type="parTrans" cxnId="{3AB78D3E-E428-4CFA-98D3-8C393D7F0C97}">
      <dgm:prSet/>
      <dgm:spPr/>
      <dgm:t>
        <a:bodyPr/>
        <a:lstStyle/>
        <a:p>
          <a:endParaRPr lang="en-US"/>
        </a:p>
      </dgm:t>
    </dgm:pt>
    <dgm:pt modelId="{D7BCD779-04DB-48E0-B750-87B00B294C1B}" type="sibTrans" cxnId="{3AB78D3E-E428-4CFA-98D3-8C393D7F0C97}">
      <dgm:prSet/>
      <dgm:spPr/>
      <dgm:t>
        <a:bodyPr/>
        <a:lstStyle/>
        <a:p>
          <a:endParaRPr lang="en-US"/>
        </a:p>
      </dgm:t>
    </dgm:pt>
    <dgm:pt modelId="{522857C8-8B40-4999-9D5E-D5819DBC33C2}">
      <dgm:prSet phldrT="[Text]"/>
      <dgm:spPr/>
      <dgm:t>
        <a:bodyPr/>
        <a:lstStyle/>
        <a:p>
          <a:pPr>
            <a:buNone/>
          </a:pPr>
          <a:r>
            <a:rPr lang="en-US" dirty="0"/>
            <a:t>Mock Session</a:t>
          </a:r>
        </a:p>
      </dgm:t>
    </dgm:pt>
    <dgm:pt modelId="{548BB259-B5B1-4B7F-8A95-2FCB0AE903DB}" type="parTrans" cxnId="{3146B7EE-8DB4-44A2-BF7B-5A86C82F265B}">
      <dgm:prSet/>
      <dgm:spPr/>
      <dgm:t>
        <a:bodyPr/>
        <a:lstStyle/>
        <a:p>
          <a:endParaRPr lang="en-US"/>
        </a:p>
      </dgm:t>
    </dgm:pt>
    <dgm:pt modelId="{8CC9A03E-2D56-48FB-9B4D-99538E2F561A}" type="sibTrans" cxnId="{3146B7EE-8DB4-44A2-BF7B-5A86C82F265B}">
      <dgm:prSet/>
      <dgm:spPr/>
      <dgm:t>
        <a:bodyPr/>
        <a:lstStyle/>
        <a:p>
          <a:endParaRPr lang="en-US"/>
        </a:p>
      </dgm:t>
    </dgm:pt>
    <dgm:pt modelId="{9356B8C6-FC82-44E6-9F9E-8CBD5EA53DEF}">
      <dgm:prSet phldrT="[Text]"/>
      <dgm:spPr/>
      <dgm:t>
        <a:bodyPr/>
        <a:lstStyle/>
        <a:p>
          <a:r>
            <a:rPr lang="en-US" dirty="0"/>
            <a:t>81%</a:t>
          </a:r>
        </a:p>
      </dgm:t>
    </dgm:pt>
    <dgm:pt modelId="{17C96E97-22E9-4E59-A66E-B9F21664968B}" type="parTrans" cxnId="{95E08977-8552-4F33-9631-6BA21E29B38F}">
      <dgm:prSet/>
      <dgm:spPr/>
      <dgm:t>
        <a:bodyPr/>
        <a:lstStyle/>
        <a:p>
          <a:endParaRPr lang="en-US"/>
        </a:p>
      </dgm:t>
    </dgm:pt>
    <dgm:pt modelId="{2D68B830-FBA3-442E-9773-E33A0464D5F7}" type="sibTrans" cxnId="{95E08977-8552-4F33-9631-6BA21E29B38F}">
      <dgm:prSet/>
      <dgm:spPr/>
      <dgm:t>
        <a:bodyPr/>
        <a:lstStyle/>
        <a:p>
          <a:endParaRPr lang="en-US"/>
        </a:p>
      </dgm:t>
    </dgm:pt>
    <dgm:pt modelId="{6BB3747E-E3A2-4CA5-9F33-CCB85F5F1DA8}">
      <dgm:prSet phldrT="[Text]"/>
      <dgm:spPr/>
      <dgm:t>
        <a:bodyPr/>
        <a:lstStyle/>
        <a:p>
          <a:pPr>
            <a:buNone/>
          </a:pPr>
          <a:r>
            <a:rPr lang="en-US" dirty="0"/>
            <a:t>Background Check</a:t>
          </a:r>
        </a:p>
      </dgm:t>
    </dgm:pt>
    <dgm:pt modelId="{59BF3896-C186-458E-B837-515CB0160501}" type="parTrans" cxnId="{974EF7E2-BF5D-42AC-894E-63B8CA7C7169}">
      <dgm:prSet/>
      <dgm:spPr/>
      <dgm:t>
        <a:bodyPr/>
        <a:lstStyle/>
        <a:p>
          <a:endParaRPr lang="en-US"/>
        </a:p>
      </dgm:t>
    </dgm:pt>
    <dgm:pt modelId="{6E37A2A6-96E2-43F9-B7DD-6249959B4DA0}" type="sibTrans" cxnId="{974EF7E2-BF5D-42AC-894E-63B8CA7C7169}">
      <dgm:prSet/>
      <dgm:spPr/>
      <dgm:t>
        <a:bodyPr/>
        <a:lstStyle/>
        <a:p>
          <a:endParaRPr lang="en-US"/>
        </a:p>
      </dgm:t>
    </dgm:pt>
    <dgm:pt modelId="{85033A62-A40E-4596-865F-D07AC9E730CE}" type="pres">
      <dgm:prSet presAssocID="{F774A7D0-31C6-4927-A375-67129DF767C9}" presName="linearFlow" presStyleCnt="0">
        <dgm:presLayoutVars>
          <dgm:dir/>
          <dgm:animLvl val="lvl"/>
          <dgm:resizeHandles val="exact"/>
        </dgm:presLayoutVars>
      </dgm:prSet>
      <dgm:spPr/>
    </dgm:pt>
    <dgm:pt modelId="{FA997A8F-3166-4AF9-8432-C89AD0BF711A}" type="pres">
      <dgm:prSet presAssocID="{79FDF4E6-7086-4769-AD71-9F25083B44AC}" presName="composite" presStyleCnt="0"/>
      <dgm:spPr/>
    </dgm:pt>
    <dgm:pt modelId="{4BC6D035-0A78-453E-AB5F-2E1EFF259279}" type="pres">
      <dgm:prSet presAssocID="{79FDF4E6-7086-4769-AD71-9F25083B44AC}" presName="parentText" presStyleLbl="alignNode1" presStyleIdx="0" presStyleCnt="3">
        <dgm:presLayoutVars>
          <dgm:chMax val="1"/>
          <dgm:bulletEnabled val="1"/>
        </dgm:presLayoutVars>
      </dgm:prSet>
      <dgm:spPr/>
    </dgm:pt>
    <dgm:pt modelId="{B22736A9-8940-4565-920F-20E57AFD9CA8}" type="pres">
      <dgm:prSet presAssocID="{79FDF4E6-7086-4769-AD71-9F25083B44AC}" presName="descendantText" presStyleLbl="alignAcc1" presStyleIdx="0" presStyleCnt="3">
        <dgm:presLayoutVars>
          <dgm:bulletEnabled val="1"/>
        </dgm:presLayoutVars>
      </dgm:prSet>
      <dgm:spPr/>
    </dgm:pt>
    <dgm:pt modelId="{5CCD44AA-D230-40C8-9F1E-E65DF82CFBCA}" type="pres">
      <dgm:prSet presAssocID="{884787F9-3B6B-4242-AB34-E394B035FFFC}" presName="sp" presStyleCnt="0"/>
      <dgm:spPr/>
    </dgm:pt>
    <dgm:pt modelId="{89105D02-D63F-46B5-A30D-CC7ECB40CA6E}" type="pres">
      <dgm:prSet presAssocID="{FCFFC244-BDCF-4834-A347-75D10D489160}" presName="composite" presStyleCnt="0"/>
      <dgm:spPr/>
    </dgm:pt>
    <dgm:pt modelId="{8759B7CF-E8E6-4EDF-BC67-BB834619434E}" type="pres">
      <dgm:prSet presAssocID="{FCFFC244-BDCF-4834-A347-75D10D489160}" presName="parentText" presStyleLbl="alignNode1" presStyleIdx="1" presStyleCnt="3">
        <dgm:presLayoutVars>
          <dgm:chMax val="1"/>
          <dgm:bulletEnabled val="1"/>
        </dgm:presLayoutVars>
      </dgm:prSet>
      <dgm:spPr/>
    </dgm:pt>
    <dgm:pt modelId="{E7CDB682-D7C6-4CF6-8C0F-325C292B8D6A}" type="pres">
      <dgm:prSet presAssocID="{FCFFC244-BDCF-4834-A347-75D10D489160}" presName="descendantText" presStyleLbl="alignAcc1" presStyleIdx="1" presStyleCnt="3">
        <dgm:presLayoutVars>
          <dgm:bulletEnabled val="1"/>
        </dgm:presLayoutVars>
      </dgm:prSet>
      <dgm:spPr/>
    </dgm:pt>
    <dgm:pt modelId="{1C72BF9C-435A-4E4D-9807-181A53747045}" type="pres">
      <dgm:prSet presAssocID="{D7BCD779-04DB-48E0-B750-87B00B294C1B}" presName="sp" presStyleCnt="0"/>
      <dgm:spPr/>
    </dgm:pt>
    <dgm:pt modelId="{E8B04D22-0A64-4D8F-B278-8685DE66FF1B}" type="pres">
      <dgm:prSet presAssocID="{9356B8C6-FC82-44E6-9F9E-8CBD5EA53DEF}" presName="composite" presStyleCnt="0"/>
      <dgm:spPr/>
    </dgm:pt>
    <dgm:pt modelId="{9CCA884B-F4A5-4973-BF5B-0FC7ED0D6B21}" type="pres">
      <dgm:prSet presAssocID="{9356B8C6-FC82-44E6-9F9E-8CBD5EA53DEF}" presName="parentText" presStyleLbl="alignNode1" presStyleIdx="2" presStyleCnt="3">
        <dgm:presLayoutVars>
          <dgm:chMax val="1"/>
          <dgm:bulletEnabled val="1"/>
        </dgm:presLayoutVars>
      </dgm:prSet>
      <dgm:spPr/>
    </dgm:pt>
    <dgm:pt modelId="{81B54EBF-0C31-499E-970C-F2CA6D19E340}" type="pres">
      <dgm:prSet presAssocID="{9356B8C6-FC82-44E6-9F9E-8CBD5EA53DEF}" presName="descendantText" presStyleLbl="alignAcc1" presStyleIdx="2" presStyleCnt="3">
        <dgm:presLayoutVars>
          <dgm:bulletEnabled val="1"/>
        </dgm:presLayoutVars>
      </dgm:prSet>
      <dgm:spPr/>
    </dgm:pt>
  </dgm:ptLst>
  <dgm:cxnLst>
    <dgm:cxn modelId="{C4BF2C2A-34EF-41F4-B3E5-0C5AE4353514}" type="presOf" srcId="{9356B8C6-FC82-44E6-9F9E-8CBD5EA53DEF}" destId="{9CCA884B-F4A5-4973-BF5B-0FC7ED0D6B21}" srcOrd="0" destOrd="0" presId="urn:microsoft.com/office/officeart/2005/8/layout/chevron2"/>
    <dgm:cxn modelId="{3AB78D3E-E428-4CFA-98D3-8C393D7F0C97}" srcId="{F774A7D0-31C6-4927-A375-67129DF767C9}" destId="{FCFFC244-BDCF-4834-A347-75D10D489160}" srcOrd="1" destOrd="0" parTransId="{D98462BF-EE2C-4080-A6EE-2DF184A97A7F}" sibTransId="{D7BCD779-04DB-48E0-B750-87B00B294C1B}"/>
    <dgm:cxn modelId="{0350A74D-A0C0-4E4E-97F0-BF6F259366C8}" type="presOf" srcId="{F774A7D0-31C6-4927-A375-67129DF767C9}" destId="{85033A62-A40E-4596-865F-D07AC9E730CE}" srcOrd="0" destOrd="0" presId="urn:microsoft.com/office/officeart/2005/8/layout/chevron2"/>
    <dgm:cxn modelId="{F2A3C24F-7912-4F95-83E7-CF7A18E66CBF}" srcId="{F774A7D0-31C6-4927-A375-67129DF767C9}" destId="{79FDF4E6-7086-4769-AD71-9F25083B44AC}" srcOrd="0" destOrd="0" parTransId="{5603E3CC-26CF-4B31-B718-7E2BD6C958B5}" sibTransId="{884787F9-3B6B-4242-AB34-E394B035FFFC}"/>
    <dgm:cxn modelId="{95E08977-8552-4F33-9631-6BA21E29B38F}" srcId="{F774A7D0-31C6-4927-A375-67129DF767C9}" destId="{9356B8C6-FC82-44E6-9F9E-8CBD5EA53DEF}" srcOrd="2" destOrd="0" parTransId="{17C96E97-22E9-4E59-A66E-B9F21664968B}" sibTransId="{2D68B830-FBA3-442E-9773-E33A0464D5F7}"/>
    <dgm:cxn modelId="{55BE1293-1AB2-44EC-9A8D-9884B6E66929}" srcId="{79FDF4E6-7086-4769-AD71-9F25083B44AC}" destId="{91E3FB7E-C370-4751-BBF1-4727B10B9DC7}" srcOrd="0" destOrd="0" parTransId="{6AFBBF34-19B0-4C84-94F1-84186E050822}" sibTransId="{8CA058AF-E984-4604-862C-7A52706D0193}"/>
    <dgm:cxn modelId="{5BDB1C96-500E-4EA8-B3DB-9FDB3E252EBD}" type="presOf" srcId="{522857C8-8B40-4999-9D5E-D5819DBC33C2}" destId="{E7CDB682-D7C6-4CF6-8C0F-325C292B8D6A}" srcOrd="0" destOrd="0" presId="urn:microsoft.com/office/officeart/2005/8/layout/chevron2"/>
    <dgm:cxn modelId="{6C2C36B3-E9AC-4F6D-8C26-BEAF4AF77C16}" type="presOf" srcId="{91E3FB7E-C370-4751-BBF1-4727B10B9DC7}" destId="{B22736A9-8940-4565-920F-20E57AFD9CA8}" srcOrd="0" destOrd="0" presId="urn:microsoft.com/office/officeart/2005/8/layout/chevron2"/>
    <dgm:cxn modelId="{974EF7E2-BF5D-42AC-894E-63B8CA7C7169}" srcId="{9356B8C6-FC82-44E6-9F9E-8CBD5EA53DEF}" destId="{6BB3747E-E3A2-4CA5-9F33-CCB85F5F1DA8}" srcOrd="0" destOrd="0" parTransId="{59BF3896-C186-458E-B837-515CB0160501}" sibTransId="{6E37A2A6-96E2-43F9-B7DD-6249959B4DA0}"/>
    <dgm:cxn modelId="{2CEFAFEB-FC9E-448B-B376-B09ACC59D7E9}" type="presOf" srcId="{FCFFC244-BDCF-4834-A347-75D10D489160}" destId="{8759B7CF-E8E6-4EDF-BC67-BB834619434E}" srcOrd="0" destOrd="0" presId="urn:microsoft.com/office/officeart/2005/8/layout/chevron2"/>
    <dgm:cxn modelId="{6AF606EE-BF53-44F7-96AC-A5F17B03B836}" type="presOf" srcId="{79FDF4E6-7086-4769-AD71-9F25083B44AC}" destId="{4BC6D035-0A78-453E-AB5F-2E1EFF259279}" srcOrd="0" destOrd="0" presId="urn:microsoft.com/office/officeart/2005/8/layout/chevron2"/>
    <dgm:cxn modelId="{3146B7EE-8DB4-44A2-BF7B-5A86C82F265B}" srcId="{FCFFC244-BDCF-4834-A347-75D10D489160}" destId="{522857C8-8B40-4999-9D5E-D5819DBC33C2}" srcOrd="0" destOrd="0" parTransId="{548BB259-B5B1-4B7F-8A95-2FCB0AE903DB}" sibTransId="{8CC9A03E-2D56-48FB-9B4D-99538E2F561A}"/>
    <dgm:cxn modelId="{2BEDF4F1-31B1-4E22-B520-A44D214FC6F4}" type="presOf" srcId="{6BB3747E-E3A2-4CA5-9F33-CCB85F5F1DA8}" destId="{81B54EBF-0C31-499E-970C-F2CA6D19E340}" srcOrd="0" destOrd="0" presId="urn:microsoft.com/office/officeart/2005/8/layout/chevron2"/>
    <dgm:cxn modelId="{B907B8E0-7BA5-4ADB-B0BD-2BE8B8418F35}" type="presParOf" srcId="{85033A62-A40E-4596-865F-D07AC9E730CE}" destId="{FA997A8F-3166-4AF9-8432-C89AD0BF711A}" srcOrd="0" destOrd="0" presId="urn:microsoft.com/office/officeart/2005/8/layout/chevron2"/>
    <dgm:cxn modelId="{82209669-F538-4AC7-B969-1A6B63F3FF31}" type="presParOf" srcId="{FA997A8F-3166-4AF9-8432-C89AD0BF711A}" destId="{4BC6D035-0A78-453E-AB5F-2E1EFF259279}" srcOrd="0" destOrd="0" presId="urn:microsoft.com/office/officeart/2005/8/layout/chevron2"/>
    <dgm:cxn modelId="{7DAA6D04-7D3E-4336-BA78-3C58C58F1D34}" type="presParOf" srcId="{FA997A8F-3166-4AF9-8432-C89AD0BF711A}" destId="{B22736A9-8940-4565-920F-20E57AFD9CA8}" srcOrd="1" destOrd="0" presId="urn:microsoft.com/office/officeart/2005/8/layout/chevron2"/>
    <dgm:cxn modelId="{D30D6796-8405-42B0-A40E-5302F6D4B53C}" type="presParOf" srcId="{85033A62-A40E-4596-865F-D07AC9E730CE}" destId="{5CCD44AA-D230-40C8-9F1E-E65DF82CFBCA}" srcOrd="1" destOrd="0" presId="urn:microsoft.com/office/officeart/2005/8/layout/chevron2"/>
    <dgm:cxn modelId="{1CAE7CB8-566A-40F5-9C84-1B6ECDCC15E7}" type="presParOf" srcId="{85033A62-A40E-4596-865F-D07AC9E730CE}" destId="{89105D02-D63F-46B5-A30D-CC7ECB40CA6E}" srcOrd="2" destOrd="0" presId="urn:microsoft.com/office/officeart/2005/8/layout/chevron2"/>
    <dgm:cxn modelId="{82647BC9-A5D8-4A77-A6A0-AEC16FAA69C0}" type="presParOf" srcId="{89105D02-D63F-46B5-A30D-CC7ECB40CA6E}" destId="{8759B7CF-E8E6-4EDF-BC67-BB834619434E}" srcOrd="0" destOrd="0" presId="urn:microsoft.com/office/officeart/2005/8/layout/chevron2"/>
    <dgm:cxn modelId="{0A1559DF-BE2D-4D51-971B-3818CA188749}" type="presParOf" srcId="{89105D02-D63F-46B5-A30D-CC7ECB40CA6E}" destId="{E7CDB682-D7C6-4CF6-8C0F-325C292B8D6A}" srcOrd="1" destOrd="0" presId="urn:microsoft.com/office/officeart/2005/8/layout/chevron2"/>
    <dgm:cxn modelId="{D28ABF9A-6A68-47CB-8D79-DA61BDD9D8AF}" type="presParOf" srcId="{85033A62-A40E-4596-865F-D07AC9E730CE}" destId="{1C72BF9C-435A-4E4D-9807-181A53747045}" srcOrd="3" destOrd="0" presId="urn:microsoft.com/office/officeart/2005/8/layout/chevron2"/>
    <dgm:cxn modelId="{C13203B2-AF33-4041-B503-6BBF8E33DE17}" type="presParOf" srcId="{85033A62-A40E-4596-865F-D07AC9E730CE}" destId="{E8B04D22-0A64-4D8F-B278-8685DE66FF1B}" srcOrd="4" destOrd="0" presId="urn:microsoft.com/office/officeart/2005/8/layout/chevron2"/>
    <dgm:cxn modelId="{43B7B564-2272-4A35-B321-164F0E611FB6}" type="presParOf" srcId="{E8B04D22-0A64-4D8F-B278-8685DE66FF1B}" destId="{9CCA884B-F4A5-4973-BF5B-0FC7ED0D6B21}" srcOrd="0" destOrd="0" presId="urn:microsoft.com/office/officeart/2005/8/layout/chevron2"/>
    <dgm:cxn modelId="{3EBC62D5-BF58-4E98-938F-3DD0A35CC5F2}" type="presParOf" srcId="{E8B04D22-0A64-4D8F-B278-8685DE66FF1B}" destId="{81B54EBF-0C31-499E-970C-F2CA6D19E3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FD476-A728-41BE-9159-B36A6B567524}"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3FBC0370-0E2C-44EB-99D8-BD4730DA0E2F}">
      <dgm:prSet phldrT="[Text]"/>
      <dgm:spPr/>
      <dgm:t>
        <a:bodyPr/>
        <a:lstStyle/>
        <a:p>
          <a:r>
            <a:rPr lang="en-US" dirty="0"/>
            <a:t>Tutoring Session</a:t>
          </a:r>
        </a:p>
      </dgm:t>
    </dgm:pt>
    <dgm:pt modelId="{D4324B5A-217D-4BBE-9261-81664AA0084B}" type="parTrans" cxnId="{CC808227-2332-4E02-87E8-2EF632DE6A82}">
      <dgm:prSet/>
      <dgm:spPr/>
      <dgm:t>
        <a:bodyPr/>
        <a:lstStyle/>
        <a:p>
          <a:endParaRPr lang="en-US"/>
        </a:p>
      </dgm:t>
    </dgm:pt>
    <dgm:pt modelId="{00FE006D-02C4-4C1B-B9C9-E1F3241A5254}" type="sibTrans" cxnId="{CC808227-2332-4E02-87E8-2EF632DE6A82}">
      <dgm:prSet/>
      <dgm:spPr/>
      <dgm:t>
        <a:bodyPr/>
        <a:lstStyle/>
        <a:p>
          <a:endParaRPr lang="en-US"/>
        </a:p>
      </dgm:t>
    </dgm:pt>
    <dgm:pt modelId="{A6C3C157-EAC4-48AF-AFE3-208F776DD967}">
      <dgm:prSet phldrT="[Text]"/>
      <dgm:spPr/>
      <dgm:t>
        <a:bodyPr/>
        <a:lstStyle/>
        <a:p>
          <a:r>
            <a:rPr lang="en-US" dirty="0"/>
            <a:t>Student Feedback</a:t>
          </a:r>
        </a:p>
      </dgm:t>
    </dgm:pt>
    <dgm:pt modelId="{EBE273A9-B2D0-4551-A183-BEB1F6128312}" type="parTrans" cxnId="{8B10EA26-0448-48CF-B11D-1922011F1EBD}">
      <dgm:prSet/>
      <dgm:spPr/>
      <dgm:t>
        <a:bodyPr/>
        <a:lstStyle/>
        <a:p>
          <a:endParaRPr lang="en-US"/>
        </a:p>
      </dgm:t>
    </dgm:pt>
    <dgm:pt modelId="{1B7117DF-EC31-45F2-BCB8-63ECA9E6484F}" type="sibTrans" cxnId="{8B10EA26-0448-48CF-B11D-1922011F1EBD}">
      <dgm:prSet/>
      <dgm:spPr/>
      <dgm:t>
        <a:bodyPr/>
        <a:lstStyle/>
        <a:p>
          <a:endParaRPr lang="en-US"/>
        </a:p>
      </dgm:t>
    </dgm:pt>
    <dgm:pt modelId="{0A388A44-1883-4F99-85D1-E59BEC55DE15}">
      <dgm:prSet phldrT="[Text]"/>
      <dgm:spPr/>
      <dgm:t>
        <a:bodyPr/>
        <a:lstStyle/>
        <a:p>
          <a:r>
            <a:rPr lang="en-US" dirty="0"/>
            <a:t>Automated Reviews</a:t>
          </a:r>
        </a:p>
      </dgm:t>
    </dgm:pt>
    <dgm:pt modelId="{AB0B6D57-BFC1-4BA2-A45E-02C33BFD5735}" type="parTrans" cxnId="{0B34AD0A-F5A2-450A-9E18-25BD9B0BC565}">
      <dgm:prSet/>
      <dgm:spPr/>
      <dgm:t>
        <a:bodyPr/>
        <a:lstStyle/>
        <a:p>
          <a:endParaRPr lang="en-US"/>
        </a:p>
      </dgm:t>
    </dgm:pt>
    <dgm:pt modelId="{A2482B08-4010-4EE5-A600-4ED77AC79100}" type="sibTrans" cxnId="{0B34AD0A-F5A2-450A-9E18-25BD9B0BC565}">
      <dgm:prSet/>
      <dgm:spPr/>
      <dgm:t>
        <a:bodyPr/>
        <a:lstStyle/>
        <a:p>
          <a:endParaRPr lang="en-US"/>
        </a:p>
      </dgm:t>
    </dgm:pt>
    <dgm:pt modelId="{3880EECE-439F-46F0-99CE-3F4DA3456993}">
      <dgm:prSet phldrT="[Text]"/>
      <dgm:spPr/>
      <dgm:t>
        <a:bodyPr/>
        <a:lstStyle/>
        <a:p>
          <a:r>
            <a:rPr lang="en-US" dirty="0"/>
            <a:t>Manual Reviews</a:t>
          </a:r>
        </a:p>
      </dgm:t>
    </dgm:pt>
    <dgm:pt modelId="{C6F0B2CB-2815-4DFD-90C2-948C6B261C01}" type="parTrans" cxnId="{52E50EA4-FD39-411C-9355-14D5F25DB454}">
      <dgm:prSet/>
      <dgm:spPr/>
      <dgm:t>
        <a:bodyPr/>
        <a:lstStyle/>
        <a:p>
          <a:endParaRPr lang="en-US"/>
        </a:p>
      </dgm:t>
    </dgm:pt>
    <dgm:pt modelId="{6AA80134-65E7-42E3-9085-3851AC4AA8CA}" type="sibTrans" cxnId="{52E50EA4-FD39-411C-9355-14D5F25DB454}">
      <dgm:prSet/>
      <dgm:spPr/>
      <dgm:t>
        <a:bodyPr/>
        <a:lstStyle/>
        <a:p>
          <a:endParaRPr lang="en-US"/>
        </a:p>
      </dgm:t>
    </dgm:pt>
    <dgm:pt modelId="{1F00036A-A42D-4D1C-A181-FB413A3E3791}">
      <dgm:prSet phldrT="[Text]"/>
      <dgm:spPr/>
      <dgm:t>
        <a:bodyPr/>
        <a:lstStyle/>
        <a:p>
          <a:r>
            <a:rPr lang="en-US" dirty="0"/>
            <a:t>Mentor Evaluation</a:t>
          </a:r>
        </a:p>
      </dgm:t>
    </dgm:pt>
    <dgm:pt modelId="{3F0C3389-256F-4E14-AF9C-BFEDAE3A9E4A}" type="parTrans" cxnId="{3E74EA3B-5C05-4FB9-845E-9298522F48BD}">
      <dgm:prSet/>
      <dgm:spPr/>
      <dgm:t>
        <a:bodyPr/>
        <a:lstStyle/>
        <a:p>
          <a:endParaRPr lang="en-US"/>
        </a:p>
      </dgm:t>
    </dgm:pt>
    <dgm:pt modelId="{C081395E-528F-4B12-9CB2-F7523115DC3E}" type="sibTrans" cxnId="{3E74EA3B-5C05-4FB9-845E-9298522F48BD}">
      <dgm:prSet/>
      <dgm:spPr/>
      <dgm:t>
        <a:bodyPr/>
        <a:lstStyle/>
        <a:p>
          <a:endParaRPr lang="en-US"/>
        </a:p>
      </dgm:t>
    </dgm:pt>
    <dgm:pt modelId="{BC9813D8-681D-499B-B41A-5D01969E9396}" type="pres">
      <dgm:prSet presAssocID="{4A7FD476-A728-41BE-9159-B36A6B567524}" presName="cycle" presStyleCnt="0">
        <dgm:presLayoutVars>
          <dgm:dir/>
          <dgm:resizeHandles val="exact"/>
        </dgm:presLayoutVars>
      </dgm:prSet>
      <dgm:spPr/>
    </dgm:pt>
    <dgm:pt modelId="{EF994F2E-D54A-441B-9C80-5FD749186925}" type="pres">
      <dgm:prSet presAssocID="{3FBC0370-0E2C-44EB-99D8-BD4730DA0E2F}" presName="node" presStyleLbl="node1" presStyleIdx="0" presStyleCnt="5">
        <dgm:presLayoutVars>
          <dgm:bulletEnabled val="1"/>
        </dgm:presLayoutVars>
      </dgm:prSet>
      <dgm:spPr/>
    </dgm:pt>
    <dgm:pt modelId="{A5C19798-55EE-4243-8B8E-346247940472}" type="pres">
      <dgm:prSet presAssocID="{3FBC0370-0E2C-44EB-99D8-BD4730DA0E2F}" presName="spNode" presStyleCnt="0"/>
      <dgm:spPr/>
    </dgm:pt>
    <dgm:pt modelId="{C7D1AAE9-B79E-4521-9C3D-F4E43AC89964}" type="pres">
      <dgm:prSet presAssocID="{00FE006D-02C4-4C1B-B9C9-E1F3241A5254}" presName="sibTrans" presStyleLbl="sibTrans1D1" presStyleIdx="0" presStyleCnt="5"/>
      <dgm:spPr/>
    </dgm:pt>
    <dgm:pt modelId="{33CBD5F7-6C59-4A9A-A271-A01FEDDD4EA5}" type="pres">
      <dgm:prSet presAssocID="{A6C3C157-EAC4-48AF-AFE3-208F776DD967}" presName="node" presStyleLbl="node1" presStyleIdx="1" presStyleCnt="5">
        <dgm:presLayoutVars>
          <dgm:bulletEnabled val="1"/>
        </dgm:presLayoutVars>
      </dgm:prSet>
      <dgm:spPr/>
    </dgm:pt>
    <dgm:pt modelId="{14AE5800-AA58-44DB-A0F5-99CA59988460}" type="pres">
      <dgm:prSet presAssocID="{A6C3C157-EAC4-48AF-AFE3-208F776DD967}" presName="spNode" presStyleCnt="0"/>
      <dgm:spPr/>
    </dgm:pt>
    <dgm:pt modelId="{C9840D0C-B59A-4141-8C4E-30964685C615}" type="pres">
      <dgm:prSet presAssocID="{1B7117DF-EC31-45F2-BCB8-63ECA9E6484F}" presName="sibTrans" presStyleLbl="sibTrans1D1" presStyleIdx="1" presStyleCnt="5"/>
      <dgm:spPr/>
    </dgm:pt>
    <dgm:pt modelId="{3CA596F6-AE7F-4DD3-AD5D-7086B8526E38}" type="pres">
      <dgm:prSet presAssocID="{0A388A44-1883-4F99-85D1-E59BEC55DE15}" presName="node" presStyleLbl="node1" presStyleIdx="2" presStyleCnt="5">
        <dgm:presLayoutVars>
          <dgm:bulletEnabled val="1"/>
        </dgm:presLayoutVars>
      </dgm:prSet>
      <dgm:spPr/>
    </dgm:pt>
    <dgm:pt modelId="{A13F7BB2-1B88-415A-B54D-A6B37B4B6A64}" type="pres">
      <dgm:prSet presAssocID="{0A388A44-1883-4F99-85D1-E59BEC55DE15}" presName="spNode" presStyleCnt="0"/>
      <dgm:spPr/>
    </dgm:pt>
    <dgm:pt modelId="{1CABC6C5-7C5F-4053-9701-EBD53B5134ED}" type="pres">
      <dgm:prSet presAssocID="{A2482B08-4010-4EE5-A600-4ED77AC79100}" presName="sibTrans" presStyleLbl="sibTrans1D1" presStyleIdx="2" presStyleCnt="5"/>
      <dgm:spPr/>
    </dgm:pt>
    <dgm:pt modelId="{A90F0970-76A0-4C20-9359-7DBF0537BC51}" type="pres">
      <dgm:prSet presAssocID="{3880EECE-439F-46F0-99CE-3F4DA3456993}" presName="node" presStyleLbl="node1" presStyleIdx="3" presStyleCnt="5">
        <dgm:presLayoutVars>
          <dgm:bulletEnabled val="1"/>
        </dgm:presLayoutVars>
      </dgm:prSet>
      <dgm:spPr/>
    </dgm:pt>
    <dgm:pt modelId="{0E4FABD0-A298-4A1D-A1B3-6D092B755B2B}" type="pres">
      <dgm:prSet presAssocID="{3880EECE-439F-46F0-99CE-3F4DA3456993}" presName="spNode" presStyleCnt="0"/>
      <dgm:spPr/>
    </dgm:pt>
    <dgm:pt modelId="{24011C41-ED56-4155-9E46-729099991AC3}" type="pres">
      <dgm:prSet presAssocID="{6AA80134-65E7-42E3-9085-3851AC4AA8CA}" presName="sibTrans" presStyleLbl="sibTrans1D1" presStyleIdx="3" presStyleCnt="5"/>
      <dgm:spPr/>
    </dgm:pt>
    <dgm:pt modelId="{CB3A3623-E85F-4FF6-B749-697F5E2A81E9}" type="pres">
      <dgm:prSet presAssocID="{1F00036A-A42D-4D1C-A181-FB413A3E3791}" presName="node" presStyleLbl="node1" presStyleIdx="4" presStyleCnt="5">
        <dgm:presLayoutVars>
          <dgm:bulletEnabled val="1"/>
        </dgm:presLayoutVars>
      </dgm:prSet>
      <dgm:spPr/>
    </dgm:pt>
    <dgm:pt modelId="{610A4826-C5C7-40ED-BBBF-8FB4D304E8B7}" type="pres">
      <dgm:prSet presAssocID="{1F00036A-A42D-4D1C-A181-FB413A3E3791}" presName="spNode" presStyleCnt="0"/>
      <dgm:spPr/>
    </dgm:pt>
    <dgm:pt modelId="{34B44083-2986-46D9-B4C5-BE463F9810CC}" type="pres">
      <dgm:prSet presAssocID="{C081395E-528F-4B12-9CB2-F7523115DC3E}" presName="sibTrans" presStyleLbl="sibTrans1D1" presStyleIdx="4" presStyleCnt="5"/>
      <dgm:spPr/>
    </dgm:pt>
  </dgm:ptLst>
  <dgm:cxnLst>
    <dgm:cxn modelId="{0B34AD0A-F5A2-450A-9E18-25BD9B0BC565}" srcId="{4A7FD476-A728-41BE-9159-B36A6B567524}" destId="{0A388A44-1883-4F99-85D1-E59BEC55DE15}" srcOrd="2" destOrd="0" parTransId="{AB0B6D57-BFC1-4BA2-A45E-02C33BFD5735}" sibTransId="{A2482B08-4010-4EE5-A600-4ED77AC79100}"/>
    <dgm:cxn modelId="{E83A200F-D91F-4425-9954-D195C0D36736}" type="presOf" srcId="{3FBC0370-0E2C-44EB-99D8-BD4730DA0E2F}" destId="{EF994F2E-D54A-441B-9C80-5FD749186925}" srcOrd="0" destOrd="0" presId="urn:microsoft.com/office/officeart/2005/8/layout/cycle5"/>
    <dgm:cxn modelId="{6EF8BF12-2E8F-4D52-9733-B24D91C806B0}" type="presOf" srcId="{A2482B08-4010-4EE5-A600-4ED77AC79100}" destId="{1CABC6C5-7C5F-4053-9701-EBD53B5134ED}" srcOrd="0" destOrd="0" presId="urn:microsoft.com/office/officeart/2005/8/layout/cycle5"/>
    <dgm:cxn modelId="{3A82C41B-6F77-436B-9C5F-AB5195EFDF8C}" type="presOf" srcId="{A6C3C157-EAC4-48AF-AFE3-208F776DD967}" destId="{33CBD5F7-6C59-4A9A-A271-A01FEDDD4EA5}" srcOrd="0" destOrd="0" presId="urn:microsoft.com/office/officeart/2005/8/layout/cycle5"/>
    <dgm:cxn modelId="{8B10EA26-0448-48CF-B11D-1922011F1EBD}" srcId="{4A7FD476-A728-41BE-9159-B36A6B567524}" destId="{A6C3C157-EAC4-48AF-AFE3-208F776DD967}" srcOrd="1" destOrd="0" parTransId="{EBE273A9-B2D0-4551-A183-BEB1F6128312}" sibTransId="{1B7117DF-EC31-45F2-BCB8-63ECA9E6484F}"/>
    <dgm:cxn modelId="{CC808227-2332-4E02-87E8-2EF632DE6A82}" srcId="{4A7FD476-A728-41BE-9159-B36A6B567524}" destId="{3FBC0370-0E2C-44EB-99D8-BD4730DA0E2F}" srcOrd="0" destOrd="0" parTransId="{D4324B5A-217D-4BBE-9261-81664AA0084B}" sibTransId="{00FE006D-02C4-4C1B-B9C9-E1F3241A5254}"/>
    <dgm:cxn modelId="{8F7D6137-832A-4A40-9625-7188C1063312}" type="presOf" srcId="{1F00036A-A42D-4D1C-A181-FB413A3E3791}" destId="{CB3A3623-E85F-4FF6-B749-697F5E2A81E9}" srcOrd="0" destOrd="0" presId="urn:microsoft.com/office/officeart/2005/8/layout/cycle5"/>
    <dgm:cxn modelId="{3E74EA3B-5C05-4FB9-845E-9298522F48BD}" srcId="{4A7FD476-A728-41BE-9159-B36A6B567524}" destId="{1F00036A-A42D-4D1C-A181-FB413A3E3791}" srcOrd="4" destOrd="0" parTransId="{3F0C3389-256F-4E14-AF9C-BFEDAE3A9E4A}" sibTransId="{C081395E-528F-4B12-9CB2-F7523115DC3E}"/>
    <dgm:cxn modelId="{D0198043-0DB5-4DE1-9FE6-E4E8171DE274}" type="presOf" srcId="{3880EECE-439F-46F0-99CE-3F4DA3456993}" destId="{A90F0970-76A0-4C20-9359-7DBF0537BC51}" srcOrd="0" destOrd="0" presId="urn:microsoft.com/office/officeart/2005/8/layout/cycle5"/>
    <dgm:cxn modelId="{134C0349-8E7F-4DBB-A04C-54E238EE849C}" type="presOf" srcId="{C081395E-528F-4B12-9CB2-F7523115DC3E}" destId="{34B44083-2986-46D9-B4C5-BE463F9810CC}" srcOrd="0" destOrd="0" presId="urn:microsoft.com/office/officeart/2005/8/layout/cycle5"/>
    <dgm:cxn modelId="{52E50EA4-FD39-411C-9355-14D5F25DB454}" srcId="{4A7FD476-A728-41BE-9159-B36A6B567524}" destId="{3880EECE-439F-46F0-99CE-3F4DA3456993}" srcOrd="3" destOrd="0" parTransId="{C6F0B2CB-2815-4DFD-90C2-948C6B261C01}" sibTransId="{6AA80134-65E7-42E3-9085-3851AC4AA8CA}"/>
    <dgm:cxn modelId="{83D720A4-AB2B-4A92-B4CD-2697947F067C}" type="presOf" srcId="{0A388A44-1883-4F99-85D1-E59BEC55DE15}" destId="{3CA596F6-AE7F-4DD3-AD5D-7086B8526E38}" srcOrd="0" destOrd="0" presId="urn:microsoft.com/office/officeart/2005/8/layout/cycle5"/>
    <dgm:cxn modelId="{0AFAFDA5-70D9-4D02-BF82-7C72C8DFEBD5}" type="presOf" srcId="{6AA80134-65E7-42E3-9085-3851AC4AA8CA}" destId="{24011C41-ED56-4155-9E46-729099991AC3}" srcOrd="0" destOrd="0" presId="urn:microsoft.com/office/officeart/2005/8/layout/cycle5"/>
    <dgm:cxn modelId="{8FCBFAE7-B8D9-4DDC-ABC9-F6398E4D2676}" type="presOf" srcId="{1B7117DF-EC31-45F2-BCB8-63ECA9E6484F}" destId="{C9840D0C-B59A-4141-8C4E-30964685C615}" srcOrd="0" destOrd="0" presId="urn:microsoft.com/office/officeart/2005/8/layout/cycle5"/>
    <dgm:cxn modelId="{50FB66F5-93E7-47A6-BEC2-3BD9874CD7B0}" type="presOf" srcId="{4A7FD476-A728-41BE-9159-B36A6B567524}" destId="{BC9813D8-681D-499B-B41A-5D01969E9396}" srcOrd="0" destOrd="0" presId="urn:microsoft.com/office/officeart/2005/8/layout/cycle5"/>
    <dgm:cxn modelId="{DD45F1FE-965B-4B65-B5FB-D4C2A063891D}" type="presOf" srcId="{00FE006D-02C4-4C1B-B9C9-E1F3241A5254}" destId="{C7D1AAE9-B79E-4521-9C3D-F4E43AC89964}" srcOrd="0" destOrd="0" presId="urn:microsoft.com/office/officeart/2005/8/layout/cycle5"/>
    <dgm:cxn modelId="{0B4D3B61-F046-4E96-B510-B5CB61F36ADF}" type="presParOf" srcId="{BC9813D8-681D-499B-B41A-5D01969E9396}" destId="{EF994F2E-D54A-441B-9C80-5FD749186925}" srcOrd="0" destOrd="0" presId="urn:microsoft.com/office/officeart/2005/8/layout/cycle5"/>
    <dgm:cxn modelId="{71020ADF-73B7-4C61-A88F-927287736078}" type="presParOf" srcId="{BC9813D8-681D-499B-B41A-5D01969E9396}" destId="{A5C19798-55EE-4243-8B8E-346247940472}" srcOrd="1" destOrd="0" presId="urn:microsoft.com/office/officeart/2005/8/layout/cycle5"/>
    <dgm:cxn modelId="{432A982D-900B-42FD-9B20-ED01F3586BC9}" type="presParOf" srcId="{BC9813D8-681D-499B-B41A-5D01969E9396}" destId="{C7D1AAE9-B79E-4521-9C3D-F4E43AC89964}" srcOrd="2" destOrd="0" presId="urn:microsoft.com/office/officeart/2005/8/layout/cycle5"/>
    <dgm:cxn modelId="{56660278-AD4C-49F1-A0EE-8F83393400FC}" type="presParOf" srcId="{BC9813D8-681D-499B-B41A-5D01969E9396}" destId="{33CBD5F7-6C59-4A9A-A271-A01FEDDD4EA5}" srcOrd="3" destOrd="0" presId="urn:microsoft.com/office/officeart/2005/8/layout/cycle5"/>
    <dgm:cxn modelId="{A6DDB41D-A118-4966-A9CF-B2785CBE06E3}" type="presParOf" srcId="{BC9813D8-681D-499B-B41A-5D01969E9396}" destId="{14AE5800-AA58-44DB-A0F5-99CA59988460}" srcOrd="4" destOrd="0" presId="urn:microsoft.com/office/officeart/2005/8/layout/cycle5"/>
    <dgm:cxn modelId="{C4645979-0335-4745-8F8D-504FBCE2F69B}" type="presParOf" srcId="{BC9813D8-681D-499B-B41A-5D01969E9396}" destId="{C9840D0C-B59A-4141-8C4E-30964685C615}" srcOrd="5" destOrd="0" presId="urn:microsoft.com/office/officeart/2005/8/layout/cycle5"/>
    <dgm:cxn modelId="{E924AD73-0C5B-4128-A889-50813F2C20AB}" type="presParOf" srcId="{BC9813D8-681D-499B-B41A-5D01969E9396}" destId="{3CA596F6-AE7F-4DD3-AD5D-7086B8526E38}" srcOrd="6" destOrd="0" presId="urn:microsoft.com/office/officeart/2005/8/layout/cycle5"/>
    <dgm:cxn modelId="{319A5969-B033-4D93-80D1-FF925E7DC788}" type="presParOf" srcId="{BC9813D8-681D-499B-B41A-5D01969E9396}" destId="{A13F7BB2-1B88-415A-B54D-A6B37B4B6A64}" srcOrd="7" destOrd="0" presId="urn:microsoft.com/office/officeart/2005/8/layout/cycle5"/>
    <dgm:cxn modelId="{EE0511C0-08C8-43A1-916D-C15E211B5BF6}" type="presParOf" srcId="{BC9813D8-681D-499B-B41A-5D01969E9396}" destId="{1CABC6C5-7C5F-4053-9701-EBD53B5134ED}" srcOrd="8" destOrd="0" presId="urn:microsoft.com/office/officeart/2005/8/layout/cycle5"/>
    <dgm:cxn modelId="{2D551B2E-FB36-469C-AA41-864633C22C1F}" type="presParOf" srcId="{BC9813D8-681D-499B-B41A-5D01969E9396}" destId="{A90F0970-76A0-4C20-9359-7DBF0537BC51}" srcOrd="9" destOrd="0" presId="urn:microsoft.com/office/officeart/2005/8/layout/cycle5"/>
    <dgm:cxn modelId="{1C44604C-78F4-4360-BC1D-7760B62735FE}" type="presParOf" srcId="{BC9813D8-681D-499B-B41A-5D01969E9396}" destId="{0E4FABD0-A298-4A1D-A1B3-6D092B755B2B}" srcOrd="10" destOrd="0" presId="urn:microsoft.com/office/officeart/2005/8/layout/cycle5"/>
    <dgm:cxn modelId="{4F93DB04-AB84-4BD1-BDFA-BBB64599D921}" type="presParOf" srcId="{BC9813D8-681D-499B-B41A-5D01969E9396}" destId="{24011C41-ED56-4155-9E46-729099991AC3}" srcOrd="11" destOrd="0" presId="urn:microsoft.com/office/officeart/2005/8/layout/cycle5"/>
    <dgm:cxn modelId="{307A223D-09FE-46C9-9B66-CE641E0DCE03}" type="presParOf" srcId="{BC9813D8-681D-499B-B41A-5D01969E9396}" destId="{CB3A3623-E85F-4FF6-B749-697F5E2A81E9}" srcOrd="12" destOrd="0" presId="urn:microsoft.com/office/officeart/2005/8/layout/cycle5"/>
    <dgm:cxn modelId="{DC717CF2-FB27-482C-83EA-44DFF4F14E64}" type="presParOf" srcId="{BC9813D8-681D-499B-B41A-5D01969E9396}" destId="{610A4826-C5C7-40ED-BBBF-8FB4D304E8B7}" srcOrd="13" destOrd="0" presId="urn:microsoft.com/office/officeart/2005/8/layout/cycle5"/>
    <dgm:cxn modelId="{1FB7B190-13AF-44EC-9384-4400916BAF43}" type="presParOf" srcId="{BC9813D8-681D-499B-B41A-5D01969E9396}" destId="{34B44083-2986-46D9-B4C5-BE463F9810CC}"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6D035-0A78-453E-AB5F-2E1EFF259279}">
      <dsp:nvSpPr>
        <dsp:cNvPr id="0" name=""/>
        <dsp:cNvSpPr/>
      </dsp:nvSpPr>
      <dsp:spPr>
        <a:xfrm rot="5400000">
          <a:off x="-193432" y="195393"/>
          <a:ext cx="1289551" cy="902686"/>
        </a:xfrm>
        <a:prstGeom prst="chevron">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7%</a:t>
          </a:r>
        </a:p>
      </dsp:txBody>
      <dsp:txXfrm rot="-5400000">
        <a:off x="1" y="453303"/>
        <a:ext cx="902686" cy="386865"/>
      </dsp:txXfrm>
    </dsp:sp>
    <dsp:sp modelId="{B22736A9-8940-4565-920F-20E57AFD9CA8}">
      <dsp:nvSpPr>
        <dsp:cNvPr id="0" name=""/>
        <dsp:cNvSpPr/>
      </dsp:nvSpPr>
      <dsp:spPr>
        <a:xfrm rot="5400000">
          <a:off x="2180444" y="-1275797"/>
          <a:ext cx="838208" cy="3393724"/>
        </a:xfrm>
        <a:prstGeom prst="round2Same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Subject Matter Exams</a:t>
          </a:r>
        </a:p>
      </dsp:txBody>
      <dsp:txXfrm rot="-5400000">
        <a:off x="902686" y="42879"/>
        <a:ext cx="3352806" cy="756372"/>
      </dsp:txXfrm>
    </dsp:sp>
    <dsp:sp modelId="{8759B7CF-E8E6-4EDF-BC67-BB834619434E}">
      <dsp:nvSpPr>
        <dsp:cNvPr id="0" name=""/>
        <dsp:cNvSpPr/>
      </dsp:nvSpPr>
      <dsp:spPr>
        <a:xfrm rot="5400000">
          <a:off x="-193432" y="1286157"/>
          <a:ext cx="1289551" cy="902686"/>
        </a:xfrm>
        <a:prstGeom prst="chevron">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25%</a:t>
          </a:r>
        </a:p>
      </dsp:txBody>
      <dsp:txXfrm rot="-5400000">
        <a:off x="1" y="1544067"/>
        <a:ext cx="902686" cy="386865"/>
      </dsp:txXfrm>
    </dsp:sp>
    <dsp:sp modelId="{E7CDB682-D7C6-4CF6-8C0F-325C292B8D6A}">
      <dsp:nvSpPr>
        <dsp:cNvPr id="0" name=""/>
        <dsp:cNvSpPr/>
      </dsp:nvSpPr>
      <dsp:spPr>
        <a:xfrm rot="5400000">
          <a:off x="2180444" y="-185032"/>
          <a:ext cx="838208" cy="3393724"/>
        </a:xfrm>
        <a:prstGeom prst="round2Same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Mock Session</a:t>
          </a:r>
        </a:p>
      </dsp:txBody>
      <dsp:txXfrm rot="-5400000">
        <a:off x="902686" y="1133644"/>
        <a:ext cx="3352806" cy="756372"/>
      </dsp:txXfrm>
    </dsp:sp>
    <dsp:sp modelId="{9CCA884B-F4A5-4973-BF5B-0FC7ED0D6B21}">
      <dsp:nvSpPr>
        <dsp:cNvPr id="0" name=""/>
        <dsp:cNvSpPr/>
      </dsp:nvSpPr>
      <dsp:spPr>
        <a:xfrm rot="5400000">
          <a:off x="-193432" y="2376921"/>
          <a:ext cx="1289551" cy="902686"/>
        </a:xfrm>
        <a:prstGeom prst="chevron">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81%</a:t>
          </a:r>
        </a:p>
      </dsp:txBody>
      <dsp:txXfrm rot="-5400000">
        <a:off x="1" y="2634831"/>
        <a:ext cx="902686" cy="386865"/>
      </dsp:txXfrm>
    </dsp:sp>
    <dsp:sp modelId="{81B54EBF-0C31-499E-970C-F2CA6D19E340}">
      <dsp:nvSpPr>
        <dsp:cNvPr id="0" name=""/>
        <dsp:cNvSpPr/>
      </dsp:nvSpPr>
      <dsp:spPr>
        <a:xfrm rot="5400000">
          <a:off x="2180444" y="905731"/>
          <a:ext cx="838208" cy="3393724"/>
        </a:xfrm>
        <a:prstGeom prst="round2Same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Background Check</a:t>
          </a:r>
        </a:p>
      </dsp:txBody>
      <dsp:txXfrm rot="-5400000">
        <a:off x="902686" y="2224407"/>
        <a:ext cx="3352806" cy="75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4F2E-D54A-441B-9C80-5FD749186925}">
      <dsp:nvSpPr>
        <dsp:cNvPr id="0" name=""/>
        <dsp:cNvSpPr/>
      </dsp:nvSpPr>
      <dsp:spPr>
        <a:xfrm>
          <a:off x="2133123" y="404"/>
          <a:ext cx="1422082" cy="924353"/>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Tutoring Session</a:t>
          </a:r>
        </a:p>
      </dsp:txBody>
      <dsp:txXfrm>
        <a:off x="2178246" y="45527"/>
        <a:ext cx="1331836" cy="834107"/>
      </dsp:txXfrm>
    </dsp:sp>
    <dsp:sp modelId="{C7D1AAE9-B79E-4521-9C3D-F4E43AC89964}">
      <dsp:nvSpPr>
        <dsp:cNvPr id="0" name=""/>
        <dsp:cNvSpPr/>
      </dsp:nvSpPr>
      <dsp:spPr>
        <a:xfrm>
          <a:off x="998172" y="462581"/>
          <a:ext cx="3691984" cy="3691984"/>
        </a:xfrm>
        <a:custGeom>
          <a:avLst/>
          <a:gdLst/>
          <a:ahLst/>
          <a:cxnLst/>
          <a:rect l="0" t="0" r="0" b="0"/>
          <a:pathLst>
            <a:path>
              <a:moveTo>
                <a:pt x="2747356" y="235020"/>
              </a:moveTo>
              <a:arcTo wR="1845992" hR="1845992" stAng="17953664" swAng="1211176"/>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CBD5F7-6C59-4A9A-A271-A01FEDDD4EA5}">
      <dsp:nvSpPr>
        <dsp:cNvPr id="0" name=""/>
        <dsp:cNvSpPr/>
      </dsp:nvSpPr>
      <dsp:spPr>
        <a:xfrm>
          <a:off x="3888766" y="1275953"/>
          <a:ext cx="1422082" cy="924353"/>
        </a:xfrm>
        <a:prstGeom prst="roundRect">
          <a:avLst/>
        </a:prstGeom>
        <a:solidFill>
          <a:schemeClr val="accent3">
            <a:hueOff val="1026146"/>
            <a:satOff val="-11660"/>
            <a:lumOff val="225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 Feedback</a:t>
          </a:r>
        </a:p>
      </dsp:txBody>
      <dsp:txXfrm>
        <a:off x="3933889" y="1321076"/>
        <a:ext cx="1331836" cy="834107"/>
      </dsp:txXfrm>
    </dsp:sp>
    <dsp:sp modelId="{C9840D0C-B59A-4141-8C4E-30964685C615}">
      <dsp:nvSpPr>
        <dsp:cNvPr id="0" name=""/>
        <dsp:cNvSpPr/>
      </dsp:nvSpPr>
      <dsp:spPr>
        <a:xfrm>
          <a:off x="998172" y="462581"/>
          <a:ext cx="3691984" cy="3691984"/>
        </a:xfrm>
        <a:custGeom>
          <a:avLst/>
          <a:gdLst/>
          <a:ahLst/>
          <a:cxnLst/>
          <a:rect l="0" t="0" r="0" b="0"/>
          <a:pathLst>
            <a:path>
              <a:moveTo>
                <a:pt x="3687551" y="1973841"/>
              </a:moveTo>
              <a:arcTo wR="1845992" hR="1845992" stAng="21838282" swAng="1359446"/>
            </a:path>
          </a:pathLst>
        </a:custGeom>
        <a:noFill/>
        <a:ln w="6350" cap="flat" cmpd="sng" algn="in">
          <a:solidFill>
            <a:schemeClr val="accent3">
              <a:hueOff val="1026146"/>
              <a:satOff val="-11660"/>
              <a:lumOff val="2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A596F6-AE7F-4DD3-AD5D-7086B8526E38}">
      <dsp:nvSpPr>
        <dsp:cNvPr id="0" name=""/>
        <dsp:cNvSpPr/>
      </dsp:nvSpPr>
      <dsp:spPr>
        <a:xfrm>
          <a:off x="3218170" y="3339835"/>
          <a:ext cx="1422082" cy="924353"/>
        </a:xfrm>
        <a:prstGeom prst="roundRect">
          <a:avLst/>
        </a:prstGeom>
        <a:solidFill>
          <a:schemeClr val="accent3">
            <a:hueOff val="2052292"/>
            <a:satOff val="-23321"/>
            <a:lumOff val="451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Automated Reviews</a:t>
          </a:r>
        </a:p>
      </dsp:txBody>
      <dsp:txXfrm>
        <a:off x="3263293" y="3384958"/>
        <a:ext cx="1331836" cy="834107"/>
      </dsp:txXfrm>
    </dsp:sp>
    <dsp:sp modelId="{1CABC6C5-7C5F-4053-9701-EBD53B5134ED}">
      <dsp:nvSpPr>
        <dsp:cNvPr id="0" name=""/>
        <dsp:cNvSpPr/>
      </dsp:nvSpPr>
      <dsp:spPr>
        <a:xfrm>
          <a:off x="998172" y="462581"/>
          <a:ext cx="3691984" cy="3691984"/>
        </a:xfrm>
        <a:custGeom>
          <a:avLst/>
          <a:gdLst/>
          <a:ahLst/>
          <a:cxnLst/>
          <a:rect l="0" t="0" r="0" b="0"/>
          <a:pathLst>
            <a:path>
              <a:moveTo>
                <a:pt x="2072430" y="3678043"/>
              </a:moveTo>
              <a:arcTo wR="1845992" hR="1845992" stAng="4977244" swAng="845513"/>
            </a:path>
          </a:pathLst>
        </a:custGeom>
        <a:noFill/>
        <a:ln w="6350" cap="flat" cmpd="sng" algn="in">
          <a:solidFill>
            <a:schemeClr val="accent3">
              <a:hueOff val="2052292"/>
              <a:satOff val="-23321"/>
              <a:lumOff val="451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90F0970-76A0-4C20-9359-7DBF0537BC51}">
      <dsp:nvSpPr>
        <dsp:cNvPr id="0" name=""/>
        <dsp:cNvSpPr/>
      </dsp:nvSpPr>
      <dsp:spPr>
        <a:xfrm>
          <a:off x="1048076" y="3339835"/>
          <a:ext cx="1422082" cy="924353"/>
        </a:xfrm>
        <a:prstGeom prst="roundRect">
          <a:avLst/>
        </a:prstGeom>
        <a:solidFill>
          <a:schemeClr val="accent3">
            <a:hueOff val="3078438"/>
            <a:satOff val="-34981"/>
            <a:lumOff val="6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Manual Reviews</a:t>
          </a:r>
        </a:p>
      </dsp:txBody>
      <dsp:txXfrm>
        <a:off x="1093199" y="3384958"/>
        <a:ext cx="1331836" cy="834107"/>
      </dsp:txXfrm>
    </dsp:sp>
    <dsp:sp modelId="{24011C41-ED56-4155-9E46-729099991AC3}">
      <dsp:nvSpPr>
        <dsp:cNvPr id="0" name=""/>
        <dsp:cNvSpPr/>
      </dsp:nvSpPr>
      <dsp:spPr>
        <a:xfrm>
          <a:off x="998172" y="462581"/>
          <a:ext cx="3691984" cy="3691984"/>
        </a:xfrm>
        <a:custGeom>
          <a:avLst/>
          <a:gdLst/>
          <a:ahLst/>
          <a:cxnLst/>
          <a:rect l="0" t="0" r="0" b="0"/>
          <a:pathLst>
            <a:path>
              <a:moveTo>
                <a:pt x="195806" y="2673381"/>
              </a:moveTo>
              <a:arcTo wR="1845992" hR="1845992" stAng="9202272" swAng="1359446"/>
            </a:path>
          </a:pathLst>
        </a:custGeom>
        <a:noFill/>
        <a:ln w="6350" cap="flat" cmpd="sng" algn="in">
          <a:solidFill>
            <a:schemeClr val="accent3">
              <a:hueOff val="3078438"/>
              <a:satOff val="-34981"/>
              <a:lumOff val="676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3A3623-E85F-4FF6-B749-697F5E2A81E9}">
      <dsp:nvSpPr>
        <dsp:cNvPr id="0" name=""/>
        <dsp:cNvSpPr/>
      </dsp:nvSpPr>
      <dsp:spPr>
        <a:xfrm>
          <a:off x="377480" y="1275953"/>
          <a:ext cx="1422082" cy="924353"/>
        </a:xfrm>
        <a:prstGeom prst="roundRect">
          <a:avLst/>
        </a:prstGeom>
        <a:solidFill>
          <a:schemeClr val="accent3">
            <a:hueOff val="4104584"/>
            <a:satOff val="-46642"/>
            <a:lumOff val="90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Mentor Evaluation</a:t>
          </a:r>
        </a:p>
      </dsp:txBody>
      <dsp:txXfrm>
        <a:off x="422603" y="1321076"/>
        <a:ext cx="1331836" cy="834107"/>
      </dsp:txXfrm>
    </dsp:sp>
    <dsp:sp modelId="{34B44083-2986-46D9-B4C5-BE463F9810CC}">
      <dsp:nvSpPr>
        <dsp:cNvPr id="0" name=""/>
        <dsp:cNvSpPr/>
      </dsp:nvSpPr>
      <dsp:spPr>
        <a:xfrm>
          <a:off x="998172" y="462581"/>
          <a:ext cx="3691984" cy="3691984"/>
        </a:xfrm>
        <a:custGeom>
          <a:avLst/>
          <a:gdLst/>
          <a:ahLst/>
          <a:cxnLst/>
          <a:rect l="0" t="0" r="0" b="0"/>
          <a:pathLst>
            <a:path>
              <a:moveTo>
                <a:pt x="444089" y="645010"/>
              </a:moveTo>
              <a:arcTo wR="1845992" hR="1845992" stAng="13235160" swAng="1211176"/>
            </a:path>
          </a:pathLst>
        </a:custGeom>
        <a:noFill/>
        <a:ln w="6350" cap="flat" cmpd="sng" algn="in">
          <a:solidFill>
            <a:schemeClr val="accent3">
              <a:hueOff val="4104584"/>
              <a:satOff val="-46642"/>
              <a:lumOff val="902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0F16A-B28B-4BD9-8DF3-64C003D3940A}" type="datetimeFigureOut">
              <a:rPr lang="en-US" smtClean="0"/>
              <a:t>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263FD-A7F4-45D1-B839-F9295C45D42D}" type="slidenum">
              <a:rPr lang="en-US" smtClean="0"/>
              <a:t>‹#›</a:t>
            </a:fld>
            <a:endParaRPr lang="en-US"/>
          </a:p>
        </p:txBody>
      </p:sp>
    </p:spTree>
    <p:extLst>
      <p:ext uri="{BB962C8B-B14F-4D97-AF65-F5344CB8AC3E}">
        <p14:creationId xmlns:p14="http://schemas.microsoft.com/office/powerpoint/2010/main" val="229114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Hello and welcome. My name is Alexis Bauserman</a:t>
            </a:r>
            <a:r>
              <a:rPr lang="en-US" baseline="0" dirty="0"/>
              <a:t> and I lead the college counseling team at The Princeton Review. We work directly with high school students as they research, plan for and apply to college. I am excited to be talking with you this afternoon. Let me start by sharing a bit of my background. I am an educator at heart and I truly love working with students as they navigate the transition from high school to college. For many students, this transition is a big part of their larger transition to adulthood and independence. For that reason, it’s a both a challenging time for families and a really exciting time. I started my career working in the admission office of a selective liberal arts college. I traveled around the country, visiting high schools and recruiting talented students. I then read their applications and helped make admission decisions as part of the Decision Committee. I later moved to “the other side of the desk,” as we say in the admission world, to work a college counselor at a private high school in Austin, TX, which is where I now reside. I have both an MBA and a Masters of Public Affairs from the University of Texas and chose this specific combination of degrees because of my belief that collaboration between business and government is one of the most exciting ways to create scalable solutions in education. That is exactly what I spend my days doing at TPR and I count myself lucky to be able to serve students every day.</a:t>
            </a:r>
          </a:p>
          <a:p>
            <a:endParaRPr lang="en-US" baseline="0" dirty="0"/>
          </a:p>
          <a:p>
            <a:r>
              <a:rPr lang="en-US" baseline="0" dirty="0"/>
              <a:t>Given my audience today, I also wanted to share that I am an avid reader with great respect for the important work you do!</a:t>
            </a:r>
          </a:p>
          <a:p>
            <a:r>
              <a:rPr lang="en-US" baseline="0" dirty="0"/>
              <a:t>But, more to the point, </a:t>
            </a:r>
          </a:p>
          <a:p>
            <a:r>
              <a:rPr lang="en-US" baseline="0" dirty="0"/>
              <a:t>Today, I am here to provide an overview of the college admission process and offer some insight into how you might serve patrons who are navigating this process. </a:t>
            </a:r>
          </a:p>
          <a:p>
            <a:endParaRPr lang="en-US" dirty="0"/>
          </a:p>
        </p:txBody>
      </p:sp>
      <p:sp>
        <p:nvSpPr>
          <p:cNvPr id="4" name="Slide Number Placeholder 3"/>
          <p:cNvSpPr>
            <a:spLocks noGrp="1"/>
          </p:cNvSpPr>
          <p:nvPr>
            <p:ph type="sldNum" sz="quarter" idx="10"/>
          </p:nvPr>
        </p:nvSpPr>
        <p:spPr/>
        <p:txBody>
          <a:bodyPr/>
          <a:lstStyle/>
          <a:p>
            <a:fld id="{AB190AA0-2820-4E07-96B9-BB9C4066514A}" type="slidenum">
              <a:rPr lang="en-US" smtClean="0"/>
              <a:t>44</a:t>
            </a:fld>
            <a:endParaRPr lang="en-US" dirty="0"/>
          </a:p>
        </p:txBody>
      </p:sp>
    </p:spTree>
    <p:extLst>
      <p:ext uri="{BB962C8B-B14F-4D97-AF65-F5344CB8AC3E}">
        <p14:creationId xmlns:p14="http://schemas.microsoft.com/office/powerpoint/2010/main" val="21231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D2F923B-D41B-4835-928A-D4B12CB4CDC2}" type="datetime1">
              <a:rPr lang="en-US" smtClean="0"/>
              <a:t>1/30/2018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dirty="0"/>
              <a:t>www.tutor.com/clientcarelib/la</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614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E102E-82F7-4530-B0C9-10AD55969EE7}"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dirty="0"/>
              <a:t>www.tutor.com/clientcarelib/la</a:t>
            </a:r>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2313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DD80A-BB3D-490B-A904-C1947BF6AB31}"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dirty="0"/>
              <a:t>www.tutor.com/clientcarelib/la</a:t>
            </a:r>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6748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54335-6FD2-404F-A706-C404C1D202DC}"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dirty="0"/>
              <a:t>www.tutor.com/clientcarelib/la</a:t>
            </a:r>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8884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2C5C410-65C6-4C9D-A18B-B269FFA84769}" type="datetime1">
              <a:rPr lang="en-US" smtClean="0"/>
              <a:t>1/30/2018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dirty="0"/>
              <a:t>www.tutor.com/clientcarelib/la</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070610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13069-8B70-4EDF-8778-2DEE51A41922}" type="datetime1">
              <a:rPr lang="en-US" smtClean="0"/>
              <a:t>1/30/2018</a:t>
            </a:fld>
            <a:endParaRPr lang="en-US" dirty="0"/>
          </a:p>
        </p:txBody>
      </p:sp>
      <p:sp>
        <p:nvSpPr>
          <p:cNvPr id="6" name="Footer Placeholder 5"/>
          <p:cNvSpPr>
            <a:spLocks noGrp="1"/>
          </p:cNvSpPr>
          <p:nvPr>
            <p:ph type="ftr" sz="quarter" idx="11"/>
          </p:nvPr>
        </p:nvSpPr>
        <p:spPr/>
        <p:txBody>
          <a:bodyPr/>
          <a:lstStyle/>
          <a:p>
            <a:r>
              <a:rPr lang="en-US" dirty="0"/>
              <a:t>www.tutor.com/clientcarelib/la</a:t>
            </a:r>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0383710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7894CE-9CE1-45C4-992B-E37B33210ECC}" type="datetime1">
              <a:rPr lang="en-US" smtClean="0"/>
              <a:t>1/30/2018</a:t>
            </a:fld>
            <a:endParaRPr lang="en-US" dirty="0"/>
          </a:p>
        </p:txBody>
      </p:sp>
      <p:sp>
        <p:nvSpPr>
          <p:cNvPr id="8" name="Footer Placeholder 7"/>
          <p:cNvSpPr>
            <a:spLocks noGrp="1"/>
          </p:cNvSpPr>
          <p:nvPr>
            <p:ph type="ftr" sz="quarter" idx="11"/>
          </p:nvPr>
        </p:nvSpPr>
        <p:spPr/>
        <p:txBody>
          <a:bodyPr/>
          <a:lstStyle/>
          <a:p>
            <a:r>
              <a:rPr lang="en-US" dirty="0"/>
              <a:t>www.tutor.com/clientcarelib/la</a:t>
            </a:r>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9208579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88234D-EF87-4355-A781-218AC9ED2068}" type="datetime1">
              <a:rPr lang="en-US" smtClean="0"/>
              <a:t>1/30/2018</a:t>
            </a:fld>
            <a:endParaRPr lang="en-US" dirty="0"/>
          </a:p>
        </p:txBody>
      </p:sp>
      <p:sp>
        <p:nvSpPr>
          <p:cNvPr id="4" name="Footer Placeholder 3"/>
          <p:cNvSpPr>
            <a:spLocks noGrp="1"/>
          </p:cNvSpPr>
          <p:nvPr>
            <p:ph type="ftr" sz="quarter" idx="11"/>
          </p:nvPr>
        </p:nvSpPr>
        <p:spPr/>
        <p:txBody>
          <a:bodyPr/>
          <a:lstStyle/>
          <a:p>
            <a:r>
              <a:rPr lang="en-US" dirty="0"/>
              <a:t>www.tutor.com/clientcarelib/la</a:t>
            </a:r>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9295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EF0A-A079-4E5F-AB0A-E139064C273D}" type="datetime1">
              <a:rPr lang="en-US" smtClean="0"/>
              <a:t>1/30/2018</a:t>
            </a:fld>
            <a:endParaRPr lang="en-US" dirty="0"/>
          </a:p>
        </p:txBody>
      </p:sp>
      <p:sp>
        <p:nvSpPr>
          <p:cNvPr id="3" name="Footer Placeholder 2"/>
          <p:cNvSpPr>
            <a:spLocks noGrp="1"/>
          </p:cNvSpPr>
          <p:nvPr>
            <p:ph type="ftr" sz="quarter" idx="11"/>
          </p:nvPr>
        </p:nvSpPr>
        <p:spPr/>
        <p:txBody>
          <a:bodyPr/>
          <a:lstStyle/>
          <a:p>
            <a:r>
              <a:rPr lang="en-US" dirty="0"/>
              <a:t>www.tutor.com/clientcarelib/la</a:t>
            </a:r>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1857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C8F8300-5C7D-4B04-B685-6007209B6FF0}" type="datetime1">
              <a:rPr lang="en-US" smtClean="0"/>
              <a:t>1/30/2018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dirty="0"/>
              <a:t>www.tutor.com/clientcarelib/la</a:t>
            </a: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037423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C5AD651-2223-48C3-A31E-65968F9CD262}" type="datetime1">
              <a:rPr lang="en-US" smtClean="0"/>
              <a:t>1/30/2018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dirty="0"/>
              <a:t>www.tutor.com/clientcarelib/la</a:t>
            </a: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4722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6301D5A-E371-4A73-A2DB-605C72B1A40F}" type="datetime1">
              <a:rPr lang="en-US" smtClean="0"/>
              <a:t>1/30/2018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www.tutor.com/clientcarelib/la</a:t>
            </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031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llegereadiness.collegeboard.org/pdf/sat-practice-answer-sheet.pdf" TargetMode="External"/><Relationship Id="rId2" Type="http://schemas.openxmlformats.org/officeDocument/2006/relationships/hyperlink" Target="https://cdn.princetonreview.com/PracticeTests/SAT_2016/practice_test_3.0.pdf" TargetMode="External"/><Relationship Id="rId1" Type="http://schemas.openxmlformats.org/officeDocument/2006/relationships/slideLayout" Target="../slideLayouts/slideLayout2.xml"/><Relationship Id="rId5" Type="http://schemas.openxmlformats.org/officeDocument/2006/relationships/hyperlink" Target="http://bubblescan.com/downloads/answer-sheets/ACT_BW_v30.pdf" TargetMode="External"/><Relationship Id="rId4" Type="http://schemas.openxmlformats.org/officeDocument/2006/relationships/hyperlink" Target="https://cdn.princetonreview.com/PracticeTests/ACT/act_free_practice_test.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go.tutor.com/libraries/hc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utor.com/clientcarelib"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utor.com/clientcarelib"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utor.com/clientcarelib"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hyperlink" Target="mailto:David.wills@tutor.com" TargetMode="External"/><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hyperlink" Target="mailto:Joann.Claspill@tutor.com" TargetMode="External"/><Relationship Id="rId5" Type="http://schemas.openxmlformats.org/officeDocument/2006/relationships/hyperlink" Target="mailto:Susan.DelRosario@tutor.com" TargetMode="Externa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003D-933B-49EF-AB9A-D8F20D94633E}"/>
              </a:ext>
            </a:extLst>
          </p:cNvPr>
          <p:cNvSpPr>
            <a:spLocks noGrp="1"/>
          </p:cNvSpPr>
          <p:nvPr>
            <p:ph type="ctrTitle"/>
          </p:nvPr>
        </p:nvSpPr>
        <p:spPr>
          <a:xfrm>
            <a:off x="1078522" y="1408176"/>
            <a:ext cx="10318418" cy="3609712"/>
          </a:xfrm>
        </p:spPr>
        <p:txBody>
          <a:bodyPr/>
          <a:lstStyle/>
          <a:p>
            <a:r>
              <a:rPr lang="en-US" sz="5400" dirty="0"/>
              <a:t>Homework</a:t>
            </a:r>
            <a:br>
              <a:rPr lang="en-US" sz="5400" dirty="0"/>
            </a:br>
            <a:r>
              <a:rPr lang="en-US" sz="5400" dirty="0"/>
              <a:t>Louisiana</a:t>
            </a:r>
          </a:p>
        </p:txBody>
      </p:sp>
      <p:sp>
        <p:nvSpPr>
          <p:cNvPr id="6" name="Subtitle 5">
            <a:extLst>
              <a:ext uri="{FF2B5EF4-FFF2-40B4-BE49-F238E27FC236}">
                <a16:creationId xmlns:a16="http://schemas.microsoft.com/office/drawing/2014/main" id="{2B86C3DD-C988-48EA-90FC-A0FB7B678556}"/>
              </a:ext>
            </a:extLst>
          </p:cNvPr>
          <p:cNvSpPr>
            <a:spLocks noGrp="1"/>
          </p:cNvSpPr>
          <p:nvPr>
            <p:ph type="subTitle" idx="1"/>
          </p:nvPr>
        </p:nvSpPr>
        <p:spPr>
          <a:xfrm>
            <a:off x="2215044" y="5979196"/>
            <a:ext cx="8045373" cy="742279"/>
          </a:xfrm>
        </p:spPr>
        <p:txBody>
          <a:bodyPr>
            <a:normAutofit lnSpcReduction="10000"/>
          </a:bodyPr>
          <a:lstStyle/>
          <a:p>
            <a:r>
              <a:rPr lang="en-US" dirty="0">
                <a:solidFill>
                  <a:schemeClr val="bg1"/>
                </a:solidFill>
              </a:rPr>
              <a:t>Full product training</a:t>
            </a:r>
          </a:p>
          <a:p>
            <a:r>
              <a:rPr lang="en-US" dirty="0">
                <a:solidFill>
                  <a:schemeClr val="bg1"/>
                </a:solidFill>
              </a:rPr>
              <a:t>With promotional calendar</a:t>
            </a:r>
          </a:p>
        </p:txBody>
      </p:sp>
      <p:pic>
        <p:nvPicPr>
          <p:cNvPr id="4" name="Picture 3">
            <a:extLst>
              <a:ext uri="{FF2B5EF4-FFF2-40B4-BE49-F238E27FC236}">
                <a16:creationId xmlns:a16="http://schemas.microsoft.com/office/drawing/2014/main" id="{7077946A-9061-4498-8277-C17D83E931ED}"/>
              </a:ext>
            </a:extLst>
          </p:cNvPr>
          <p:cNvPicPr>
            <a:picLocks noChangeAspect="1"/>
          </p:cNvPicPr>
          <p:nvPr/>
        </p:nvPicPr>
        <p:blipFill>
          <a:blip r:embed="rId2"/>
          <a:stretch>
            <a:fillRect/>
          </a:stretch>
        </p:blipFill>
        <p:spPr>
          <a:xfrm>
            <a:off x="5094347" y="4089240"/>
            <a:ext cx="2286766" cy="697343"/>
          </a:xfrm>
          <a:prstGeom prst="rect">
            <a:avLst/>
          </a:prstGeom>
        </p:spPr>
      </p:pic>
    </p:spTree>
    <p:extLst>
      <p:ext uri="{BB962C8B-B14F-4D97-AF65-F5344CB8AC3E}">
        <p14:creationId xmlns:p14="http://schemas.microsoft.com/office/powerpoint/2010/main" val="175397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2356696" cy="4263415"/>
          </a:xfrm>
        </p:spPr>
        <p:txBody>
          <a:bodyPr>
            <a:normAutofit fontScale="92500"/>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K-12</a:t>
            </a:r>
            <a:r>
              <a:rPr lang="en-US" sz="1800" baseline="30000" dirty="0">
                <a:solidFill>
                  <a:schemeClr val="bg1">
                    <a:lumMod val="95000"/>
                  </a:schemeClr>
                </a:solidFill>
              </a:rPr>
              <a:t>th</a:t>
            </a:r>
            <a:r>
              <a:rPr lang="en-US" sz="1800" dirty="0">
                <a:solidFill>
                  <a:schemeClr val="bg1">
                    <a:lumMod val="95000"/>
                  </a:schemeClr>
                </a:solidFill>
              </a:rPr>
              <a:t> + intro-college</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Adult Learners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Job Seekers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Homework Help</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Skills Building</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Remedial Tutoring</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Test Preparation</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WriteTutor Coaching</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Job Search Assistance</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Get a Tutor or Career Coach</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10</a:t>
            </a:fld>
            <a:endParaRPr lang="en-US" dirty="0"/>
          </a:p>
        </p:txBody>
      </p:sp>
      <p:cxnSp>
        <p:nvCxnSpPr>
          <p:cNvPr id="12" name="Straight Connector 11">
            <a:extLst>
              <a:ext uri="{FF2B5EF4-FFF2-40B4-BE49-F238E27FC236}">
                <a16:creationId xmlns:a16="http://schemas.microsoft.com/office/drawing/2014/main" id="{095282D6-31B1-4456-B9F7-6388F39073B4}"/>
              </a:ext>
            </a:extLst>
          </p:cNvPr>
          <p:cNvCxnSpPr/>
          <p:nvPr/>
        </p:nvCxnSpPr>
        <p:spPr>
          <a:xfrm>
            <a:off x="8029254" y="3817260"/>
            <a:ext cx="3400746" cy="0"/>
          </a:xfrm>
          <a:prstGeom prst="line">
            <a:avLst/>
          </a:prstGeom>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69F613C9-8273-4008-977A-8DA5003CD118}"/>
              </a:ext>
            </a:extLst>
          </p:cNvPr>
          <p:cNvPicPr>
            <a:picLocks noChangeAspect="1"/>
          </p:cNvPicPr>
          <p:nvPr/>
        </p:nvPicPr>
        <p:blipFill>
          <a:blip r:embed="rId2"/>
          <a:stretch>
            <a:fillRect/>
          </a:stretch>
        </p:blipFill>
        <p:spPr>
          <a:xfrm>
            <a:off x="5496290" y="6157019"/>
            <a:ext cx="1199420" cy="365760"/>
          </a:xfrm>
          <a:prstGeom prst="rect">
            <a:avLst/>
          </a:prstGeom>
        </p:spPr>
      </p:pic>
      <p:pic>
        <p:nvPicPr>
          <p:cNvPr id="3" name="Picture 2">
            <a:extLst>
              <a:ext uri="{FF2B5EF4-FFF2-40B4-BE49-F238E27FC236}">
                <a16:creationId xmlns:a16="http://schemas.microsoft.com/office/drawing/2014/main" id="{2966FCF3-2515-4337-A9DE-23825567905F}"/>
              </a:ext>
            </a:extLst>
          </p:cNvPr>
          <p:cNvPicPr>
            <a:picLocks noChangeAspect="1"/>
          </p:cNvPicPr>
          <p:nvPr/>
        </p:nvPicPr>
        <p:blipFill rotWithShape="1">
          <a:blip r:embed="rId3"/>
          <a:srcRect r="28210" b="-535"/>
          <a:stretch/>
        </p:blipFill>
        <p:spPr>
          <a:xfrm>
            <a:off x="960043" y="0"/>
            <a:ext cx="6341939" cy="584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582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290646306"/>
              </p:ext>
            </p:extLst>
          </p:nvPr>
        </p:nvGraphicFramePr>
        <p:xfrm>
          <a:off x="987552" y="1408176"/>
          <a:ext cx="10844784" cy="4318000"/>
        </p:xfrm>
        <a:graphic>
          <a:graphicData uri="http://schemas.openxmlformats.org/drawingml/2006/table">
            <a:tbl>
              <a:tblPr firstRow="1" bandRow="1">
                <a:tableStyleId>{1FECB4D8-DB02-4DC6-A0A2-4F2EBAE1DC90}</a:tableStyleId>
              </a:tblPr>
              <a:tblGrid>
                <a:gridCol w="2817344">
                  <a:extLst>
                    <a:ext uri="{9D8B030D-6E8A-4147-A177-3AD203B41FA5}">
                      <a16:colId xmlns:a16="http://schemas.microsoft.com/office/drawing/2014/main" val="3614898693"/>
                    </a:ext>
                  </a:extLst>
                </a:gridCol>
                <a:gridCol w="8027440">
                  <a:extLst>
                    <a:ext uri="{9D8B030D-6E8A-4147-A177-3AD203B41FA5}">
                      <a16:colId xmlns:a16="http://schemas.microsoft.com/office/drawing/2014/main" val="2454167947"/>
                    </a:ext>
                  </a:extLst>
                </a:gridCol>
              </a:tblGrid>
              <a:tr h="370840">
                <a:tc>
                  <a:txBody>
                    <a:bodyPr/>
                    <a:lstStyle/>
                    <a:p>
                      <a:r>
                        <a:rPr lang="en-US" dirty="0"/>
                        <a:t>Subject</a:t>
                      </a:r>
                    </a:p>
                  </a:txBody>
                  <a:tcPr/>
                </a:tc>
                <a:tc>
                  <a:txBody>
                    <a:bodyPr/>
                    <a:lstStyle/>
                    <a:p>
                      <a:r>
                        <a:rPr lang="en-US" dirty="0"/>
                        <a:t>Student Question</a:t>
                      </a:r>
                    </a:p>
                  </a:txBody>
                  <a:tcPr/>
                </a:tc>
                <a:extLst>
                  <a:ext uri="{0D108BD9-81ED-4DB2-BD59-A6C34878D82A}">
                    <a16:rowId xmlns:a16="http://schemas.microsoft.com/office/drawing/2014/main" val="2667981727"/>
                  </a:ext>
                </a:extLst>
              </a:tr>
              <a:tr h="370840">
                <a:tc>
                  <a:txBody>
                    <a:bodyPr/>
                    <a:lstStyle/>
                    <a:p>
                      <a:r>
                        <a:rPr lang="en-US" dirty="0"/>
                        <a:t>SAT Prep: Writing</a:t>
                      </a:r>
                    </a:p>
                  </a:txBody>
                  <a:tcPr/>
                </a:tc>
                <a:tc>
                  <a:txBody>
                    <a:bodyPr/>
                    <a:lstStyle/>
                    <a:p>
                      <a:r>
                        <a:rPr lang="en-US" dirty="0"/>
                        <a:t>“I am doing the Identifying Sentence Errors portion of a SAT Practice Worksheet, and I need some help with some of the questions.”</a:t>
                      </a:r>
                    </a:p>
                  </a:txBody>
                  <a:tcPr/>
                </a:tc>
                <a:extLst>
                  <a:ext uri="{0D108BD9-81ED-4DB2-BD59-A6C34878D82A}">
                    <a16:rowId xmlns:a16="http://schemas.microsoft.com/office/drawing/2014/main" val="2580440748"/>
                  </a:ext>
                </a:extLst>
              </a:tr>
              <a:tr h="370840">
                <a:tc>
                  <a:txBody>
                    <a:bodyPr/>
                    <a:lstStyle/>
                    <a:p>
                      <a:r>
                        <a:rPr lang="en-US" dirty="0"/>
                        <a:t>ESL for ELL</a:t>
                      </a:r>
                    </a:p>
                  </a:txBody>
                  <a:tcPr/>
                </a:tc>
                <a:tc>
                  <a:txBody>
                    <a:bodyPr/>
                    <a:lstStyle/>
                    <a:p>
                      <a:r>
                        <a:rPr lang="en-US" dirty="0"/>
                        <a:t>Past versus Passed</a:t>
                      </a:r>
                    </a:p>
                  </a:txBody>
                  <a:tcPr/>
                </a:tc>
                <a:extLst>
                  <a:ext uri="{0D108BD9-81ED-4DB2-BD59-A6C34878D82A}">
                    <a16:rowId xmlns:a16="http://schemas.microsoft.com/office/drawing/2014/main" val="29420464"/>
                  </a:ext>
                </a:extLst>
              </a:tr>
              <a:tr h="370840">
                <a:tc>
                  <a:txBody>
                    <a:bodyPr/>
                    <a:lstStyle/>
                    <a:p>
                      <a:r>
                        <a:rPr lang="en-US" dirty="0"/>
                        <a:t>Microsoft Office®</a:t>
                      </a:r>
                    </a:p>
                  </a:txBody>
                  <a:tcPr/>
                </a:tc>
                <a:tc>
                  <a:txBody>
                    <a:bodyPr/>
                    <a:lstStyle/>
                    <a:p>
                      <a:r>
                        <a:rPr lang="en-US" dirty="0"/>
                        <a:t>“how to use excel to create a chart”</a:t>
                      </a:r>
                    </a:p>
                  </a:txBody>
                  <a:tcPr/>
                </a:tc>
                <a:extLst>
                  <a:ext uri="{0D108BD9-81ED-4DB2-BD59-A6C34878D82A}">
                    <a16:rowId xmlns:a16="http://schemas.microsoft.com/office/drawing/2014/main" val="2291971524"/>
                  </a:ext>
                </a:extLst>
              </a:tr>
              <a:tr h="370840">
                <a:tc>
                  <a:txBody>
                    <a:bodyPr/>
                    <a:lstStyle/>
                    <a:p>
                      <a:r>
                        <a:rPr lang="en-US" dirty="0"/>
                        <a:t>Reading Comprehension</a:t>
                      </a:r>
                    </a:p>
                  </a:txBody>
                  <a:tcPr/>
                </a:tc>
                <a:tc>
                  <a:txBody>
                    <a:bodyPr/>
                    <a:lstStyle/>
                    <a:p>
                      <a:r>
                        <a:rPr lang="en-US" dirty="0"/>
                        <a:t>“What type of constituent is underlined in the sentence below?    The nice unicorns from that planet are visiting us regularly. “</a:t>
                      </a:r>
                    </a:p>
                  </a:txBody>
                  <a:tcPr/>
                </a:tc>
                <a:extLst>
                  <a:ext uri="{0D108BD9-81ED-4DB2-BD59-A6C34878D82A}">
                    <a16:rowId xmlns:a16="http://schemas.microsoft.com/office/drawing/2014/main" val="250281199"/>
                  </a:ext>
                </a:extLst>
              </a:tr>
              <a:tr h="370840">
                <a:tc>
                  <a:txBody>
                    <a:bodyPr/>
                    <a:lstStyle/>
                    <a:p>
                      <a:r>
                        <a:rPr lang="en-US" dirty="0"/>
                        <a:t>Job Search Help</a:t>
                      </a:r>
                    </a:p>
                  </a:txBody>
                  <a:tcPr/>
                </a:tc>
                <a:tc>
                  <a:txBody>
                    <a:bodyPr/>
                    <a:lstStyle/>
                    <a:p>
                      <a:r>
                        <a:rPr lang="en-US" dirty="0"/>
                        <a:t>“Hello. can you help me reword my experiences and job descriptions to tailor it to the position in which </a:t>
                      </a:r>
                      <a:r>
                        <a:rPr lang="en-US" dirty="0" err="1"/>
                        <a:t>i</a:t>
                      </a:r>
                      <a:r>
                        <a:rPr lang="en-US" dirty="0"/>
                        <a:t> am seeking employment?    </a:t>
                      </a:r>
                      <a:r>
                        <a:rPr lang="en-US" dirty="0" err="1"/>
                        <a:t>i</a:t>
                      </a:r>
                      <a:r>
                        <a:rPr lang="en-US" dirty="0"/>
                        <a:t> will send you my resume with no personal info. “</a:t>
                      </a:r>
                    </a:p>
                  </a:txBody>
                  <a:tcPr/>
                </a:tc>
                <a:extLst>
                  <a:ext uri="{0D108BD9-81ED-4DB2-BD59-A6C34878D82A}">
                    <a16:rowId xmlns:a16="http://schemas.microsoft.com/office/drawing/2014/main" val="4139016244"/>
                  </a:ext>
                </a:extLst>
              </a:tr>
              <a:tr h="370840">
                <a:tc>
                  <a:txBody>
                    <a:bodyPr/>
                    <a:lstStyle/>
                    <a:p>
                      <a:r>
                        <a:rPr lang="en-US" dirty="0"/>
                        <a:t>GED/HiSET/TASC Prep</a:t>
                      </a:r>
                    </a:p>
                  </a:txBody>
                  <a:tcPr/>
                </a:tc>
                <a:tc>
                  <a:txBody>
                    <a:bodyPr/>
                    <a:lstStyle/>
                    <a:p>
                      <a:r>
                        <a:rPr lang="en-US" dirty="0"/>
                        <a:t>“Trying to earn my GED, I need help with the Bill Of Rights.  I need help on remembering 10 armaments.”</a:t>
                      </a:r>
                    </a:p>
                  </a:txBody>
                  <a:tcPr/>
                </a:tc>
                <a:extLst>
                  <a:ext uri="{0D108BD9-81ED-4DB2-BD59-A6C34878D82A}">
                    <a16:rowId xmlns:a16="http://schemas.microsoft.com/office/drawing/2014/main" val="3809183268"/>
                  </a:ext>
                </a:extLst>
              </a:tr>
              <a:tr h="370840">
                <a:tc>
                  <a:txBody>
                    <a:bodyPr/>
                    <a:lstStyle/>
                    <a:p>
                      <a:r>
                        <a:rPr lang="en-US" dirty="0" err="1"/>
                        <a:t>Matematicas</a:t>
                      </a:r>
                      <a:r>
                        <a:rPr lang="en-US" dirty="0"/>
                        <a:t> </a:t>
                      </a:r>
                      <a:r>
                        <a:rPr lang="en-US" dirty="0" err="1"/>
                        <a:t>Primeria</a:t>
                      </a:r>
                      <a:endParaRPr lang="en-US" dirty="0"/>
                    </a:p>
                  </a:txBody>
                  <a:tcPr/>
                </a:tc>
                <a:tc>
                  <a:txBody>
                    <a:bodyPr/>
                    <a:lstStyle/>
                    <a:p>
                      <a:r>
                        <a:rPr lang="en-US" dirty="0"/>
                        <a:t>“</a:t>
                      </a:r>
                      <a:r>
                        <a:rPr lang="es-ES" dirty="0" err="1"/>
                        <a:t>Nesecito</a:t>
                      </a:r>
                      <a:r>
                        <a:rPr lang="es-ES" dirty="0"/>
                        <a:t> ayuda con </a:t>
                      </a:r>
                      <a:r>
                        <a:rPr lang="es-ES" dirty="0" err="1"/>
                        <a:t>matematicas</a:t>
                      </a:r>
                      <a:r>
                        <a:rPr lang="es-ES" dirty="0"/>
                        <a:t> </a:t>
                      </a:r>
                      <a:r>
                        <a:rPr lang="es-ES" dirty="0" err="1"/>
                        <a:t>leccion</a:t>
                      </a:r>
                      <a:r>
                        <a:rPr lang="es-ES" dirty="0"/>
                        <a:t> 1.9 y 1.10”</a:t>
                      </a:r>
                      <a:endParaRPr lang="en-US" dirty="0"/>
                    </a:p>
                  </a:txBody>
                  <a:tcPr/>
                </a:tc>
                <a:extLst>
                  <a:ext uri="{0D108BD9-81ED-4DB2-BD59-A6C34878D82A}">
                    <a16:rowId xmlns:a16="http://schemas.microsoft.com/office/drawing/2014/main" val="1808570854"/>
                  </a:ext>
                </a:extLst>
              </a:tr>
            </a:tbl>
          </a:graphicData>
        </a:graphic>
      </p:graphicFrame>
      <p:sp>
        <p:nvSpPr>
          <p:cNvPr id="9" name="Footer Placeholder 6">
            <a:extLst>
              <a:ext uri="{FF2B5EF4-FFF2-40B4-BE49-F238E27FC236}">
                <a16:creationId xmlns:a16="http://schemas.microsoft.com/office/drawing/2014/main" id="{D93B9073-341B-4AEA-A8C0-0E97BF9058FF}"/>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8">
            <a:extLst>
              <a:ext uri="{FF2B5EF4-FFF2-40B4-BE49-F238E27FC236}">
                <a16:creationId xmlns:a16="http://schemas.microsoft.com/office/drawing/2014/main" id="{F0FE0360-FE98-46D9-9786-809498EC0968}"/>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11</a:t>
            </a:fld>
            <a:endParaRPr lang="en-US" dirty="0"/>
          </a:p>
        </p:txBody>
      </p:sp>
      <p:sp>
        <p:nvSpPr>
          <p:cNvPr id="11" name="TextBox 10">
            <a:extLst>
              <a:ext uri="{FF2B5EF4-FFF2-40B4-BE49-F238E27FC236}">
                <a16:creationId xmlns:a16="http://schemas.microsoft.com/office/drawing/2014/main" id="{896583A0-0386-4B05-887D-3A9A16A756F2}"/>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pic>
        <p:nvPicPr>
          <p:cNvPr id="12" name="Picture 11">
            <a:extLst>
              <a:ext uri="{FF2B5EF4-FFF2-40B4-BE49-F238E27FC236}">
                <a16:creationId xmlns:a16="http://schemas.microsoft.com/office/drawing/2014/main" id="{73F0FF31-A9CB-457F-AA0B-517A44B65466}"/>
              </a:ext>
            </a:extLst>
          </p:cNvPr>
          <p:cNvPicPr>
            <a:picLocks noChangeAspect="1"/>
          </p:cNvPicPr>
          <p:nvPr/>
        </p:nvPicPr>
        <p:blipFill>
          <a:blip r:embed="rId2"/>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07825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4000" u="sng" spc="800" dirty="0">
                <a:solidFill>
                  <a:schemeClr val="bg1">
                    <a:lumMod val="95000"/>
                  </a:schemeClr>
                </a:solidFill>
              </a:rPr>
              <a:t>Added in 2017</a:t>
            </a:r>
            <a:br>
              <a:rPr lang="en-US" sz="4000" u="sng" spc="800" dirty="0">
                <a:solidFill>
                  <a:schemeClr val="bg1">
                    <a:lumMod val="95000"/>
                  </a:schemeClr>
                </a:solidFill>
              </a:rPr>
            </a:br>
            <a:br>
              <a:rPr lang="en-US" sz="4000" u="sng" spc="800" dirty="0">
                <a:solidFill>
                  <a:schemeClr val="bg1">
                    <a:lumMod val="95000"/>
                  </a:schemeClr>
                </a:solidFill>
              </a:rPr>
            </a:br>
            <a:r>
              <a:rPr lang="en-US" sz="4000" spc="800" dirty="0">
                <a:solidFill>
                  <a:schemeClr val="bg1">
                    <a:lumMod val="95000"/>
                  </a:schemeClr>
                </a:solidFill>
              </a:rPr>
              <a:t>New Online Classroom Tools</a:t>
            </a:r>
            <a:br>
              <a:rPr lang="en-US" sz="4000" spc="800" dirty="0">
                <a:solidFill>
                  <a:srgbClr val="2A1A00"/>
                </a:solidFill>
              </a:rPr>
            </a:br>
            <a:endParaRPr lang="en-US" sz="4000" spc="800" dirty="0">
              <a:solidFill>
                <a:srgbClr val="2A1A00"/>
              </a:solidFill>
            </a:endParaRPr>
          </a:p>
        </p:txBody>
      </p:sp>
      <p:pic>
        <p:nvPicPr>
          <p:cNvPr id="16" name="Content Placeholder 12">
            <a:extLst>
              <a:ext uri="{FF2B5EF4-FFF2-40B4-BE49-F238E27FC236}">
                <a16:creationId xmlns:a16="http://schemas.microsoft.com/office/drawing/2014/main" id="{E4596194-8487-49C4-9FE1-0F9CB9BAE0C1}"/>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8588" y="4713954"/>
            <a:ext cx="3109128" cy="1844057"/>
          </a:xfrm>
          <a:prstGeom prst="rect">
            <a:avLst/>
          </a:prstGeom>
        </p:spPr>
      </p:pic>
      <p:sp>
        <p:nvSpPr>
          <p:cNvPr id="7" name="TextBox 6">
            <a:extLst>
              <a:ext uri="{FF2B5EF4-FFF2-40B4-BE49-F238E27FC236}">
                <a16:creationId xmlns:a16="http://schemas.microsoft.com/office/drawing/2014/main" id="{D1E99229-DD0E-405E-98AA-C96B5ECD6560}"/>
              </a:ext>
            </a:extLst>
          </p:cNvPr>
          <p:cNvSpPr txBox="1"/>
          <p:nvPr/>
        </p:nvSpPr>
        <p:spPr>
          <a:xfrm>
            <a:off x="4882896" y="0"/>
            <a:ext cx="7013448" cy="461665"/>
          </a:xfrm>
          <a:prstGeom prst="rect">
            <a:avLst/>
          </a:prstGeom>
          <a:noFill/>
        </p:spPr>
        <p:txBody>
          <a:bodyPr wrap="square" rtlCol="0">
            <a:spAutoFit/>
          </a:bodyPr>
          <a:lstStyle/>
          <a:p>
            <a:r>
              <a:rPr lang="en-US" sz="2400" b="1" dirty="0">
                <a:solidFill>
                  <a:schemeClr val="accent3"/>
                </a:solidFill>
              </a:rPr>
              <a:t>www.tutor.com/Classroom/HTML5/?Practice=1</a:t>
            </a:r>
          </a:p>
        </p:txBody>
      </p:sp>
      <p:pic>
        <p:nvPicPr>
          <p:cNvPr id="9" name="Picture 8">
            <a:extLst>
              <a:ext uri="{FF2B5EF4-FFF2-40B4-BE49-F238E27FC236}">
                <a16:creationId xmlns:a16="http://schemas.microsoft.com/office/drawing/2014/main" id="{14112E67-C37F-441D-AD0F-FCDBE28B440F}"/>
              </a:ext>
            </a:extLst>
          </p:cNvPr>
          <p:cNvPicPr/>
          <p:nvPr/>
        </p:nvPicPr>
        <p:blipFill rotWithShape="1">
          <a:blip r:embed="rId3" cstate="print">
            <a:extLst>
              <a:ext uri="{28A0092B-C50C-407E-A947-70E740481C1C}">
                <a14:useLocalDpi xmlns:a14="http://schemas.microsoft.com/office/drawing/2010/main" val="0"/>
              </a:ext>
            </a:extLst>
          </a:blip>
          <a:srcRect r="2479"/>
          <a:stretch/>
        </p:blipFill>
        <p:spPr>
          <a:xfrm>
            <a:off x="4978588" y="630124"/>
            <a:ext cx="3099985" cy="1856341"/>
          </a:xfrm>
          <a:prstGeom prst="rect">
            <a:avLst/>
          </a:prstGeom>
          <a:ln>
            <a:solidFill>
              <a:schemeClr val="bg1">
                <a:lumMod val="85000"/>
              </a:schemeClr>
            </a:solidFill>
          </a:ln>
        </p:spPr>
      </p:pic>
      <p:grpSp>
        <p:nvGrpSpPr>
          <p:cNvPr id="10" name="Group 9">
            <a:extLst>
              <a:ext uri="{FF2B5EF4-FFF2-40B4-BE49-F238E27FC236}">
                <a16:creationId xmlns:a16="http://schemas.microsoft.com/office/drawing/2014/main" id="{621E9842-32B5-4B3A-BAC6-90312352A6E3}"/>
              </a:ext>
            </a:extLst>
          </p:cNvPr>
          <p:cNvGrpSpPr>
            <a:grpSpLocks/>
          </p:cNvGrpSpPr>
          <p:nvPr/>
        </p:nvGrpSpPr>
        <p:grpSpPr>
          <a:xfrm>
            <a:off x="4978588" y="2762439"/>
            <a:ext cx="3099985" cy="1663257"/>
            <a:chOff x="0" y="0"/>
            <a:chExt cx="9159997" cy="4563291"/>
          </a:xfrm>
        </p:grpSpPr>
        <p:pic>
          <p:nvPicPr>
            <p:cNvPr id="12" name="Picture 11">
              <a:extLst>
                <a:ext uri="{FF2B5EF4-FFF2-40B4-BE49-F238E27FC236}">
                  <a16:creationId xmlns:a16="http://schemas.microsoft.com/office/drawing/2014/main" id="{287992C7-8D98-4440-9ECE-226EC28BC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59997" cy="4563291"/>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6F2E5D6E-A2FA-40F4-9B9E-633DD9BCE8FC}"/>
                </a:ext>
              </a:extLst>
            </p:cNvPr>
            <p:cNvPicPr>
              <a:picLocks noChangeAspect="1"/>
            </p:cNvPicPr>
            <p:nvPr/>
          </p:nvPicPr>
          <p:blipFill>
            <a:blip r:embed="rId5"/>
            <a:stretch>
              <a:fillRect/>
            </a:stretch>
          </p:blipFill>
          <p:spPr>
            <a:xfrm>
              <a:off x="0" y="466665"/>
              <a:ext cx="7307645" cy="3516375"/>
            </a:xfrm>
            <a:prstGeom prst="rect">
              <a:avLst/>
            </a:prstGeom>
            <a:ln>
              <a:solidFill>
                <a:schemeClr val="bg1">
                  <a:lumMod val="85000"/>
                </a:schemeClr>
              </a:solidFill>
            </a:ln>
          </p:spPr>
        </p:pic>
      </p:grpSp>
      <p:pic>
        <p:nvPicPr>
          <p:cNvPr id="18" name="Picture 17">
            <a:extLst>
              <a:ext uri="{FF2B5EF4-FFF2-40B4-BE49-F238E27FC236}">
                <a16:creationId xmlns:a16="http://schemas.microsoft.com/office/drawing/2014/main" id="{B5D25CA6-407B-4931-A51A-071D30BC573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585295" y="630123"/>
            <a:ext cx="3227872" cy="1856341"/>
          </a:xfrm>
          <a:prstGeom prst="rect">
            <a:avLst/>
          </a:prstGeom>
        </p:spPr>
      </p:pic>
      <p:pic>
        <p:nvPicPr>
          <p:cNvPr id="19" name="Picture 18">
            <a:extLst>
              <a:ext uri="{FF2B5EF4-FFF2-40B4-BE49-F238E27FC236}">
                <a16:creationId xmlns:a16="http://schemas.microsoft.com/office/drawing/2014/main" id="{5BECC40E-4037-4769-B589-34160452E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95" y="2762438"/>
            <a:ext cx="3227872" cy="1616855"/>
          </a:xfrm>
          <a:prstGeom prst="rect">
            <a:avLst/>
          </a:prstGeom>
        </p:spPr>
      </p:pic>
      <p:pic>
        <p:nvPicPr>
          <p:cNvPr id="20" name="Picture 19">
            <a:extLst>
              <a:ext uri="{FF2B5EF4-FFF2-40B4-BE49-F238E27FC236}">
                <a16:creationId xmlns:a16="http://schemas.microsoft.com/office/drawing/2014/main" id="{A58AFFC9-32DD-45EE-B6FF-9D4012FD6482}"/>
              </a:ext>
            </a:extLst>
          </p:cNvPr>
          <p:cNvPicPr>
            <a:picLocks noChangeAspect="1"/>
          </p:cNvPicPr>
          <p:nvPr/>
        </p:nvPicPr>
        <p:blipFill rotWithShape="1">
          <a:blip r:embed="rId8">
            <a:extLst>
              <a:ext uri="{28A0092B-C50C-407E-A947-70E740481C1C}">
                <a14:useLocalDpi xmlns:a14="http://schemas.microsoft.com/office/drawing/2010/main" val="0"/>
              </a:ext>
            </a:extLst>
          </a:blip>
          <a:srcRect l="7091" r="5264"/>
          <a:stretch/>
        </p:blipFill>
        <p:spPr>
          <a:xfrm>
            <a:off x="8585295" y="4701670"/>
            <a:ext cx="3227872" cy="1856341"/>
          </a:xfrm>
          <a:prstGeom prst="rect">
            <a:avLst/>
          </a:prstGeom>
        </p:spPr>
      </p:pic>
      <p:sp>
        <p:nvSpPr>
          <p:cNvPr id="4" name="TextBox 3">
            <a:extLst>
              <a:ext uri="{FF2B5EF4-FFF2-40B4-BE49-F238E27FC236}">
                <a16:creationId xmlns:a16="http://schemas.microsoft.com/office/drawing/2014/main" id="{E84BA6A1-0112-44F0-A9EF-E3629157D230}"/>
              </a:ext>
            </a:extLst>
          </p:cNvPr>
          <p:cNvSpPr txBox="1"/>
          <p:nvPr/>
        </p:nvSpPr>
        <p:spPr>
          <a:xfrm>
            <a:off x="4881287" y="2431386"/>
            <a:ext cx="3099985" cy="369332"/>
          </a:xfrm>
          <a:prstGeom prst="rect">
            <a:avLst/>
          </a:prstGeom>
          <a:noFill/>
        </p:spPr>
        <p:txBody>
          <a:bodyPr wrap="square" rtlCol="0">
            <a:spAutoFit/>
          </a:bodyPr>
          <a:lstStyle/>
          <a:p>
            <a:r>
              <a:rPr lang="en-US" dirty="0"/>
              <a:t>Chat &amp; Interactive Whiteboard</a:t>
            </a:r>
          </a:p>
        </p:txBody>
      </p:sp>
      <p:sp>
        <p:nvSpPr>
          <p:cNvPr id="21" name="TextBox 20">
            <a:extLst>
              <a:ext uri="{FF2B5EF4-FFF2-40B4-BE49-F238E27FC236}">
                <a16:creationId xmlns:a16="http://schemas.microsoft.com/office/drawing/2014/main" id="{3B9F285E-1454-4503-8620-BCCE9E4FBA6D}"/>
              </a:ext>
            </a:extLst>
          </p:cNvPr>
          <p:cNvSpPr txBox="1"/>
          <p:nvPr/>
        </p:nvSpPr>
        <p:spPr>
          <a:xfrm>
            <a:off x="8477692" y="2416584"/>
            <a:ext cx="3099985" cy="369332"/>
          </a:xfrm>
          <a:prstGeom prst="rect">
            <a:avLst/>
          </a:prstGeom>
          <a:noFill/>
        </p:spPr>
        <p:txBody>
          <a:bodyPr wrap="square" rtlCol="0">
            <a:spAutoFit/>
          </a:bodyPr>
          <a:lstStyle/>
          <a:p>
            <a:r>
              <a:rPr lang="en-US" dirty="0"/>
              <a:t>Shared Application Viewing</a:t>
            </a:r>
          </a:p>
        </p:txBody>
      </p:sp>
      <p:sp>
        <p:nvSpPr>
          <p:cNvPr id="22" name="TextBox 21">
            <a:extLst>
              <a:ext uri="{FF2B5EF4-FFF2-40B4-BE49-F238E27FC236}">
                <a16:creationId xmlns:a16="http://schemas.microsoft.com/office/drawing/2014/main" id="{FCF39356-EC0C-4874-9792-524F728AAF50}"/>
              </a:ext>
            </a:extLst>
          </p:cNvPr>
          <p:cNvSpPr txBox="1"/>
          <p:nvPr/>
        </p:nvSpPr>
        <p:spPr>
          <a:xfrm>
            <a:off x="4881286" y="4394444"/>
            <a:ext cx="3099985" cy="369332"/>
          </a:xfrm>
          <a:prstGeom prst="rect">
            <a:avLst/>
          </a:prstGeom>
          <a:noFill/>
        </p:spPr>
        <p:txBody>
          <a:bodyPr wrap="square" rtlCol="0">
            <a:spAutoFit/>
          </a:bodyPr>
          <a:lstStyle/>
          <a:p>
            <a:r>
              <a:rPr lang="en-US" dirty="0"/>
              <a:t>Shared Website Viewing</a:t>
            </a:r>
          </a:p>
        </p:txBody>
      </p:sp>
      <p:sp>
        <p:nvSpPr>
          <p:cNvPr id="23" name="TextBox 22">
            <a:extLst>
              <a:ext uri="{FF2B5EF4-FFF2-40B4-BE49-F238E27FC236}">
                <a16:creationId xmlns:a16="http://schemas.microsoft.com/office/drawing/2014/main" id="{CD171360-697F-4D1F-B12C-8F35CA2C4546}"/>
              </a:ext>
            </a:extLst>
          </p:cNvPr>
          <p:cNvSpPr txBox="1"/>
          <p:nvPr/>
        </p:nvSpPr>
        <p:spPr>
          <a:xfrm>
            <a:off x="8487995" y="4344622"/>
            <a:ext cx="3099985" cy="369332"/>
          </a:xfrm>
          <a:prstGeom prst="rect">
            <a:avLst/>
          </a:prstGeom>
          <a:noFill/>
        </p:spPr>
        <p:txBody>
          <a:bodyPr wrap="square" rtlCol="0">
            <a:spAutoFit/>
          </a:bodyPr>
          <a:lstStyle/>
          <a:p>
            <a:r>
              <a:rPr lang="en-US" b="1" dirty="0">
                <a:solidFill>
                  <a:schemeClr val="accent3"/>
                </a:solidFill>
              </a:rPr>
              <a:t>NEW</a:t>
            </a:r>
            <a:r>
              <a:rPr lang="en-US" dirty="0"/>
              <a:t> – Two Way Text Editor</a:t>
            </a:r>
          </a:p>
        </p:txBody>
      </p:sp>
      <p:sp>
        <p:nvSpPr>
          <p:cNvPr id="24" name="TextBox 23">
            <a:extLst>
              <a:ext uri="{FF2B5EF4-FFF2-40B4-BE49-F238E27FC236}">
                <a16:creationId xmlns:a16="http://schemas.microsoft.com/office/drawing/2014/main" id="{218BBEE1-85B5-4320-8790-F794CAB99550}"/>
              </a:ext>
            </a:extLst>
          </p:cNvPr>
          <p:cNvSpPr txBox="1"/>
          <p:nvPr/>
        </p:nvSpPr>
        <p:spPr>
          <a:xfrm>
            <a:off x="4890431" y="6527143"/>
            <a:ext cx="3099985" cy="369332"/>
          </a:xfrm>
          <a:prstGeom prst="rect">
            <a:avLst/>
          </a:prstGeom>
          <a:noFill/>
        </p:spPr>
        <p:txBody>
          <a:bodyPr wrap="square" rtlCol="0">
            <a:spAutoFit/>
          </a:bodyPr>
          <a:lstStyle/>
          <a:p>
            <a:r>
              <a:rPr lang="en-US" b="1" dirty="0">
                <a:solidFill>
                  <a:schemeClr val="accent3"/>
                </a:solidFill>
              </a:rPr>
              <a:t>NEW</a:t>
            </a:r>
            <a:r>
              <a:rPr lang="en-US" dirty="0"/>
              <a:t> – Graphing Calculator</a:t>
            </a:r>
          </a:p>
        </p:txBody>
      </p:sp>
      <p:sp>
        <p:nvSpPr>
          <p:cNvPr id="25" name="TextBox 24">
            <a:extLst>
              <a:ext uri="{FF2B5EF4-FFF2-40B4-BE49-F238E27FC236}">
                <a16:creationId xmlns:a16="http://schemas.microsoft.com/office/drawing/2014/main" id="{E84B5B00-3B30-4DD5-8FE8-1C5DFF2C5164}"/>
              </a:ext>
            </a:extLst>
          </p:cNvPr>
          <p:cNvSpPr txBox="1"/>
          <p:nvPr/>
        </p:nvSpPr>
        <p:spPr>
          <a:xfrm>
            <a:off x="8497138" y="6516424"/>
            <a:ext cx="3099985" cy="369332"/>
          </a:xfrm>
          <a:prstGeom prst="rect">
            <a:avLst/>
          </a:prstGeom>
          <a:noFill/>
        </p:spPr>
        <p:txBody>
          <a:bodyPr wrap="square" rtlCol="0">
            <a:spAutoFit/>
          </a:bodyPr>
          <a:lstStyle/>
          <a:p>
            <a:r>
              <a:rPr lang="en-US" b="1" dirty="0">
                <a:solidFill>
                  <a:schemeClr val="accent3"/>
                </a:solidFill>
              </a:rPr>
              <a:t>NEW</a:t>
            </a:r>
            <a:r>
              <a:rPr lang="en-US" b="1" dirty="0">
                <a:solidFill>
                  <a:schemeClr val="accent5">
                    <a:lumMod val="75000"/>
                  </a:schemeClr>
                </a:solidFill>
              </a:rPr>
              <a:t> </a:t>
            </a:r>
            <a:r>
              <a:rPr lang="en-US" dirty="0"/>
              <a:t>– Voice/Audio Option</a:t>
            </a:r>
          </a:p>
        </p:txBody>
      </p:sp>
      <p:sp>
        <p:nvSpPr>
          <p:cNvPr id="28" name="Slide Number Placeholder 8">
            <a:extLst>
              <a:ext uri="{FF2B5EF4-FFF2-40B4-BE49-F238E27FC236}">
                <a16:creationId xmlns:a16="http://schemas.microsoft.com/office/drawing/2014/main" id="{61AD7608-4DFD-4527-8352-5DF693347E61}"/>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12</a:t>
            </a:fld>
            <a:endParaRPr lang="en-US" dirty="0"/>
          </a:p>
        </p:txBody>
      </p:sp>
    </p:spTree>
    <p:extLst>
      <p:ext uri="{BB962C8B-B14F-4D97-AF65-F5344CB8AC3E}">
        <p14:creationId xmlns:p14="http://schemas.microsoft.com/office/powerpoint/2010/main" val="412457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3822154" cy="4263415"/>
          </a:xfrm>
        </p:spPr>
        <p:txBody>
          <a:bodyPr>
            <a:normAutofit/>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Choose your topic.</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Choose your subject.</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Choose your grade.</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Enter your zip code (optional)</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Choose your home library/school.</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Select voice if you’d like.</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Enter your question.</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Attach a file, if you’d like.</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Click to connect.</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pic>
        <p:nvPicPr>
          <p:cNvPr id="3" name="Picture 2">
            <a:extLst>
              <a:ext uri="{FF2B5EF4-FFF2-40B4-BE49-F238E27FC236}">
                <a16:creationId xmlns:a16="http://schemas.microsoft.com/office/drawing/2014/main" id="{319C686B-58E1-4458-BAC0-3B94FDBBE37A}"/>
              </a:ext>
            </a:extLst>
          </p:cNvPr>
          <p:cNvPicPr>
            <a:picLocks noChangeAspect="1"/>
          </p:cNvPicPr>
          <p:nvPr/>
        </p:nvPicPr>
        <p:blipFill>
          <a:blip r:embed="rId2"/>
          <a:stretch>
            <a:fillRect/>
          </a:stretch>
        </p:blipFill>
        <p:spPr>
          <a:xfrm>
            <a:off x="475479" y="342901"/>
            <a:ext cx="6846364" cy="4509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Classroom Connection &amp; Chat</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13</a:t>
            </a:fld>
            <a:endParaRPr lang="en-US" dirty="0"/>
          </a:p>
        </p:txBody>
      </p:sp>
      <p:grpSp>
        <p:nvGrpSpPr>
          <p:cNvPr id="22" name="Group 21">
            <a:extLst>
              <a:ext uri="{FF2B5EF4-FFF2-40B4-BE49-F238E27FC236}">
                <a16:creationId xmlns:a16="http://schemas.microsoft.com/office/drawing/2014/main" id="{C6E79873-491D-406A-ABCF-64C4F6C2B5FB}"/>
              </a:ext>
            </a:extLst>
          </p:cNvPr>
          <p:cNvGrpSpPr/>
          <p:nvPr/>
        </p:nvGrpSpPr>
        <p:grpSpPr>
          <a:xfrm>
            <a:off x="1681426" y="5010913"/>
            <a:ext cx="5551478" cy="987552"/>
            <a:chOff x="6254495" y="5367528"/>
            <a:chExt cx="5541266" cy="1008151"/>
          </a:xfrm>
        </p:grpSpPr>
        <p:sp>
          <p:nvSpPr>
            <p:cNvPr id="23" name="Speech Bubble: Rectangle 22">
              <a:extLst>
                <a:ext uri="{FF2B5EF4-FFF2-40B4-BE49-F238E27FC236}">
                  <a16:creationId xmlns:a16="http://schemas.microsoft.com/office/drawing/2014/main" id="{48CE8842-9190-48C2-81D9-7311361D2768}"/>
                </a:ext>
              </a:extLst>
            </p:cNvPr>
            <p:cNvSpPr/>
            <p:nvPr/>
          </p:nvSpPr>
          <p:spPr>
            <a:xfrm>
              <a:off x="6254495" y="5367528"/>
              <a:ext cx="5541266" cy="1008151"/>
            </a:xfrm>
            <a:prstGeom prst="wedgeRectCallout">
              <a:avLst>
                <a:gd name="adj1" fmla="val -62091"/>
                <a:gd name="adj2" fmla="val -164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38190B2-CEE9-4E01-A05D-C262B39DD0B0}"/>
                </a:ext>
              </a:extLst>
            </p:cNvPr>
            <p:cNvPicPr>
              <a:picLocks noChangeAspect="1"/>
            </p:cNvPicPr>
            <p:nvPr/>
          </p:nvPicPr>
          <p:blipFill rotWithShape="1">
            <a:blip r:embed="rId3"/>
            <a:srcRect l="2919" t="46426" r="73648" b="49758"/>
            <a:stretch/>
          </p:blipFill>
          <p:spPr>
            <a:xfrm>
              <a:off x="6458775" y="5558242"/>
              <a:ext cx="5208463" cy="668603"/>
            </a:xfrm>
            <a:prstGeom prst="rect">
              <a:avLst/>
            </a:prstGeom>
          </p:spPr>
        </p:pic>
      </p:grpSp>
      <p:pic>
        <p:nvPicPr>
          <p:cNvPr id="20" name="Picture 19">
            <a:extLst>
              <a:ext uri="{FF2B5EF4-FFF2-40B4-BE49-F238E27FC236}">
                <a16:creationId xmlns:a16="http://schemas.microsoft.com/office/drawing/2014/main" id="{1C9599E4-5E8B-4603-8BF1-526C2B95D254}"/>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4072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Choose computer or phone.</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Audio transcript is recorded.</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Audio transcript is transcribed to text.</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Currently unlimited storage, but may eventually be limited to 12 months.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Voice &amp; Audio Option</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14</a:t>
            </a:fld>
            <a:endParaRPr lang="en-US" dirty="0"/>
          </a:p>
        </p:txBody>
      </p:sp>
      <p:pic>
        <p:nvPicPr>
          <p:cNvPr id="20" name="Picture 19">
            <a:extLst>
              <a:ext uri="{FF2B5EF4-FFF2-40B4-BE49-F238E27FC236}">
                <a16:creationId xmlns:a16="http://schemas.microsoft.com/office/drawing/2014/main" id="{7ADC40B1-7256-463E-AFA9-791A594FEB1C}"/>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6283" r="19065" b="6706"/>
          <a:stretch/>
        </p:blipFill>
        <p:spPr>
          <a:xfrm>
            <a:off x="338960" y="201168"/>
            <a:ext cx="7141679" cy="5074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a:extLst>
              <a:ext uri="{FF2B5EF4-FFF2-40B4-BE49-F238E27FC236}">
                <a16:creationId xmlns:a16="http://schemas.microsoft.com/office/drawing/2014/main" id="{9CC813FC-664E-4D69-A2C8-64E1C498A969}"/>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95849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Drawing and writing tools.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Paste or import images.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Change background to graph paper.</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Drag &amp; drop shapes &amp; formulas.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Open multiple whiteboard.</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Interactive Whiteboard</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15</a:t>
            </a:fld>
            <a:endParaRPr lang="en-US" dirty="0"/>
          </a:p>
        </p:txBody>
      </p:sp>
      <p:pic>
        <p:nvPicPr>
          <p:cNvPr id="12" name="Picture 2">
            <a:extLst>
              <a:ext uri="{FF2B5EF4-FFF2-40B4-BE49-F238E27FC236}">
                <a16:creationId xmlns:a16="http://schemas.microsoft.com/office/drawing/2014/main" id="{54E816CE-756B-447C-9B43-E4F353FB7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 y="166945"/>
            <a:ext cx="6829761" cy="281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21" name="Picture 20">
            <a:extLst>
              <a:ext uri="{FF2B5EF4-FFF2-40B4-BE49-F238E27FC236}">
                <a16:creationId xmlns:a16="http://schemas.microsoft.com/office/drawing/2014/main" id="{00D6C9AB-C2F9-417E-AEAE-1FAFBAC10F64}"/>
              </a:ext>
            </a:extLst>
          </p:cNvPr>
          <p:cNvPicPr>
            <a:picLocks noChangeAspect="1"/>
          </p:cNvPicPr>
          <p:nvPr/>
        </p:nvPicPr>
        <p:blipFill rotWithShape="1">
          <a:blip r:embed="rId3">
            <a:extLst>
              <a:ext uri="{28A0092B-C50C-407E-A947-70E740481C1C}">
                <a14:useLocalDpi xmlns:a14="http://schemas.microsoft.com/office/drawing/2010/main" val="0"/>
              </a:ext>
            </a:extLst>
          </a:blip>
          <a:srcRect t="1063" r="754" b="1631"/>
          <a:stretch/>
        </p:blipFill>
        <p:spPr>
          <a:xfrm>
            <a:off x="1245184" y="2684918"/>
            <a:ext cx="6154128" cy="3118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0" name="Picture 19">
            <a:extLst>
              <a:ext uri="{FF2B5EF4-FFF2-40B4-BE49-F238E27FC236}">
                <a16:creationId xmlns:a16="http://schemas.microsoft.com/office/drawing/2014/main" id="{37A942D1-AD86-440C-9340-B04028AFC22B}"/>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409500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fontScale="92500" lnSpcReduction="10000"/>
          </a:bodyPr>
          <a:lstStyle/>
          <a:p>
            <a:pPr>
              <a:buClr>
                <a:schemeClr val="bg1">
                  <a:lumMod val="95000"/>
                </a:schemeClr>
              </a:buClr>
              <a:buFont typeface="Courier New" panose="02070309020205020404" pitchFamily="49" charset="0"/>
              <a:buChar char="o"/>
            </a:pPr>
            <a:r>
              <a:rPr lang="en-US" sz="1800" dirty="0">
                <a:solidFill>
                  <a:schemeClr val="bg1">
                    <a:lumMod val="95000"/>
                  </a:schemeClr>
                </a:solidFill>
              </a:rPr>
              <a:t>Tutors open websites in classroom for shared viewing to supplement the discussion and instruction.</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URLs for all shared resources are provided as links in the session transcripts.</a:t>
            </a:r>
          </a:p>
          <a:p>
            <a:pPr marL="0" indent="0">
              <a:buClr>
                <a:schemeClr val="bg1">
                  <a:lumMod val="95000"/>
                </a:schemeClr>
              </a:buClr>
              <a:buNone/>
            </a:pPr>
            <a:endParaRPr lang="en-US" sz="1800" dirty="0">
              <a:solidFill>
                <a:schemeClr val="bg1">
                  <a:lumMod val="95000"/>
                </a:schemeClr>
              </a:solidFill>
            </a:endParaRPr>
          </a:p>
          <a:p>
            <a:pPr marL="0" indent="0">
              <a:buClr>
                <a:schemeClr val="bg1">
                  <a:lumMod val="95000"/>
                </a:schemeClr>
              </a:buClr>
              <a:buNone/>
            </a:pPr>
            <a:endParaRPr lang="en-US" sz="1800" dirty="0">
              <a:solidFill>
                <a:schemeClr val="bg1">
                  <a:lumMod val="95000"/>
                </a:schemeClr>
              </a:solidFill>
            </a:endParaRPr>
          </a:p>
          <a:p>
            <a:pPr marL="0" indent="0">
              <a:buClr>
                <a:schemeClr val="bg1">
                  <a:lumMod val="95000"/>
                </a:schemeClr>
              </a:buClr>
              <a:buNone/>
            </a:pPr>
            <a:r>
              <a:rPr lang="en-US" b="1" dirty="0">
                <a:solidFill>
                  <a:srgbClr val="BD4990"/>
                </a:solidFill>
              </a:rPr>
              <a:t> NEW!</a:t>
            </a:r>
          </a:p>
          <a:p>
            <a:pPr>
              <a:buClr>
                <a:schemeClr val="bg1">
                  <a:lumMod val="95000"/>
                </a:schemeClr>
              </a:buClr>
              <a:buFont typeface="Courier New" panose="02070309020205020404" pitchFamily="49" charset="0"/>
              <a:buChar char="o"/>
            </a:pPr>
            <a:r>
              <a:rPr lang="en-US" dirty="0">
                <a:solidFill>
                  <a:schemeClr val="bg1">
                    <a:lumMod val="95000"/>
                  </a:schemeClr>
                </a:solidFill>
              </a:rPr>
              <a:t>Available in upper level math and science subjects</a:t>
            </a:r>
          </a:p>
          <a:p>
            <a:pPr>
              <a:buClr>
                <a:schemeClr val="bg1">
                  <a:lumMod val="95000"/>
                </a:schemeClr>
              </a:buClr>
              <a:buFont typeface="Courier New" panose="02070309020205020404" pitchFamily="49" charset="0"/>
              <a:buChar char="o"/>
            </a:pPr>
            <a:r>
              <a:rPr lang="en-US" dirty="0">
                <a:solidFill>
                  <a:schemeClr val="bg1">
                    <a:lumMod val="95000"/>
                  </a:schemeClr>
                </a:solidFill>
              </a:rPr>
              <a:t>Complex equation editor with resulting graphs.</a:t>
            </a: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Web Resource Sharing</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16</a:t>
            </a:fld>
            <a:endParaRPr lang="en-US" dirty="0"/>
          </a:p>
        </p:txBody>
      </p:sp>
      <p:pic>
        <p:nvPicPr>
          <p:cNvPr id="22" name="Picture 21">
            <a:extLst>
              <a:ext uri="{FF2B5EF4-FFF2-40B4-BE49-F238E27FC236}">
                <a16:creationId xmlns:a16="http://schemas.microsoft.com/office/drawing/2014/main" id="{8F2ACE2C-8FF0-4E2D-8D80-B9CF138C5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42" y="146304"/>
            <a:ext cx="7001775" cy="3639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3" name="Picture 22">
            <a:extLst>
              <a:ext uri="{FF2B5EF4-FFF2-40B4-BE49-F238E27FC236}">
                <a16:creationId xmlns:a16="http://schemas.microsoft.com/office/drawing/2014/main" id="{0B0B9237-057F-480A-A47A-C1C6D8330CF1}"/>
              </a:ext>
            </a:extLst>
          </p:cNvPr>
          <p:cNvPicPr>
            <a:picLocks noChangeAspect="1"/>
          </p:cNvPicPr>
          <p:nvPr/>
        </p:nvPicPr>
        <p:blipFill>
          <a:blip r:embed="rId3"/>
          <a:stretch>
            <a:fillRect/>
          </a:stretch>
        </p:blipFill>
        <p:spPr>
          <a:xfrm>
            <a:off x="376658" y="522046"/>
            <a:ext cx="5356630" cy="2962656"/>
          </a:xfrm>
          <a:prstGeom prst="rect">
            <a:avLst/>
          </a:prstGeom>
          <a:solidFill>
            <a:srgbClr val="FFFFFF">
              <a:shade val="85000"/>
            </a:srgbClr>
          </a:solidFill>
          <a:ln w="88900" cap="sq">
            <a:noFill/>
            <a:miter lim="800000"/>
          </a:ln>
          <a:effectLst/>
        </p:spPr>
      </p:pic>
      <p:pic>
        <p:nvPicPr>
          <p:cNvPr id="24" name="Picture 23">
            <a:extLst>
              <a:ext uri="{FF2B5EF4-FFF2-40B4-BE49-F238E27FC236}">
                <a16:creationId xmlns:a16="http://schemas.microsoft.com/office/drawing/2014/main" id="{8426A001-7460-4748-A9FD-2385C5B9B9D3}"/>
              </a:ext>
            </a:extLst>
          </p:cNvPr>
          <p:cNvPicPr>
            <a:picLocks noChangeAspect="1"/>
          </p:cNvPicPr>
          <p:nvPr/>
        </p:nvPicPr>
        <p:blipFill rotWithShape="1">
          <a:blip r:embed="rId4">
            <a:extLst>
              <a:ext uri="{28A0092B-C50C-407E-A947-70E740481C1C}">
                <a14:useLocalDpi xmlns:a14="http://schemas.microsoft.com/office/drawing/2010/main" val="0"/>
              </a:ext>
            </a:extLst>
          </a:blip>
          <a:srcRect l="1100" r="1443" b="955"/>
          <a:stretch/>
        </p:blipFill>
        <p:spPr>
          <a:xfrm>
            <a:off x="1337310" y="2676615"/>
            <a:ext cx="6061182" cy="3255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5" name="Title 1">
            <a:extLst>
              <a:ext uri="{FF2B5EF4-FFF2-40B4-BE49-F238E27FC236}">
                <a16:creationId xmlns:a16="http://schemas.microsoft.com/office/drawing/2014/main" id="{6E313B08-B1F3-4437-8833-F54613DF13A6}"/>
              </a:ext>
            </a:extLst>
          </p:cNvPr>
          <p:cNvSpPr txBox="1">
            <a:spLocks/>
          </p:cNvSpPr>
          <p:nvPr/>
        </p:nvSpPr>
        <p:spPr>
          <a:xfrm>
            <a:off x="8024936" y="37159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Graphing Calculator</a:t>
            </a:r>
          </a:p>
        </p:txBody>
      </p:sp>
      <p:pic>
        <p:nvPicPr>
          <p:cNvPr id="20" name="Picture 19">
            <a:extLst>
              <a:ext uri="{FF2B5EF4-FFF2-40B4-BE49-F238E27FC236}">
                <a16:creationId xmlns:a16="http://schemas.microsoft.com/office/drawing/2014/main" id="{76C946EA-F437-45E5-A196-E57B49B67F6A}"/>
              </a:ext>
            </a:extLst>
          </p:cNvPr>
          <p:cNvPicPr>
            <a:picLocks noChangeAspect="1"/>
          </p:cNvPicPr>
          <p:nvPr/>
        </p:nvPicPr>
        <p:blipFill>
          <a:blip r:embed="rId5"/>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89676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pPr>
              <a:buClr>
                <a:schemeClr val="bg1">
                  <a:lumMod val="95000"/>
                </a:schemeClr>
              </a:buClr>
              <a:buFont typeface="Courier New" panose="02070309020205020404" pitchFamily="49" charset="0"/>
              <a:buChar char="o"/>
            </a:pPr>
            <a:r>
              <a:rPr lang="en-US" sz="1800" dirty="0">
                <a:solidFill>
                  <a:schemeClr val="bg1">
                    <a:lumMod val="95000"/>
                  </a:schemeClr>
                </a:solidFill>
              </a:rPr>
              <a:t>Word, Excel, PowerPoint, TXT, HTM, HTLM, PDF, JPG, BMP, PNG (1 MB, max)</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Tutor shares application so students can see software tools.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Excellent for teaching MS Office.</a:t>
            </a:r>
          </a:p>
          <a:p>
            <a:pPr lvl="1">
              <a:buClr>
                <a:schemeClr val="bg1">
                  <a:lumMod val="95000"/>
                </a:schemeClr>
              </a:buClr>
              <a:buFont typeface="Courier New" panose="02070309020205020404" pitchFamily="49" charset="0"/>
              <a:buChar char="o"/>
            </a:pPr>
            <a:endParaRPr lang="en-US" sz="1600" dirty="0">
              <a:solidFill>
                <a:schemeClr val="bg1">
                  <a:lumMod val="95000"/>
                </a:schemeClr>
              </a:solidFill>
            </a:endParaRPr>
          </a:p>
          <a:p>
            <a:pPr>
              <a:buClr>
                <a:schemeClr val="bg1">
                  <a:lumMod val="95000"/>
                </a:schemeClr>
              </a:buClr>
              <a:buFont typeface="Courier New" panose="02070309020205020404" pitchFamily="49" charset="0"/>
              <a:buChar char="o"/>
            </a:pPr>
            <a:endParaRPr lang="en-US"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Replaces copy/paste of text on whiteboard. </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Allows both student and tutor to modify the text.</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File Sharing</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17</a:t>
            </a:fld>
            <a:endParaRPr lang="en-US" dirty="0"/>
          </a:p>
        </p:txBody>
      </p:sp>
      <p:pic>
        <p:nvPicPr>
          <p:cNvPr id="12" name="Picture 11">
            <a:extLst>
              <a:ext uri="{FF2B5EF4-FFF2-40B4-BE49-F238E27FC236}">
                <a16:creationId xmlns:a16="http://schemas.microsoft.com/office/drawing/2014/main" id="{45F2963C-26E3-4C47-AB5C-A144D6E51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9" y="89510"/>
            <a:ext cx="6591247" cy="3334465"/>
          </a:xfrm>
          <a:prstGeom prst="rect">
            <a:avLst/>
          </a:prstGeom>
        </p:spPr>
      </p:pic>
      <p:pic>
        <p:nvPicPr>
          <p:cNvPr id="22" name="Picture 21">
            <a:extLst>
              <a:ext uri="{FF2B5EF4-FFF2-40B4-BE49-F238E27FC236}">
                <a16:creationId xmlns:a16="http://schemas.microsoft.com/office/drawing/2014/main" id="{49E31813-ED0E-471A-97BD-DCC8D5A7E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23" y="2697480"/>
            <a:ext cx="6626561" cy="3319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3" name="Title 1">
            <a:extLst>
              <a:ext uri="{FF2B5EF4-FFF2-40B4-BE49-F238E27FC236}">
                <a16:creationId xmlns:a16="http://schemas.microsoft.com/office/drawing/2014/main" id="{3E32DFA4-8D29-4D75-A823-E46B7139BA62}"/>
              </a:ext>
            </a:extLst>
          </p:cNvPr>
          <p:cNvSpPr txBox="1">
            <a:spLocks/>
          </p:cNvSpPr>
          <p:nvPr/>
        </p:nvSpPr>
        <p:spPr>
          <a:xfrm>
            <a:off x="7972943" y="3944505"/>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Two-Way Text Editor</a:t>
            </a:r>
          </a:p>
        </p:txBody>
      </p:sp>
      <p:sp>
        <p:nvSpPr>
          <p:cNvPr id="3" name="Rectangle 2">
            <a:extLst>
              <a:ext uri="{FF2B5EF4-FFF2-40B4-BE49-F238E27FC236}">
                <a16:creationId xmlns:a16="http://schemas.microsoft.com/office/drawing/2014/main" id="{A4790144-408A-4534-93F3-D886F73EE745}"/>
              </a:ext>
            </a:extLst>
          </p:cNvPr>
          <p:cNvSpPr/>
          <p:nvPr/>
        </p:nvSpPr>
        <p:spPr>
          <a:xfrm>
            <a:off x="7972943" y="4679961"/>
            <a:ext cx="922047" cy="369332"/>
          </a:xfrm>
          <a:prstGeom prst="rect">
            <a:avLst/>
          </a:prstGeom>
        </p:spPr>
        <p:txBody>
          <a:bodyPr wrap="none">
            <a:spAutoFit/>
          </a:bodyPr>
          <a:lstStyle/>
          <a:p>
            <a:pPr>
              <a:buClr>
                <a:schemeClr val="bg1">
                  <a:lumMod val="95000"/>
                </a:schemeClr>
              </a:buClr>
            </a:pPr>
            <a:r>
              <a:rPr lang="en-US" b="1" dirty="0">
                <a:solidFill>
                  <a:srgbClr val="BD4990"/>
                </a:solidFill>
              </a:rPr>
              <a:t> NEW!</a:t>
            </a:r>
          </a:p>
        </p:txBody>
      </p:sp>
      <p:pic>
        <p:nvPicPr>
          <p:cNvPr id="20" name="Picture 19">
            <a:extLst>
              <a:ext uri="{FF2B5EF4-FFF2-40B4-BE49-F238E27FC236}">
                <a16:creationId xmlns:a16="http://schemas.microsoft.com/office/drawing/2014/main" id="{ADD1D737-547B-4C5F-88FC-8E98198AFC02}"/>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22211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Post-Session Survey – results in your reports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Transcript delivery options</a:t>
            </a:r>
          </a:p>
          <a:p>
            <a:pPr lvl="1">
              <a:buClr>
                <a:schemeClr val="bg1">
                  <a:lumMod val="95000"/>
                </a:schemeClr>
              </a:buClr>
              <a:buFont typeface="Courier New" panose="02070309020205020404" pitchFamily="49" charset="0"/>
              <a:buChar char="o"/>
            </a:pPr>
            <a:r>
              <a:rPr lang="en-US" sz="1600" dirty="0">
                <a:solidFill>
                  <a:schemeClr val="bg1">
                    <a:lumMod val="95000"/>
                  </a:schemeClr>
                </a:solidFill>
              </a:rPr>
              <a:t>Email</a:t>
            </a:r>
          </a:p>
          <a:p>
            <a:pPr lvl="1">
              <a:buClr>
                <a:schemeClr val="bg1">
                  <a:lumMod val="95000"/>
                </a:schemeClr>
              </a:buClr>
              <a:buFont typeface="Courier New" panose="02070309020205020404" pitchFamily="49" charset="0"/>
              <a:buChar char="o"/>
            </a:pPr>
            <a:r>
              <a:rPr lang="en-US" sz="1600" dirty="0">
                <a:solidFill>
                  <a:schemeClr val="bg1">
                    <a:lumMod val="95000"/>
                  </a:schemeClr>
                </a:solidFill>
              </a:rPr>
              <a:t>Print</a:t>
            </a:r>
          </a:p>
          <a:p>
            <a:pPr lvl="1">
              <a:buClr>
                <a:schemeClr val="bg1">
                  <a:lumMod val="95000"/>
                </a:schemeClr>
              </a:buClr>
              <a:buFont typeface="Courier New" panose="02070309020205020404" pitchFamily="49" charset="0"/>
              <a:buChar char="o"/>
            </a:pPr>
            <a:r>
              <a:rPr lang="en-US" sz="1600" dirty="0">
                <a:solidFill>
                  <a:schemeClr val="bg1">
                    <a:lumMod val="95000"/>
                  </a:schemeClr>
                </a:solidFill>
              </a:rPr>
              <a:t>Replay Video</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Transcript includes live links and all whiteboards &amp; tools.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Post Session Reviews</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18</a:t>
            </a:fld>
            <a:endParaRPr lang="en-US" dirty="0"/>
          </a:p>
        </p:txBody>
      </p:sp>
      <p:pic>
        <p:nvPicPr>
          <p:cNvPr id="21" name="Picture 2" descr="C:\Users\DelrosarioS\Pictures\Classroom Screenshots\6a Rate Your Session.JPG">
            <a:extLst>
              <a:ext uri="{FF2B5EF4-FFF2-40B4-BE49-F238E27FC236}">
                <a16:creationId xmlns:a16="http://schemas.microsoft.com/office/drawing/2014/main" id="{9CE18B1F-057E-477F-B075-8A24DDA5B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5" y="66824"/>
            <a:ext cx="4772022" cy="2911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DDC44F8-487A-4C1B-A6EA-7D7721FE21F1}"/>
              </a:ext>
            </a:extLst>
          </p:cNvPr>
          <p:cNvPicPr/>
          <p:nvPr/>
        </p:nvPicPr>
        <p:blipFill>
          <a:blip r:embed="rId3"/>
          <a:stretch>
            <a:fillRect/>
          </a:stretch>
        </p:blipFill>
        <p:spPr>
          <a:xfrm>
            <a:off x="386235" y="3669578"/>
            <a:ext cx="4927104" cy="2853091"/>
          </a:xfrm>
          <a:prstGeom prst="rect">
            <a:avLst/>
          </a:prstGeom>
          <a:ln>
            <a:solidFill>
              <a:schemeClr val="tx1"/>
            </a:solidFill>
          </a:ln>
        </p:spPr>
      </p:pic>
      <p:pic>
        <p:nvPicPr>
          <p:cNvPr id="23" name="Picture 3">
            <a:extLst>
              <a:ext uri="{FF2B5EF4-FFF2-40B4-BE49-F238E27FC236}">
                <a16:creationId xmlns:a16="http://schemas.microsoft.com/office/drawing/2014/main" id="{A990401B-1243-45E7-B635-323390492B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129563" y="1844471"/>
            <a:ext cx="3340137" cy="37117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9">
            <a:extLst>
              <a:ext uri="{FF2B5EF4-FFF2-40B4-BE49-F238E27FC236}">
                <a16:creationId xmlns:a16="http://schemas.microsoft.com/office/drawing/2014/main" id="{E7EE6205-AB8A-4589-B2FA-D1EFEB9685EE}"/>
              </a:ext>
            </a:extLst>
          </p:cNvPr>
          <p:cNvPicPr>
            <a:picLocks noChangeAspect="1"/>
          </p:cNvPicPr>
          <p:nvPr/>
        </p:nvPicPr>
        <p:blipFill>
          <a:blip r:embed="rId5"/>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76858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pPr>
              <a:buClr>
                <a:schemeClr val="bg1">
                  <a:lumMod val="95000"/>
                </a:schemeClr>
              </a:buClr>
              <a:buFont typeface="Courier New" panose="02070309020205020404" pitchFamily="49" charset="0"/>
              <a:buChar char="o"/>
            </a:pPr>
            <a:endParaRPr lang="en-US" sz="1900" b="1" u="sng"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K-12</a:t>
            </a:r>
            <a:r>
              <a:rPr lang="en-US" sz="1800" baseline="30000" dirty="0">
                <a:solidFill>
                  <a:schemeClr val="bg1">
                    <a:lumMod val="95000"/>
                  </a:schemeClr>
                </a:solidFill>
              </a:rPr>
              <a:t>th</a:t>
            </a:r>
            <a:r>
              <a:rPr lang="en-US" sz="1800" dirty="0">
                <a:solidFill>
                  <a:schemeClr val="bg1">
                    <a:lumMod val="95000"/>
                  </a:schemeClr>
                </a:solidFill>
              </a:rPr>
              <a:t> + intro-college</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Adult Learners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Job Seekers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Open 24/7</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Turn-Around: </a:t>
            </a:r>
            <a:r>
              <a:rPr lang="en-US" sz="1800" dirty="0">
                <a:solidFill>
                  <a:schemeClr val="bg1">
                    <a:lumMod val="95000"/>
                  </a:schemeClr>
                </a:solidFill>
                <a:latin typeface="Calibri" panose="020F0502020204030204" pitchFamily="34" charset="0"/>
              </a:rPr>
              <a:t>≈</a:t>
            </a:r>
            <a:r>
              <a:rPr lang="en-US" sz="1800" dirty="0">
                <a:solidFill>
                  <a:schemeClr val="bg1">
                    <a:lumMod val="95000"/>
                  </a:schemeClr>
                </a:solidFill>
              </a:rPr>
              <a:t>5-6 Hours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5,000 Character Maximum</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Guidance, Not Editing</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(exceptions for résumés)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Drop-Off Essay &amp; Résum</a:t>
            </a:r>
            <a:r>
              <a:rPr lang="en-US" sz="2000" b="1" u="sng" cap="none" spc="0" dirty="0">
                <a:solidFill>
                  <a:schemeClr val="accent3"/>
                </a:solidFill>
              </a:rPr>
              <a:t>é</a:t>
            </a:r>
            <a:r>
              <a:rPr lang="en-US" sz="2000" b="1" u="sng" cap="none" spc="0" dirty="0">
                <a:solidFill>
                  <a:schemeClr val="accent3"/>
                </a:solidFill>
                <a:latin typeface="+mn-lt"/>
              </a:rPr>
              <a:t> Review</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19</a:t>
            </a:fld>
            <a:endParaRPr lang="en-US" dirty="0"/>
          </a:p>
        </p:txBody>
      </p:sp>
      <p:cxnSp>
        <p:nvCxnSpPr>
          <p:cNvPr id="20" name="Straight Connector 19">
            <a:extLst>
              <a:ext uri="{FF2B5EF4-FFF2-40B4-BE49-F238E27FC236}">
                <a16:creationId xmlns:a16="http://schemas.microsoft.com/office/drawing/2014/main" id="{EC071D24-94B2-4B52-9DFA-B1250576C969}"/>
              </a:ext>
            </a:extLst>
          </p:cNvPr>
          <p:cNvCxnSpPr/>
          <p:nvPr/>
        </p:nvCxnSpPr>
        <p:spPr>
          <a:xfrm>
            <a:off x="8029254" y="3881268"/>
            <a:ext cx="3400746" cy="0"/>
          </a:xfrm>
          <a:prstGeom prst="line">
            <a:avLst/>
          </a:prstGeom>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70E77F98-5FC4-499C-8B81-0AD5CCA7085B}"/>
              </a:ext>
            </a:extLst>
          </p:cNvPr>
          <p:cNvPicPr>
            <a:picLocks noChangeAspect="1"/>
          </p:cNvPicPr>
          <p:nvPr/>
        </p:nvPicPr>
        <p:blipFill>
          <a:blip r:embed="rId2"/>
          <a:stretch>
            <a:fillRect/>
          </a:stretch>
        </p:blipFill>
        <p:spPr>
          <a:xfrm>
            <a:off x="524366" y="274320"/>
            <a:ext cx="6892240" cy="537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1" name="Picture 20">
            <a:extLst>
              <a:ext uri="{FF2B5EF4-FFF2-40B4-BE49-F238E27FC236}">
                <a16:creationId xmlns:a16="http://schemas.microsoft.com/office/drawing/2014/main" id="{57787679-21FA-4BE2-AFC7-D3A4E0FFDD1A}"/>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5076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496290" y="6157019"/>
            <a:ext cx="1199420" cy="365760"/>
          </a:xfrm>
          <a:prstGeom prst="rect">
            <a:avLst/>
          </a:prstGeom>
        </p:spPr>
      </p:pic>
      <p:sp>
        <p:nvSpPr>
          <p:cNvPr id="2" name="Title 1">
            <a:extLst>
              <a:ext uri="{FF2B5EF4-FFF2-40B4-BE49-F238E27FC236}">
                <a16:creationId xmlns:a16="http://schemas.microsoft.com/office/drawing/2014/main" id="{49B094A4-07B8-436E-8D8D-43E493C58DF3}"/>
              </a:ext>
            </a:extLst>
          </p:cNvPr>
          <p:cNvSpPr>
            <a:spLocks noGrp="1"/>
          </p:cNvSpPr>
          <p:nvPr>
            <p:ph type="title"/>
          </p:nvPr>
        </p:nvSpPr>
        <p:spPr/>
        <p:txBody>
          <a:bodyPr/>
          <a:lstStyle/>
          <a:p>
            <a:r>
              <a:rPr lang="en-US" dirty="0">
                <a:solidFill>
                  <a:schemeClr val="tx1"/>
                </a:solidFill>
              </a:rPr>
              <a:t>three major components</a:t>
            </a:r>
          </a:p>
        </p:txBody>
      </p:sp>
      <p:sp>
        <p:nvSpPr>
          <p:cNvPr id="3" name="Content Placeholder 2">
            <a:extLst>
              <a:ext uri="{FF2B5EF4-FFF2-40B4-BE49-F238E27FC236}">
                <a16:creationId xmlns:a16="http://schemas.microsoft.com/office/drawing/2014/main" id="{77ACB6C7-38C9-4B1A-9359-4A37665B2842}"/>
              </a:ext>
            </a:extLst>
          </p:cNvPr>
          <p:cNvSpPr>
            <a:spLocks noGrp="1"/>
          </p:cNvSpPr>
          <p:nvPr>
            <p:ph idx="1"/>
          </p:nvPr>
        </p:nvSpPr>
        <p:spPr>
          <a:xfrm>
            <a:off x="1251678" y="3355903"/>
            <a:ext cx="3292890" cy="2606036"/>
          </a:xfrm>
        </p:spPr>
        <p:txBody>
          <a:bodyPr>
            <a:normAutofit/>
          </a:bodyPr>
          <a:lstStyle/>
          <a:p>
            <a:pPr marL="0" indent="0">
              <a:buNone/>
            </a:pPr>
            <a:r>
              <a:rPr lang="en-US" b="1" dirty="0">
                <a:solidFill>
                  <a:schemeClr val="tx1"/>
                </a:solidFill>
              </a:rPr>
              <a:t>Real-Time Tutoring</a:t>
            </a:r>
          </a:p>
          <a:p>
            <a:r>
              <a:rPr lang="en-US" dirty="0"/>
              <a:t>3,000+ expert tutors</a:t>
            </a:r>
          </a:p>
          <a:p>
            <a:r>
              <a:rPr lang="en-US" dirty="0"/>
              <a:t>On-demand, 2pm-10pm,</a:t>
            </a:r>
          </a:p>
          <a:p>
            <a:pPr lvl="1"/>
            <a:r>
              <a:rPr lang="en-US" dirty="0"/>
              <a:t>Sun-Thu</a:t>
            </a:r>
          </a:p>
          <a:p>
            <a:pPr lvl="1"/>
            <a:r>
              <a:rPr lang="en-US" dirty="0"/>
              <a:t>Job Seeker 10am-10pm</a:t>
            </a:r>
          </a:p>
          <a:p>
            <a:r>
              <a:rPr lang="en-US" dirty="0"/>
              <a:t>40+ subjects</a:t>
            </a:r>
            <a:r>
              <a:rPr lang="en-US" baseline="30000" dirty="0"/>
              <a:t> </a:t>
            </a:r>
            <a:endParaRPr lang="en-US" dirty="0"/>
          </a:p>
          <a:p>
            <a:pPr marL="0" indent="0">
              <a:buNone/>
            </a:pPr>
            <a:endParaRPr lang="en-US" b="1" dirty="0"/>
          </a:p>
        </p:txBody>
      </p:sp>
      <p:sp>
        <p:nvSpPr>
          <p:cNvPr id="4" name="Content Placeholder 2">
            <a:extLst>
              <a:ext uri="{FF2B5EF4-FFF2-40B4-BE49-F238E27FC236}">
                <a16:creationId xmlns:a16="http://schemas.microsoft.com/office/drawing/2014/main" id="{38219C90-AAF1-40E4-BC54-D68C20FAD023}"/>
              </a:ext>
            </a:extLst>
          </p:cNvPr>
          <p:cNvSpPr txBox="1">
            <a:spLocks/>
          </p:cNvSpPr>
          <p:nvPr/>
        </p:nvSpPr>
        <p:spPr>
          <a:xfrm>
            <a:off x="5132294" y="3310124"/>
            <a:ext cx="3294914" cy="250545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solidFill>
                  <a:schemeClr val="tx1"/>
                </a:solidFill>
              </a:rPr>
              <a:t>Asynchronous Reviews</a:t>
            </a:r>
            <a:r>
              <a:rPr lang="en-US" baseline="30000" dirty="0">
                <a:solidFill>
                  <a:schemeClr val="tx1"/>
                </a:solidFill>
              </a:rPr>
              <a:t> </a:t>
            </a:r>
            <a:endParaRPr lang="en-US" b="1" dirty="0">
              <a:solidFill>
                <a:schemeClr val="tx1"/>
              </a:solidFill>
            </a:endParaRPr>
          </a:p>
          <a:p>
            <a:r>
              <a:rPr lang="en-US" dirty="0"/>
              <a:t>Essays/Writing</a:t>
            </a:r>
          </a:p>
          <a:p>
            <a:r>
              <a:rPr lang="en-US" dirty="0"/>
              <a:t>Resumes/Cover Letters</a:t>
            </a:r>
          </a:p>
          <a:p>
            <a:r>
              <a:rPr lang="en-US" dirty="0"/>
              <a:t>Math Questions</a:t>
            </a:r>
          </a:p>
          <a:p>
            <a:pPr lvl="1"/>
            <a:r>
              <a:rPr lang="en-US" dirty="0"/>
              <a:t>Algebra through Calculus</a:t>
            </a:r>
          </a:p>
          <a:p>
            <a:pPr marL="0" indent="0">
              <a:buNone/>
            </a:pPr>
            <a:endParaRPr lang="en-US" b="1" dirty="0"/>
          </a:p>
        </p:txBody>
      </p:sp>
      <p:sp>
        <p:nvSpPr>
          <p:cNvPr id="5" name="Content Placeholder 2">
            <a:extLst>
              <a:ext uri="{FF2B5EF4-FFF2-40B4-BE49-F238E27FC236}">
                <a16:creationId xmlns:a16="http://schemas.microsoft.com/office/drawing/2014/main" id="{846BB034-51F8-4EF5-AAC7-5575CC66DF99}"/>
              </a:ext>
            </a:extLst>
          </p:cNvPr>
          <p:cNvSpPr txBox="1">
            <a:spLocks/>
          </p:cNvSpPr>
          <p:nvPr/>
        </p:nvSpPr>
        <p:spPr>
          <a:xfrm>
            <a:off x="9308592" y="3310124"/>
            <a:ext cx="2587752" cy="260603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solidFill>
                  <a:schemeClr val="tx1"/>
                </a:solidFill>
              </a:rPr>
              <a:t>Self-Study Tools</a:t>
            </a:r>
          </a:p>
          <a:p>
            <a:r>
              <a:rPr lang="en-US" dirty="0"/>
              <a:t>SAT/ACT Essentials</a:t>
            </a:r>
          </a:p>
          <a:p>
            <a:r>
              <a:rPr lang="en-US" dirty="0" err="1"/>
              <a:t>SkillsCenter</a:t>
            </a:r>
            <a:r>
              <a:rPr lang="en-US" dirty="0"/>
              <a:t>™</a:t>
            </a:r>
          </a:p>
          <a:p>
            <a:r>
              <a:rPr lang="en-US" dirty="0"/>
              <a:t>Practice Quizzes</a:t>
            </a:r>
            <a:endParaRPr lang="en-US" baseline="30000" dirty="0"/>
          </a:p>
        </p:txBody>
      </p:sp>
      <p:pic>
        <p:nvPicPr>
          <p:cNvPr id="8" name="Picture 7">
            <a:extLst>
              <a:ext uri="{FF2B5EF4-FFF2-40B4-BE49-F238E27FC236}">
                <a16:creationId xmlns:a16="http://schemas.microsoft.com/office/drawing/2014/main" id="{2D14D8F7-BB45-4A3C-A0CA-B11BE5B49142}"/>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082759" y="2084529"/>
            <a:ext cx="1077368" cy="1077368"/>
          </a:xfrm>
          <a:prstGeom prst="rect">
            <a:avLst/>
          </a:prstGeom>
        </p:spPr>
      </p:pic>
      <p:pic>
        <p:nvPicPr>
          <p:cNvPr id="12" name="Picture 11">
            <a:extLst>
              <a:ext uri="{FF2B5EF4-FFF2-40B4-BE49-F238E27FC236}">
                <a16:creationId xmlns:a16="http://schemas.microsoft.com/office/drawing/2014/main" id="{6A1F60B2-CC22-4D63-BC32-73924FE42861}"/>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993104" y="2088999"/>
            <a:ext cx="1072898" cy="1072898"/>
          </a:xfrm>
          <a:prstGeom prst="rect">
            <a:avLst/>
          </a:prstGeom>
        </p:spPr>
      </p:pic>
      <p:pic>
        <p:nvPicPr>
          <p:cNvPr id="14" name="Picture 13">
            <a:extLst>
              <a:ext uri="{FF2B5EF4-FFF2-40B4-BE49-F238E27FC236}">
                <a16:creationId xmlns:a16="http://schemas.microsoft.com/office/drawing/2014/main" id="{EE0C8C57-17B1-40C9-9BC2-3F00B66E8AEB}"/>
              </a:ext>
            </a:extLst>
          </p:cNvPr>
          <p:cNvPicPr>
            <a:picLocks noChangeAspect="1"/>
          </p:cNvPicPr>
          <p:nvPr/>
        </p:nvPicPr>
        <p:blipFill rotWithShape="1">
          <a:blip r:embed="rId7"/>
          <a:srcRect l="23659" t="14184" r="9792" b="8343"/>
          <a:stretch/>
        </p:blipFill>
        <p:spPr>
          <a:xfrm>
            <a:off x="1869972" y="2084529"/>
            <a:ext cx="1106375" cy="107736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5" name="Footer Placeholder 6">
            <a:extLst>
              <a:ext uri="{FF2B5EF4-FFF2-40B4-BE49-F238E27FC236}">
                <a16:creationId xmlns:a16="http://schemas.microsoft.com/office/drawing/2014/main" id="{83CAEDD3-A983-4673-8CCB-34CDA641DA94}"/>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6" name="Slide Number Placeholder 8">
            <a:extLst>
              <a:ext uri="{FF2B5EF4-FFF2-40B4-BE49-F238E27FC236}">
                <a16:creationId xmlns:a16="http://schemas.microsoft.com/office/drawing/2014/main" id="{4BA880E9-EE51-410F-8A17-79B01320F650}"/>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a:t>
            </a:fld>
            <a:endParaRPr lang="en-US" dirty="0"/>
          </a:p>
        </p:txBody>
      </p:sp>
      <p:sp>
        <p:nvSpPr>
          <p:cNvPr id="17" name="TextBox 16">
            <a:extLst>
              <a:ext uri="{FF2B5EF4-FFF2-40B4-BE49-F238E27FC236}">
                <a16:creationId xmlns:a16="http://schemas.microsoft.com/office/drawing/2014/main" id="{FACCCC8B-5111-4161-92C0-29E5B06FC4A4}"/>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53646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758144329"/>
              </p:ext>
            </p:extLst>
          </p:nvPr>
        </p:nvGraphicFramePr>
        <p:xfrm>
          <a:off x="941307" y="1304848"/>
          <a:ext cx="10799064" cy="4495800"/>
        </p:xfrm>
        <a:graphic>
          <a:graphicData uri="http://schemas.openxmlformats.org/drawingml/2006/table">
            <a:tbl>
              <a:tblPr firstRow="1" bandRow="1">
                <a:tableStyleId>{1FECB4D8-DB02-4DC6-A0A2-4F2EBAE1DC90}</a:tableStyleId>
              </a:tblPr>
              <a:tblGrid>
                <a:gridCol w="2330118">
                  <a:extLst>
                    <a:ext uri="{9D8B030D-6E8A-4147-A177-3AD203B41FA5}">
                      <a16:colId xmlns:a16="http://schemas.microsoft.com/office/drawing/2014/main" val="3614898693"/>
                    </a:ext>
                  </a:extLst>
                </a:gridCol>
                <a:gridCol w="8468946">
                  <a:extLst>
                    <a:ext uri="{9D8B030D-6E8A-4147-A177-3AD203B41FA5}">
                      <a16:colId xmlns:a16="http://schemas.microsoft.com/office/drawing/2014/main" val="2454167947"/>
                    </a:ext>
                  </a:extLst>
                </a:gridCol>
              </a:tblGrid>
              <a:tr h="370840">
                <a:tc>
                  <a:txBody>
                    <a:bodyPr/>
                    <a:lstStyle/>
                    <a:p>
                      <a:r>
                        <a:rPr lang="en-US" dirty="0"/>
                        <a:t>Grade</a:t>
                      </a:r>
                    </a:p>
                  </a:txBody>
                  <a:tcPr/>
                </a:tc>
                <a:tc>
                  <a:txBody>
                    <a:bodyPr/>
                    <a:lstStyle/>
                    <a:p>
                      <a:r>
                        <a:rPr lang="en-US" dirty="0"/>
                        <a:t>Describe Your Assignment</a:t>
                      </a:r>
                    </a:p>
                  </a:txBody>
                  <a:tcPr/>
                </a:tc>
                <a:extLst>
                  <a:ext uri="{0D108BD9-81ED-4DB2-BD59-A6C34878D82A}">
                    <a16:rowId xmlns:a16="http://schemas.microsoft.com/office/drawing/2014/main" val="2667981727"/>
                  </a:ext>
                </a:extLst>
              </a:tr>
              <a:tr h="370840">
                <a:tc>
                  <a:txBody>
                    <a:bodyPr/>
                    <a:lstStyle/>
                    <a:p>
                      <a:r>
                        <a:rPr lang="en-US" dirty="0"/>
                        <a:t>9</a:t>
                      </a:r>
                      <a:r>
                        <a:rPr lang="en-US" baseline="30000" dirty="0"/>
                        <a:t>th</a:t>
                      </a:r>
                      <a:r>
                        <a:rPr lang="en-US" dirty="0"/>
                        <a:t> Grade</a:t>
                      </a:r>
                    </a:p>
                  </a:txBody>
                  <a:tcPr/>
                </a:tc>
                <a:tc>
                  <a:txBody>
                    <a:bodyPr/>
                    <a:lstStyle/>
                    <a:p>
                      <a:r>
                        <a:rPr lang="en-US" dirty="0"/>
                        <a:t>“Persuasive essay, two claims with evidence, and a counter claim.”</a:t>
                      </a:r>
                    </a:p>
                  </a:txBody>
                  <a:tcPr/>
                </a:tc>
                <a:extLst>
                  <a:ext uri="{0D108BD9-81ED-4DB2-BD59-A6C34878D82A}">
                    <a16:rowId xmlns:a16="http://schemas.microsoft.com/office/drawing/2014/main" val="67527298"/>
                  </a:ext>
                </a:extLst>
              </a:tr>
              <a:tr h="370840">
                <a:tc>
                  <a:txBody>
                    <a:bodyPr/>
                    <a:lstStyle/>
                    <a:p>
                      <a:r>
                        <a:rPr lang="en-US" dirty="0"/>
                        <a:t>12</a:t>
                      </a:r>
                      <a:r>
                        <a:rPr lang="en-US" baseline="30000" dirty="0"/>
                        <a:t>th</a:t>
                      </a:r>
                      <a:r>
                        <a:rPr lang="en-US" dirty="0"/>
                        <a:t> Grade</a:t>
                      </a:r>
                    </a:p>
                  </a:txBody>
                  <a:tcPr/>
                </a:tc>
                <a:tc>
                  <a:txBody>
                    <a:bodyPr/>
                    <a:lstStyle/>
                    <a:p>
                      <a:r>
                        <a:rPr lang="en-US" dirty="0"/>
                        <a:t>“Write journal entries of the </a:t>
                      </a:r>
                      <a:r>
                        <a:rPr lang="en-US" dirty="0" err="1"/>
                        <a:t>beg,middle,end</a:t>
                      </a:r>
                      <a:r>
                        <a:rPr lang="en-US" dirty="0"/>
                        <a:t> of the book All quiet on western front”</a:t>
                      </a:r>
                    </a:p>
                  </a:txBody>
                  <a:tcPr/>
                </a:tc>
                <a:extLst>
                  <a:ext uri="{0D108BD9-81ED-4DB2-BD59-A6C34878D82A}">
                    <a16:rowId xmlns:a16="http://schemas.microsoft.com/office/drawing/2014/main" val="2245121527"/>
                  </a:ext>
                </a:extLst>
              </a:tr>
              <a:tr h="370840">
                <a:tc>
                  <a:txBody>
                    <a:bodyPr/>
                    <a:lstStyle/>
                    <a:p>
                      <a:r>
                        <a:rPr lang="en-US" dirty="0"/>
                        <a:t>College – Intro Level</a:t>
                      </a:r>
                    </a:p>
                  </a:txBody>
                  <a:tcPr/>
                </a:tc>
                <a:tc>
                  <a:txBody>
                    <a:bodyPr/>
                    <a:lstStyle/>
                    <a:p>
                      <a:r>
                        <a:rPr lang="en-US" dirty="0"/>
                        <a:t>“The essay should be about 5 pages long. You must do ONE outside reading and incorporate it into the paper. This is to be a thesis paper, so you should argue for a position--e.g. that voluntary euthanasia should be legal. Or you can make it more specific, e.g. physician assisted suicide but not euthanasia, etc.”</a:t>
                      </a:r>
                    </a:p>
                  </a:txBody>
                  <a:tcPr/>
                </a:tc>
                <a:extLst>
                  <a:ext uri="{0D108BD9-81ED-4DB2-BD59-A6C34878D82A}">
                    <a16:rowId xmlns:a16="http://schemas.microsoft.com/office/drawing/2014/main" val="29420464"/>
                  </a:ext>
                </a:extLst>
              </a:tr>
              <a:tr h="370840">
                <a:tc>
                  <a:txBody>
                    <a:bodyPr/>
                    <a:lstStyle/>
                    <a:p>
                      <a:r>
                        <a:rPr lang="en-US" dirty="0"/>
                        <a:t>Recent Graduate: Job Seeker</a:t>
                      </a:r>
                    </a:p>
                  </a:txBody>
                  <a:tcPr/>
                </a:tc>
                <a:tc>
                  <a:txBody>
                    <a:bodyPr/>
                    <a:lstStyle/>
                    <a:p>
                      <a:r>
                        <a:rPr lang="en-US" dirty="0"/>
                        <a:t>“No specific job announcement/posting. Just need a general review of my resume. Thank you!”</a:t>
                      </a:r>
                    </a:p>
                  </a:txBody>
                  <a:tcPr/>
                </a:tc>
                <a:extLst>
                  <a:ext uri="{0D108BD9-81ED-4DB2-BD59-A6C34878D82A}">
                    <a16:rowId xmlns:a16="http://schemas.microsoft.com/office/drawing/2014/main" val="2291971524"/>
                  </a:ext>
                </a:extLst>
              </a:tr>
              <a:tr h="370840">
                <a:tc>
                  <a:txBody>
                    <a:bodyPr/>
                    <a:lstStyle/>
                    <a:p>
                      <a:r>
                        <a:rPr lang="en-US" dirty="0"/>
                        <a:t>Adult</a:t>
                      </a:r>
                    </a:p>
                  </a:txBody>
                  <a:tcPr/>
                </a:tc>
                <a:tc>
                  <a:txBody>
                    <a:bodyPr/>
                    <a:lstStyle/>
                    <a:p>
                      <a:r>
                        <a:rPr lang="en-US" dirty="0"/>
                        <a:t>“Personal statement for family medicine residency. I am mostly concerned about conciseness and flow.”</a:t>
                      </a:r>
                    </a:p>
                  </a:txBody>
                  <a:tcPr/>
                </a:tc>
                <a:extLst>
                  <a:ext uri="{0D108BD9-81ED-4DB2-BD59-A6C34878D82A}">
                    <a16:rowId xmlns:a16="http://schemas.microsoft.com/office/drawing/2014/main" val="2597526073"/>
                  </a:ext>
                </a:extLst>
              </a:tr>
              <a:tr h="370840">
                <a:tc>
                  <a:txBody>
                    <a:bodyPr/>
                    <a:lstStyle/>
                    <a:p>
                      <a:r>
                        <a:rPr lang="en-US" dirty="0"/>
                        <a:t>Job Seeker</a:t>
                      </a:r>
                    </a:p>
                  </a:txBody>
                  <a:tcPr/>
                </a:tc>
                <a:tc>
                  <a:txBody>
                    <a:bodyPr/>
                    <a:lstStyle/>
                    <a:p>
                      <a:r>
                        <a:rPr lang="en-US" dirty="0"/>
                        <a:t>“Hi. One of the current desk monitors near my job </a:t>
                      </a:r>
                      <a:r>
                        <a:rPr lang="en-US" dirty="0" err="1"/>
                        <a:t>reccomended</a:t>
                      </a:r>
                      <a:r>
                        <a:rPr lang="en-US" dirty="0"/>
                        <a:t> I email the Resident safety program directly even though I already applied because supposedly the program stony brook uses is really slow. Do you mind just reading over the email?</a:t>
                      </a:r>
                      <a:r>
                        <a:rPr lang="es-ES" dirty="0"/>
                        <a:t>”</a:t>
                      </a:r>
                      <a:endParaRPr lang="en-US" dirty="0"/>
                    </a:p>
                  </a:txBody>
                  <a:tcPr/>
                </a:tc>
                <a:extLst>
                  <a:ext uri="{0D108BD9-81ED-4DB2-BD59-A6C34878D82A}">
                    <a16:rowId xmlns:a16="http://schemas.microsoft.com/office/drawing/2014/main" val="1808570854"/>
                  </a:ext>
                </a:extLst>
              </a:tr>
            </a:tbl>
          </a:graphicData>
        </a:graphic>
      </p:graphicFrame>
      <p:sp>
        <p:nvSpPr>
          <p:cNvPr id="9" name="Footer Placeholder 6">
            <a:extLst>
              <a:ext uri="{FF2B5EF4-FFF2-40B4-BE49-F238E27FC236}">
                <a16:creationId xmlns:a16="http://schemas.microsoft.com/office/drawing/2014/main" id="{A574B623-2420-4BBF-98A4-B9CEF2D486C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8">
            <a:extLst>
              <a:ext uri="{FF2B5EF4-FFF2-40B4-BE49-F238E27FC236}">
                <a16:creationId xmlns:a16="http://schemas.microsoft.com/office/drawing/2014/main" id="{8BE448AB-AC00-4D73-8579-19C2C1992FC9}"/>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20</a:t>
            </a:fld>
            <a:endParaRPr lang="en-US" dirty="0"/>
          </a:p>
        </p:txBody>
      </p:sp>
      <p:sp>
        <p:nvSpPr>
          <p:cNvPr id="11" name="TextBox 10">
            <a:extLst>
              <a:ext uri="{FF2B5EF4-FFF2-40B4-BE49-F238E27FC236}">
                <a16:creationId xmlns:a16="http://schemas.microsoft.com/office/drawing/2014/main" id="{F2FE388A-94B5-4C2C-B188-801A4FBF09C5}"/>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pic>
        <p:nvPicPr>
          <p:cNvPr id="12" name="Picture 11">
            <a:extLst>
              <a:ext uri="{FF2B5EF4-FFF2-40B4-BE49-F238E27FC236}">
                <a16:creationId xmlns:a16="http://schemas.microsoft.com/office/drawing/2014/main" id="{8DD26DAC-5B12-43CB-B734-EC1BDA4B2FBA}"/>
              </a:ext>
            </a:extLst>
          </p:cNvPr>
          <p:cNvPicPr>
            <a:picLocks noChangeAspect="1"/>
          </p:cNvPicPr>
          <p:nvPr/>
        </p:nvPicPr>
        <p:blipFill>
          <a:blip r:embed="rId2"/>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22913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0" y="1806257"/>
            <a:ext cx="4078186" cy="4857139"/>
          </a:xfrm>
        </p:spPr>
        <p:txBody>
          <a:bodyPr>
            <a:normAutofit fontScale="92500" lnSpcReduction="20000"/>
          </a:bodyPr>
          <a:lstStyle/>
          <a:p>
            <a:pPr>
              <a:buClr>
                <a:schemeClr val="bg1">
                  <a:lumMod val="95000"/>
                </a:schemeClr>
              </a:buClr>
              <a:buFont typeface="Courier New" panose="02070309020205020404" pitchFamily="49" charset="0"/>
              <a:buChar char="o"/>
            </a:pPr>
            <a:endParaRPr lang="en-US" sz="1900" b="1" u="sng" dirty="0">
              <a:solidFill>
                <a:schemeClr val="bg1">
                  <a:lumMod val="95000"/>
                </a:schemeClr>
              </a:solidFill>
            </a:endParaRPr>
          </a:p>
          <a:p>
            <a:pPr marL="0" indent="0">
              <a:buNone/>
            </a:pPr>
            <a:r>
              <a:rPr lang="en-US" sz="1800" b="1" dirty="0">
                <a:solidFill>
                  <a:schemeClr val="bg1">
                    <a:lumMod val="95000"/>
                  </a:schemeClr>
                </a:solidFill>
              </a:rPr>
              <a:t>Strengths: </a:t>
            </a:r>
            <a:r>
              <a:rPr lang="en-US" sz="1800" dirty="0">
                <a:solidFill>
                  <a:schemeClr val="bg1">
                    <a:lumMod val="95000"/>
                  </a:schemeClr>
                </a:solidFill>
              </a:rPr>
              <a:t>Great topic! Good Flow!</a:t>
            </a:r>
          </a:p>
          <a:p>
            <a:pPr marL="0" indent="0">
              <a:buNone/>
            </a:pPr>
            <a:endParaRPr lang="en-US" sz="1800" dirty="0">
              <a:solidFill>
                <a:schemeClr val="bg1">
                  <a:lumMod val="95000"/>
                </a:schemeClr>
              </a:solidFill>
            </a:endParaRPr>
          </a:p>
          <a:p>
            <a:pPr marL="0" indent="0">
              <a:buNone/>
            </a:pPr>
            <a:r>
              <a:rPr lang="en-US" sz="1800" b="1" dirty="0">
                <a:solidFill>
                  <a:schemeClr val="bg1">
                    <a:lumMod val="95000"/>
                  </a:schemeClr>
                </a:solidFill>
              </a:rPr>
              <a:t>Weaknesses: </a:t>
            </a:r>
            <a:r>
              <a:rPr lang="en-US" sz="1800" dirty="0">
                <a:solidFill>
                  <a:schemeClr val="bg1">
                    <a:lumMod val="95000"/>
                  </a:schemeClr>
                </a:solidFill>
              </a:rPr>
              <a:t>We have some places where we can cut words and phrases to give you more space to answer the questions we didn’t really touch on enough from the prompt.</a:t>
            </a:r>
          </a:p>
          <a:p>
            <a:pPr marL="0" indent="0">
              <a:buNone/>
            </a:pPr>
            <a:endParaRPr lang="en-US" sz="1800" dirty="0">
              <a:solidFill>
                <a:schemeClr val="bg1">
                  <a:lumMod val="95000"/>
                </a:schemeClr>
              </a:solidFill>
            </a:endParaRPr>
          </a:p>
          <a:p>
            <a:pPr marL="0" indent="0">
              <a:buNone/>
            </a:pPr>
            <a:r>
              <a:rPr lang="en-US" sz="1800" b="1" dirty="0">
                <a:solidFill>
                  <a:schemeClr val="bg1">
                    <a:lumMod val="95000"/>
                  </a:schemeClr>
                </a:solidFill>
              </a:rPr>
              <a:t>Recommended Next Steps: </a:t>
            </a:r>
            <a:r>
              <a:rPr lang="en-US" sz="1800" dirty="0">
                <a:solidFill>
                  <a:schemeClr val="bg1">
                    <a:lumMod val="95000"/>
                  </a:schemeClr>
                </a:solidFill>
              </a:rPr>
              <a:t>After you work through these changes, make sure you read the essay out loud to make sure everything is good to go! </a:t>
            </a:r>
            <a:r>
              <a:rPr lang="en-US" sz="1800" dirty="0">
                <a:solidFill>
                  <a:schemeClr val="bg1">
                    <a:lumMod val="95000"/>
                  </a:schemeClr>
                </a:solidFill>
                <a:sym typeface="Wingdings" panose="05000000000000000000" pitchFamily="2" charset="2"/>
              </a:rPr>
              <a:t> Don’t be discouraged– my application essay took 11-12 drafts to be really ready for submission to a highly competitive school. You’re doing a fabulous job, and you’re really close to being finished! :D You got this!!!</a:t>
            </a: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Summary Feedback Form</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21</a:t>
            </a:fld>
            <a:endParaRPr lang="en-US" dirty="0"/>
          </a:p>
        </p:txBody>
      </p:sp>
      <p:pic>
        <p:nvPicPr>
          <p:cNvPr id="21" name="Picture 20">
            <a:extLst>
              <a:ext uri="{FF2B5EF4-FFF2-40B4-BE49-F238E27FC236}">
                <a16:creationId xmlns:a16="http://schemas.microsoft.com/office/drawing/2014/main" id="{E1D1E114-F29A-4B22-853A-D88D98437952}"/>
              </a:ext>
            </a:extLst>
          </p:cNvPr>
          <p:cNvPicPr>
            <a:picLocks noChangeAspect="1"/>
          </p:cNvPicPr>
          <p:nvPr/>
        </p:nvPicPr>
        <p:blipFill>
          <a:blip r:embed="rId2"/>
          <a:stretch>
            <a:fillRect/>
          </a:stretch>
        </p:blipFill>
        <p:spPr>
          <a:xfrm>
            <a:off x="562935" y="184049"/>
            <a:ext cx="6706257" cy="5778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a:extLst>
              <a:ext uri="{FF2B5EF4-FFF2-40B4-BE49-F238E27FC236}">
                <a16:creationId xmlns:a16="http://schemas.microsoft.com/office/drawing/2014/main" id="{403ABB42-4D93-4F9C-B04C-5F2082DA89D2}"/>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7232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DC9E5CF-AC06-406F-BD08-9527C55526AC}"/>
              </a:ext>
            </a:extLst>
          </p:cNvPr>
          <p:cNvPicPr>
            <a:picLocks noChangeAspect="1"/>
          </p:cNvPicPr>
          <p:nvPr/>
        </p:nvPicPr>
        <p:blipFill>
          <a:blip r:embed="rId2"/>
          <a:stretch>
            <a:fillRect/>
          </a:stretch>
        </p:blipFill>
        <p:spPr>
          <a:xfrm>
            <a:off x="5380907" y="6146444"/>
            <a:ext cx="1430186" cy="365760"/>
          </a:xfrm>
          <a:prstGeom prst="rect">
            <a:avLst/>
          </a:prstGeom>
        </p:spPr>
      </p:pic>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0" y="2112263"/>
            <a:ext cx="4078188" cy="4263415"/>
          </a:xfrm>
        </p:spPr>
        <p:txBody>
          <a:bodyPr>
            <a:normAutofit/>
          </a:bodyPr>
          <a:lstStyle/>
          <a:p>
            <a:pPr>
              <a:buClr>
                <a:schemeClr val="bg1">
                  <a:lumMod val="95000"/>
                </a:schemeClr>
              </a:buClr>
              <a:buFont typeface="Courier New" panose="02070309020205020404" pitchFamily="49" charset="0"/>
              <a:buChar char="o"/>
            </a:pPr>
            <a:endParaRPr lang="en-US" sz="1900" b="1" u="sng"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Middle &amp; High School Math Subjects</a:t>
            </a:r>
          </a:p>
          <a:p>
            <a:pPr lvl="1">
              <a:buClr>
                <a:schemeClr val="bg1">
                  <a:lumMod val="95000"/>
                </a:schemeClr>
              </a:buClr>
              <a:buFont typeface="Courier New" panose="02070309020205020404" pitchFamily="49" charset="0"/>
              <a:buChar char="o"/>
            </a:pPr>
            <a:r>
              <a:rPr lang="en-US" sz="1600" dirty="0">
                <a:solidFill>
                  <a:schemeClr val="bg1">
                    <a:lumMod val="95000"/>
                  </a:schemeClr>
                </a:solidFill>
              </a:rPr>
              <a:t>Algebra through Calculus</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Open for submission during regular tutoring hours.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Turn-Around: </a:t>
            </a:r>
            <a:r>
              <a:rPr lang="en-US" sz="1800" dirty="0">
                <a:solidFill>
                  <a:schemeClr val="bg1">
                    <a:lumMod val="95000"/>
                  </a:schemeClr>
                </a:solidFill>
                <a:latin typeface="Calibri" panose="020F0502020204030204" pitchFamily="34" charset="0"/>
              </a:rPr>
              <a:t>≈</a:t>
            </a:r>
            <a:r>
              <a:rPr lang="en-US" sz="1800" dirty="0">
                <a:solidFill>
                  <a:schemeClr val="bg1">
                    <a:lumMod val="95000"/>
                  </a:schemeClr>
                </a:solidFill>
              </a:rPr>
              <a:t>12 Hours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Limited to one question per submission</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Drop-Off Math Questions</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22</a:t>
            </a:fld>
            <a:endParaRPr lang="en-US" dirty="0"/>
          </a:p>
        </p:txBody>
      </p:sp>
      <p:pic>
        <p:nvPicPr>
          <p:cNvPr id="21" name="Picture 20">
            <a:extLst>
              <a:ext uri="{FF2B5EF4-FFF2-40B4-BE49-F238E27FC236}">
                <a16:creationId xmlns:a16="http://schemas.microsoft.com/office/drawing/2014/main" id="{7C598242-6E01-4CE8-81F0-613D6359E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57" y="197051"/>
            <a:ext cx="7039131" cy="5338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cxnSp>
        <p:nvCxnSpPr>
          <p:cNvPr id="22" name="Straight Connector 21">
            <a:extLst>
              <a:ext uri="{FF2B5EF4-FFF2-40B4-BE49-F238E27FC236}">
                <a16:creationId xmlns:a16="http://schemas.microsoft.com/office/drawing/2014/main" id="{D0FF16CB-215D-42C8-987B-8084D5387F2D}"/>
              </a:ext>
            </a:extLst>
          </p:cNvPr>
          <p:cNvCxnSpPr/>
          <p:nvPr/>
        </p:nvCxnSpPr>
        <p:spPr>
          <a:xfrm>
            <a:off x="8029254" y="3396636"/>
            <a:ext cx="34007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859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873885490"/>
              </p:ext>
            </p:extLst>
          </p:nvPr>
        </p:nvGraphicFramePr>
        <p:xfrm>
          <a:off x="987552" y="1384224"/>
          <a:ext cx="10808208" cy="4399280"/>
        </p:xfrm>
        <a:graphic>
          <a:graphicData uri="http://schemas.openxmlformats.org/drawingml/2006/table">
            <a:tbl>
              <a:tblPr firstRow="1" bandRow="1">
                <a:tableStyleId>{1FECB4D8-DB02-4DC6-A0A2-4F2EBAE1DC90}</a:tableStyleId>
              </a:tblPr>
              <a:tblGrid>
                <a:gridCol w="2332091">
                  <a:extLst>
                    <a:ext uri="{9D8B030D-6E8A-4147-A177-3AD203B41FA5}">
                      <a16:colId xmlns:a16="http://schemas.microsoft.com/office/drawing/2014/main" val="3614898693"/>
                    </a:ext>
                  </a:extLst>
                </a:gridCol>
                <a:gridCol w="8476117">
                  <a:extLst>
                    <a:ext uri="{9D8B030D-6E8A-4147-A177-3AD203B41FA5}">
                      <a16:colId xmlns:a16="http://schemas.microsoft.com/office/drawing/2014/main" val="2454167947"/>
                    </a:ext>
                  </a:extLst>
                </a:gridCol>
              </a:tblGrid>
              <a:tr h="370840">
                <a:tc>
                  <a:txBody>
                    <a:bodyPr/>
                    <a:lstStyle/>
                    <a:p>
                      <a:r>
                        <a:rPr lang="en-US" dirty="0"/>
                        <a:t>Grade</a:t>
                      </a:r>
                    </a:p>
                  </a:txBody>
                  <a:tcPr/>
                </a:tc>
                <a:tc>
                  <a:txBody>
                    <a:bodyPr/>
                    <a:lstStyle/>
                    <a:p>
                      <a:r>
                        <a:rPr lang="en-US" dirty="0"/>
                        <a:t>Describe Your Assignment</a:t>
                      </a:r>
                    </a:p>
                  </a:txBody>
                  <a:tcPr/>
                </a:tc>
                <a:extLst>
                  <a:ext uri="{0D108BD9-81ED-4DB2-BD59-A6C34878D82A}">
                    <a16:rowId xmlns:a16="http://schemas.microsoft.com/office/drawing/2014/main" val="2667981727"/>
                  </a:ext>
                </a:extLst>
              </a:tr>
              <a:tr h="370840">
                <a:tc>
                  <a:txBody>
                    <a:bodyPr/>
                    <a:lstStyle/>
                    <a:p>
                      <a:r>
                        <a:rPr lang="en-US" dirty="0"/>
                        <a:t>9</a:t>
                      </a:r>
                      <a:r>
                        <a:rPr lang="en-US" baseline="30000" dirty="0"/>
                        <a:t>th</a:t>
                      </a:r>
                      <a:r>
                        <a:rPr lang="en-US" dirty="0"/>
                        <a:t> Grade</a:t>
                      </a:r>
                    </a:p>
                  </a:txBody>
                  <a:tcPr/>
                </a:tc>
                <a:tc>
                  <a:txBody>
                    <a:bodyPr/>
                    <a:lstStyle/>
                    <a:p>
                      <a:r>
                        <a:rPr lang="en-US" dirty="0"/>
                        <a:t>“Two planes leave an airport at the same time heading in the same direction. One plan is traveling at 350 mph and the other is traveling at 400mph. How long will it take for the difference between the two planes to be 75 miles?”</a:t>
                      </a:r>
                    </a:p>
                  </a:txBody>
                  <a:tcPr/>
                </a:tc>
                <a:extLst>
                  <a:ext uri="{0D108BD9-81ED-4DB2-BD59-A6C34878D82A}">
                    <a16:rowId xmlns:a16="http://schemas.microsoft.com/office/drawing/2014/main" val="1522612035"/>
                  </a:ext>
                </a:extLst>
              </a:tr>
              <a:tr h="370840">
                <a:tc>
                  <a:txBody>
                    <a:bodyPr/>
                    <a:lstStyle/>
                    <a:p>
                      <a:r>
                        <a:rPr lang="en-US" baseline="0" dirty="0"/>
                        <a:t>10</a:t>
                      </a:r>
                      <a:r>
                        <a:rPr lang="en-US" baseline="30000" dirty="0"/>
                        <a:t>th</a:t>
                      </a:r>
                      <a:r>
                        <a:rPr lang="en-US" dirty="0"/>
                        <a:t> Grade</a:t>
                      </a:r>
                    </a:p>
                  </a:txBody>
                  <a:tcPr/>
                </a:tc>
                <a:tc>
                  <a:txBody>
                    <a:bodyPr/>
                    <a:lstStyle/>
                    <a:p>
                      <a:r>
                        <a:rPr lang="en-US" dirty="0"/>
                        <a:t>“Hi, I'm currently doing this problem on my Solving Quadratic Systems Homework and I don't know how to do it. Please use the quadratic formula for this one and help solve it algebraically. Thank you.”</a:t>
                      </a:r>
                    </a:p>
                  </a:txBody>
                  <a:tcPr/>
                </a:tc>
                <a:extLst>
                  <a:ext uri="{0D108BD9-81ED-4DB2-BD59-A6C34878D82A}">
                    <a16:rowId xmlns:a16="http://schemas.microsoft.com/office/drawing/2014/main" val="67527298"/>
                  </a:ext>
                </a:extLst>
              </a:tr>
              <a:tr h="370840">
                <a:tc>
                  <a:txBody>
                    <a:bodyPr/>
                    <a:lstStyle/>
                    <a:p>
                      <a:r>
                        <a:rPr lang="en-US" dirty="0"/>
                        <a:t>11</a:t>
                      </a:r>
                      <a:r>
                        <a:rPr lang="en-US" baseline="30000" dirty="0"/>
                        <a:t>th</a:t>
                      </a:r>
                      <a:r>
                        <a:rPr lang="en-US" dirty="0"/>
                        <a:t> Grade</a:t>
                      </a:r>
                    </a:p>
                  </a:txBody>
                  <a:tcPr/>
                </a:tc>
                <a:tc>
                  <a:txBody>
                    <a:bodyPr/>
                    <a:lstStyle/>
                    <a:p>
                      <a:r>
                        <a:rPr lang="en-US" dirty="0"/>
                        <a:t>“I wanted help understanding the e (base of natural logarithms) and the ln for logs.”</a:t>
                      </a:r>
                    </a:p>
                  </a:txBody>
                  <a:tcPr/>
                </a:tc>
                <a:extLst>
                  <a:ext uri="{0D108BD9-81ED-4DB2-BD59-A6C34878D82A}">
                    <a16:rowId xmlns:a16="http://schemas.microsoft.com/office/drawing/2014/main" val="2245121527"/>
                  </a:ext>
                </a:extLst>
              </a:tr>
              <a:tr h="370840">
                <a:tc>
                  <a:txBody>
                    <a:bodyPr/>
                    <a:lstStyle/>
                    <a:p>
                      <a:r>
                        <a:rPr lang="en-US" dirty="0"/>
                        <a:t>12</a:t>
                      </a:r>
                      <a:r>
                        <a:rPr lang="en-US" baseline="30000" dirty="0"/>
                        <a:t>th</a:t>
                      </a:r>
                      <a:r>
                        <a:rPr lang="en-US" dirty="0"/>
                        <a:t> Grade</a:t>
                      </a:r>
                    </a:p>
                  </a:txBody>
                  <a:tcPr/>
                </a:tc>
                <a:tc>
                  <a:txBody>
                    <a:bodyPr/>
                    <a:lstStyle/>
                    <a:p>
                      <a:r>
                        <a:rPr lang="en-US" dirty="0"/>
                        <a:t>“determine the y intercept of the line represented by the given equation  -y=7/4x+8/7  I know we have to divide by -1 to get the answer because the teacher said so but I do not understand why we have to divide -1 for this problem, how do I know when to do that?”</a:t>
                      </a:r>
                    </a:p>
                  </a:txBody>
                  <a:tcPr/>
                </a:tc>
                <a:extLst>
                  <a:ext uri="{0D108BD9-81ED-4DB2-BD59-A6C34878D82A}">
                    <a16:rowId xmlns:a16="http://schemas.microsoft.com/office/drawing/2014/main" val="29420464"/>
                  </a:ext>
                </a:extLst>
              </a:tr>
              <a:tr h="370840">
                <a:tc>
                  <a:txBody>
                    <a:bodyPr/>
                    <a:lstStyle/>
                    <a:p>
                      <a:r>
                        <a:rPr lang="en-US" dirty="0"/>
                        <a:t>College</a:t>
                      </a:r>
                    </a:p>
                  </a:txBody>
                  <a:tcPr/>
                </a:tc>
                <a:tc>
                  <a:txBody>
                    <a:bodyPr/>
                    <a:lstStyle/>
                    <a:p>
                      <a:r>
                        <a:rPr lang="en-US" dirty="0"/>
                        <a:t>“Please see attached. I'm confused because when I get to the last step of integrating sin^2(x) again, wouldn't I just be back in a loop of integrating and replacing the answer with the given trig identity?”</a:t>
                      </a:r>
                    </a:p>
                  </a:txBody>
                  <a:tcPr/>
                </a:tc>
                <a:extLst>
                  <a:ext uri="{0D108BD9-81ED-4DB2-BD59-A6C34878D82A}">
                    <a16:rowId xmlns:a16="http://schemas.microsoft.com/office/drawing/2014/main" val="2291971524"/>
                  </a:ext>
                </a:extLst>
              </a:tr>
            </a:tbl>
          </a:graphicData>
        </a:graphic>
      </p:graphicFrame>
      <p:sp>
        <p:nvSpPr>
          <p:cNvPr id="10" name="Footer Placeholder 6">
            <a:extLst>
              <a:ext uri="{FF2B5EF4-FFF2-40B4-BE49-F238E27FC236}">
                <a16:creationId xmlns:a16="http://schemas.microsoft.com/office/drawing/2014/main" id="{29AB96C7-B4FC-4CA3-94EB-994536F80DAC}"/>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1" name="Slide Number Placeholder 8">
            <a:extLst>
              <a:ext uri="{FF2B5EF4-FFF2-40B4-BE49-F238E27FC236}">
                <a16:creationId xmlns:a16="http://schemas.microsoft.com/office/drawing/2014/main" id="{46A8B859-8EA1-4423-9AE4-4E3AFC62240E}"/>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23</a:t>
            </a:fld>
            <a:endParaRPr lang="en-US" dirty="0"/>
          </a:p>
        </p:txBody>
      </p:sp>
      <p:sp>
        <p:nvSpPr>
          <p:cNvPr id="12" name="TextBox 11">
            <a:extLst>
              <a:ext uri="{FF2B5EF4-FFF2-40B4-BE49-F238E27FC236}">
                <a16:creationId xmlns:a16="http://schemas.microsoft.com/office/drawing/2014/main" id="{11FCADBA-92CF-4174-9127-9E50FD4FE54C}"/>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pic>
        <p:nvPicPr>
          <p:cNvPr id="8" name="Picture 7">
            <a:extLst>
              <a:ext uri="{FF2B5EF4-FFF2-40B4-BE49-F238E27FC236}">
                <a16:creationId xmlns:a16="http://schemas.microsoft.com/office/drawing/2014/main" id="{FC59BD88-FBDE-4407-ACEE-3153B3F0913C}"/>
              </a:ext>
            </a:extLst>
          </p:cNvPr>
          <p:cNvPicPr>
            <a:picLocks noChangeAspect="1"/>
          </p:cNvPicPr>
          <p:nvPr/>
        </p:nvPicPr>
        <p:blipFill>
          <a:blip r:embed="rId2"/>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401544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2" y="2112263"/>
            <a:ext cx="4078186" cy="4263415"/>
          </a:xfrm>
        </p:spPr>
        <p:txBody>
          <a:bodyPr>
            <a:normAutofit/>
          </a:bodyPr>
          <a:lstStyle/>
          <a:p>
            <a:pPr>
              <a:buClr>
                <a:schemeClr val="bg1">
                  <a:lumMod val="95000"/>
                </a:schemeClr>
              </a:buClr>
              <a:buFont typeface="Courier New" panose="02070309020205020404" pitchFamily="49" charset="0"/>
              <a:buChar char="o"/>
            </a:pPr>
            <a:endParaRPr lang="en-US" sz="1900" b="1" u="sng"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Explanation for each step</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Neatly drawn whiteboards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Post-response feedback form</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Not a substitution for real-time tutoring sessions</a:t>
            </a:r>
          </a:p>
          <a:p>
            <a:pPr>
              <a:buClr>
                <a:schemeClr val="bg1">
                  <a:lumMod val="95000"/>
                </a:schemeClr>
              </a:buClr>
              <a:buFont typeface="Courier New" panose="02070309020205020404" pitchFamily="49" charset="0"/>
              <a:buChar char="o"/>
            </a:pPr>
            <a:r>
              <a:rPr lang="en-US" sz="1800" dirty="0">
                <a:solidFill>
                  <a:schemeClr val="bg1">
                    <a:lumMod val="95000"/>
                  </a:schemeClr>
                </a:solidFill>
              </a:rPr>
              <a:t>Can be helpful as a time-management tool</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227540"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u="sng" cap="none" spc="0" dirty="0">
                <a:solidFill>
                  <a:schemeClr val="accent3"/>
                </a:solidFill>
                <a:latin typeface="+mn-lt"/>
              </a:rPr>
              <a:t>Step by Step Explanations</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24</a:t>
            </a:fld>
            <a:endParaRPr lang="en-US" dirty="0"/>
          </a:p>
        </p:txBody>
      </p:sp>
      <p:cxnSp>
        <p:nvCxnSpPr>
          <p:cNvPr id="21" name="Straight Connector 20">
            <a:extLst>
              <a:ext uri="{FF2B5EF4-FFF2-40B4-BE49-F238E27FC236}">
                <a16:creationId xmlns:a16="http://schemas.microsoft.com/office/drawing/2014/main" id="{FB68A391-C3C2-40A9-9749-1650A54571A8}"/>
              </a:ext>
            </a:extLst>
          </p:cNvPr>
          <p:cNvCxnSpPr/>
          <p:nvPr/>
        </p:nvCxnSpPr>
        <p:spPr>
          <a:xfrm>
            <a:off x="8029254" y="3949376"/>
            <a:ext cx="3400746" cy="0"/>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4EA4A368-3184-401C-A16E-F155313805D0}"/>
              </a:ext>
            </a:extLst>
          </p:cNvPr>
          <p:cNvPicPr>
            <a:picLocks noChangeAspect="1"/>
          </p:cNvPicPr>
          <p:nvPr/>
        </p:nvPicPr>
        <p:blipFill rotWithShape="1">
          <a:blip r:embed="rId2"/>
          <a:srcRect t="12893" b="32209"/>
          <a:stretch/>
        </p:blipFill>
        <p:spPr>
          <a:xfrm>
            <a:off x="413616" y="151879"/>
            <a:ext cx="4590387" cy="4438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5" name="Picture 24">
            <a:extLst>
              <a:ext uri="{FF2B5EF4-FFF2-40B4-BE49-F238E27FC236}">
                <a16:creationId xmlns:a16="http://schemas.microsoft.com/office/drawing/2014/main" id="{4D012090-E900-4B4E-BA5D-62E449ECA2F4}"/>
              </a:ext>
            </a:extLst>
          </p:cNvPr>
          <p:cNvPicPr>
            <a:picLocks noChangeAspect="1"/>
          </p:cNvPicPr>
          <p:nvPr/>
        </p:nvPicPr>
        <p:blipFill rotWithShape="1">
          <a:blip r:embed="rId3"/>
          <a:srcRect b="22697"/>
          <a:stretch/>
        </p:blipFill>
        <p:spPr>
          <a:xfrm>
            <a:off x="2690964" y="3963452"/>
            <a:ext cx="4626079" cy="1760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0" name="Picture 19">
            <a:extLst>
              <a:ext uri="{FF2B5EF4-FFF2-40B4-BE49-F238E27FC236}">
                <a16:creationId xmlns:a16="http://schemas.microsoft.com/office/drawing/2014/main" id="{17FE8B72-7669-4A94-809B-497D8A373B74}"/>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10351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a:bodyPr>
          <a:lstStyle/>
          <a:p>
            <a:r>
              <a:rPr lang="en-US" sz="4000" u="sng" spc="800" dirty="0">
                <a:solidFill>
                  <a:schemeClr val="accent2"/>
                </a:solidFill>
              </a:rPr>
              <a:t>Patron Experience</a:t>
            </a:r>
            <a:endParaRPr lang="en-US" sz="4000" u="sng" dirty="0">
              <a:solidFill>
                <a:schemeClr val="accent2"/>
              </a:solidFill>
            </a:endParaRPr>
          </a:p>
        </p:txBody>
      </p:sp>
      <p:sp>
        <p:nvSpPr>
          <p:cNvPr id="11" name="Content Placeholder 10"/>
          <p:cNvSpPr>
            <a:spLocks noGrp="1"/>
          </p:cNvSpPr>
          <p:nvPr>
            <p:ph idx="1"/>
          </p:nvPr>
        </p:nvSpPr>
        <p:spPr>
          <a:xfrm>
            <a:off x="7964461" y="1271016"/>
            <a:ext cx="3904451" cy="5241187"/>
          </a:xfrm>
        </p:spPr>
        <p:txBody>
          <a:bodyPr>
            <a:normAutofit/>
          </a:bodyPr>
          <a:lstStyle/>
          <a:p>
            <a:endParaRPr lang="en-US" sz="1900" b="1" u="sng" dirty="0">
              <a:solidFill>
                <a:schemeClr val="bg1"/>
              </a:solidFill>
            </a:endParaRPr>
          </a:p>
          <a:p>
            <a:pPr marL="0" indent="0">
              <a:buClr>
                <a:schemeClr val="bg1"/>
              </a:buClr>
              <a:buNone/>
            </a:pPr>
            <a:r>
              <a:rPr lang="en-US" b="1" dirty="0">
                <a:solidFill>
                  <a:schemeClr val="accent3"/>
                </a:solidFill>
              </a:rPr>
              <a:t>Practice Quizzes &amp; Skills Drills</a:t>
            </a:r>
          </a:p>
          <a:p>
            <a:pPr marL="0" indent="0">
              <a:buClr>
                <a:schemeClr val="bg1"/>
              </a:buClr>
              <a:buNone/>
            </a:pPr>
            <a:endParaRPr lang="en-US" b="1" dirty="0">
              <a:solidFill>
                <a:schemeClr val="accent3"/>
              </a:solidFill>
            </a:endParaRPr>
          </a:p>
          <a:p>
            <a:pPr marL="0" indent="0">
              <a:buClr>
                <a:schemeClr val="bg1"/>
              </a:buClr>
              <a:buNone/>
            </a:pPr>
            <a:r>
              <a:rPr lang="en-US" b="1" dirty="0">
                <a:solidFill>
                  <a:schemeClr val="bg2">
                    <a:lumMod val="90000"/>
                  </a:schemeClr>
                </a:solidFill>
              </a:rPr>
              <a:t>High School/End of Chapter</a:t>
            </a:r>
          </a:p>
          <a:p>
            <a:pPr>
              <a:buClr>
                <a:schemeClr val="bg1"/>
              </a:buClr>
              <a:buFont typeface="Courier New" panose="02070309020205020404" pitchFamily="49" charset="0"/>
              <a:buChar char="o"/>
            </a:pPr>
            <a:r>
              <a:rPr lang="en-US" sz="1600" dirty="0">
                <a:solidFill>
                  <a:schemeClr val="bg1"/>
                </a:solidFill>
              </a:rPr>
              <a:t>Math Fundamentals</a:t>
            </a:r>
          </a:p>
          <a:p>
            <a:pPr>
              <a:buClr>
                <a:schemeClr val="bg1"/>
              </a:buClr>
              <a:buFont typeface="Courier New" panose="02070309020205020404" pitchFamily="49" charset="0"/>
              <a:buChar char="o"/>
            </a:pPr>
            <a:r>
              <a:rPr lang="en-US" sz="1600" dirty="0">
                <a:solidFill>
                  <a:schemeClr val="bg1"/>
                </a:solidFill>
              </a:rPr>
              <a:t>Algebra I</a:t>
            </a:r>
          </a:p>
          <a:p>
            <a:pPr>
              <a:buClr>
                <a:schemeClr val="bg1"/>
              </a:buClr>
              <a:buFont typeface="Courier New" panose="02070309020205020404" pitchFamily="49" charset="0"/>
              <a:buChar char="o"/>
            </a:pPr>
            <a:r>
              <a:rPr lang="en-US" sz="1600" dirty="0">
                <a:solidFill>
                  <a:schemeClr val="bg1"/>
                </a:solidFill>
              </a:rPr>
              <a:t>Geometry</a:t>
            </a:r>
          </a:p>
          <a:p>
            <a:pPr>
              <a:buClr>
                <a:schemeClr val="bg1"/>
              </a:buClr>
              <a:buFont typeface="Courier New" panose="02070309020205020404" pitchFamily="49" charset="0"/>
              <a:buChar char="o"/>
            </a:pPr>
            <a:r>
              <a:rPr lang="en-US" sz="1600" dirty="0">
                <a:solidFill>
                  <a:schemeClr val="bg1"/>
                </a:solidFill>
              </a:rPr>
              <a:t>Algebra II</a:t>
            </a:r>
          </a:p>
          <a:p>
            <a:pPr>
              <a:buClr>
                <a:schemeClr val="bg1"/>
              </a:buClr>
              <a:buFont typeface="Courier New" panose="02070309020205020404" pitchFamily="49" charset="0"/>
              <a:buChar char="o"/>
            </a:pPr>
            <a:r>
              <a:rPr lang="en-US" sz="1600" dirty="0">
                <a:solidFill>
                  <a:schemeClr val="bg1"/>
                </a:solidFill>
              </a:rPr>
              <a:t>Calculus</a:t>
            </a:r>
          </a:p>
          <a:p>
            <a:pPr>
              <a:buClr>
                <a:schemeClr val="bg1"/>
              </a:buClr>
              <a:buFont typeface="Courier New" panose="02070309020205020404" pitchFamily="49" charset="0"/>
              <a:buChar char="o"/>
            </a:pPr>
            <a:r>
              <a:rPr lang="en-US" sz="1600" dirty="0">
                <a:solidFill>
                  <a:schemeClr val="bg1"/>
                </a:solidFill>
              </a:rPr>
              <a:t>Biology</a:t>
            </a:r>
          </a:p>
          <a:p>
            <a:pPr>
              <a:buClr>
                <a:schemeClr val="bg1"/>
              </a:buClr>
              <a:buFont typeface="Courier New" panose="02070309020205020404" pitchFamily="49" charset="0"/>
              <a:buChar char="o"/>
            </a:pPr>
            <a:r>
              <a:rPr lang="en-US" sz="1600" dirty="0">
                <a:solidFill>
                  <a:schemeClr val="bg1"/>
                </a:solidFill>
              </a:rPr>
              <a:t>Chemistry</a:t>
            </a:r>
          </a:p>
          <a:p>
            <a:pPr>
              <a:buClr>
                <a:schemeClr val="bg1"/>
              </a:buClr>
              <a:buFont typeface="Courier New" panose="02070309020205020404" pitchFamily="49" charset="0"/>
              <a:buChar char="o"/>
            </a:pPr>
            <a:r>
              <a:rPr lang="en-US" sz="1600" dirty="0">
                <a:solidFill>
                  <a:schemeClr val="bg1"/>
                </a:solidFill>
              </a:rPr>
              <a:t>Physics</a:t>
            </a:r>
          </a:p>
          <a:p>
            <a:pPr>
              <a:buClr>
                <a:schemeClr val="bg1"/>
              </a:buClr>
              <a:buFont typeface="Courier New" panose="02070309020205020404" pitchFamily="49" charset="0"/>
              <a:buChar char="o"/>
            </a:pPr>
            <a:r>
              <a:rPr lang="en-US" sz="1600" dirty="0">
                <a:solidFill>
                  <a:schemeClr val="bg1"/>
                </a:solidFill>
              </a:rPr>
              <a:t>English/Language Arts</a:t>
            </a:r>
          </a:p>
          <a:p>
            <a:pPr marL="0" indent="0">
              <a:buClr>
                <a:schemeClr val="bg1"/>
              </a:buClr>
              <a:buNone/>
            </a:pPr>
            <a:endParaRPr lang="en-US" sz="1900" dirty="0">
              <a:solidFill>
                <a:schemeClr val="bg1"/>
              </a:solidFill>
            </a:endParaRPr>
          </a:p>
        </p:txBody>
      </p:sp>
      <p:pic>
        <p:nvPicPr>
          <p:cNvPr id="13" name="Picture 2">
            <a:extLst>
              <a:ext uri="{FF2B5EF4-FFF2-40B4-BE49-F238E27FC236}">
                <a16:creationId xmlns:a16="http://schemas.microsoft.com/office/drawing/2014/main" id="{E0247EA8-DC04-41C6-B45A-310822F3E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59" y="279891"/>
            <a:ext cx="6646734" cy="2958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5" name="Picture 3">
            <a:extLst>
              <a:ext uri="{FF2B5EF4-FFF2-40B4-BE49-F238E27FC236}">
                <a16:creationId xmlns:a16="http://schemas.microsoft.com/office/drawing/2014/main" id="{AFBBBCAE-87A6-4F67-9D14-4989B4274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31" y="3025879"/>
            <a:ext cx="5907027" cy="2937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17" name="Footer Placeholder 6">
            <a:extLst>
              <a:ext uri="{FF2B5EF4-FFF2-40B4-BE49-F238E27FC236}">
                <a16:creationId xmlns:a16="http://schemas.microsoft.com/office/drawing/2014/main" id="{5854BA67-7D54-4593-9DC0-BD0D4EE95FC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8C931B71-516D-4816-944D-2E8AE4A55CC2}"/>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25</a:t>
            </a:fld>
            <a:endParaRPr lang="en-US" dirty="0"/>
          </a:p>
        </p:txBody>
      </p:sp>
      <p:pic>
        <p:nvPicPr>
          <p:cNvPr id="20" name="Picture 19">
            <a:extLst>
              <a:ext uri="{FF2B5EF4-FFF2-40B4-BE49-F238E27FC236}">
                <a16:creationId xmlns:a16="http://schemas.microsoft.com/office/drawing/2014/main" id="{37B5DD23-8590-453F-98BA-443ED516CD77}"/>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72118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a:bodyPr>
          <a:lstStyle/>
          <a:p>
            <a:r>
              <a:rPr lang="en-US" sz="4000" u="sng" spc="800" dirty="0">
                <a:solidFill>
                  <a:schemeClr val="accent2"/>
                </a:solidFill>
              </a:rPr>
              <a:t>Patron Experience</a:t>
            </a:r>
            <a:endParaRPr lang="en-US" sz="4000" u="sng" dirty="0">
              <a:solidFill>
                <a:schemeClr val="accent2"/>
              </a:solidFill>
            </a:endParaRPr>
          </a:p>
        </p:txBody>
      </p:sp>
      <p:sp>
        <p:nvSpPr>
          <p:cNvPr id="11" name="Content Placeholder 10"/>
          <p:cNvSpPr>
            <a:spLocks noGrp="1"/>
          </p:cNvSpPr>
          <p:nvPr>
            <p:ph idx="1"/>
          </p:nvPr>
        </p:nvSpPr>
        <p:spPr>
          <a:xfrm>
            <a:off x="7918121" y="1655065"/>
            <a:ext cx="4124527" cy="4720614"/>
          </a:xfrm>
        </p:spPr>
        <p:txBody>
          <a:bodyPr>
            <a:normAutofit/>
          </a:bodyPr>
          <a:lstStyle/>
          <a:p>
            <a:endParaRPr lang="en-US" sz="1900" b="1" u="sng" dirty="0">
              <a:solidFill>
                <a:schemeClr val="bg1"/>
              </a:solidFill>
            </a:endParaRPr>
          </a:p>
          <a:p>
            <a:pPr marL="0" indent="0">
              <a:buClr>
                <a:schemeClr val="bg1"/>
              </a:buClr>
              <a:buNone/>
            </a:pPr>
            <a:r>
              <a:rPr lang="en-US" b="1" dirty="0" err="1">
                <a:solidFill>
                  <a:schemeClr val="accent3"/>
                </a:solidFill>
              </a:rPr>
              <a:t>SkillsCenter</a:t>
            </a:r>
            <a:r>
              <a:rPr lang="en-US" b="1" dirty="0">
                <a:solidFill>
                  <a:schemeClr val="accent3"/>
                </a:solidFill>
              </a:rPr>
              <a:t>™ Resource Library</a:t>
            </a:r>
          </a:p>
          <a:p>
            <a:pPr marL="0" indent="0">
              <a:buClr>
                <a:schemeClr val="bg1"/>
              </a:buClr>
              <a:buNone/>
            </a:pPr>
            <a:r>
              <a:rPr lang="en-US" b="1" dirty="0">
                <a:solidFill>
                  <a:schemeClr val="bg1"/>
                </a:solidFill>
              </a:rPr>
              <a:t>Study • Test Prep •  Job Search</a:t>
            </a:r>
          </a:p>
          <a:p>
            <a:pPr marL="0" indent="0">
              <a:buClr>
                <a:schemeClr val="bg1"/>
              </a:buClr>
              <a:buNone/>
            </a:pPr>
            <a:endParaRPr lang="en-US" b="1" dirty="0">
              <a:solidFill>
                <a:schemeClr val="bg1"/>
              </a:solidFill>
            </a:endParaRPr>
          </a:p>
          <a:p>
            <a:pPr>
              <a:buClr>
                <a:schemeClr val="bg1"/>
              </a:buClr>
            </a:pPr>
            <a:r>
              <a:rPr lang="en-US" sz="1900" dirty="0">
                <a:solidFill>
                  <a:schemeClr val="bg1"/>
                </a:solidFill>
              </a:rPr>
              <a:t>Websites</a:t>
            </a:r>
          </a:p>
          <a:p>
            <a:pPr>
              <a:buClr>
                <a:schemeClr val="bg1"/>
              </a:buClr>
            </a:pPr>
            <a:r>
              <a:rPr lang="en-US" sz="1900" dirty="0">
                <a:solidFill>
                  <a:schemeClr val="bg1"/>
                </a:solidFill>
              </a:rPr>
              <a:t>Videos</a:t>
            </a:r>
          </a:p>
          <a:p>
            <a:pPr>
              <a:buClr>
                <a:schemeClr val="bg1"/>
              </a:buClr>
            </a:pPr>
            <a:r>
              <a:rPr lang="en-US" sz="1900" dirty="0">
                <a:solidFill>
                  <a:schemeClr val="bg1"/>
                </a:solidFill>
              </a:rPr>
              <a:t>Tutor.com Sessions</a:t>
            </a:r>
          </a:p>
          <a:p>
            <a:pPr>
              <a:buClr>
                <a:schemeClr val="bg1"/>
              </a:buClr>
            </a:pPr>
            <a:r>
              <a:rPr lang="en-US" sz="1900" dirty="0">
                <a:solidFill>
                  <a:schemeClr val="bg1"/>
                </a:solidFill>
              </a:rPr>
              <a:t>Sample Tests &amp; Worksheets</a:t>
            </a:r>
          </a:p>
          <a:p>
            <a:pPr>
              <a:buClr>
                <a:schemeClr val="bg1"/>
              </a:buClr>
            </a:pPr>
            <a:r>
              <a:rPr lang="en-US" sz="1900" dirty="0">
                <a:solidFill>
                  <a:schemeClr val="bg1"/>
                </a:solidFill>
              </a:rPr>
              <a:t>Learning Games</a:t>
            </a:r>
          </a:p>
          <a:p>
            <a:pPr>
              <a:buClr>
                <a:schemeClr val="bg1"/>
              </a:buClr>
            </a:pPr>
            <a:r>
              <a:rPr lang="en-US" sz="1900" dirty="0">
                <a:solidFill>
                  <a:schemeClr val="bg1"/>
                </a:solidFill>
              </a:rPr>
              <a:t>Flashcards</a:t>
            </a:r>
          </a:p>
          <a:p>
            <a:pPr>
              <a:buClr>
                <a:schemeClr val="bg1"/>
              </a:buClr>
            </a:pPr>
            <a:r>
              <a:rPr lang="en-US" sz="1900" dirty="0">
                <a:solidFill>
                  <a:schemeClr val="bg1"/>
                </a:solidFill>
              </a:rPr>
              <a:t>Textbook Solutions</a:t>
            </a:r>
          </a:p>
          <a:p>
            <a:pPr>
              <a:buClr>
                <a:schemeClr val="bg1"/>
              </a:buClr>
            </a:pPr>
            <a:endParaRPr lang="en-US" sz="1900" dirty="0">
              <a:solidFill>
                <a:schemeClr val="bg1"/>
              </a:solidFill>
            </a:endParaRPr>
          </a:p>
        </p:txBody>
      </p:sp>
      <p:pic>
        <p:nvPicPr>
          <p:cNvPr id="3" name="Picture 2">
            <a:extLst>
              <a:ext uri="{FF2B5EF4-FFF2-40B4-BE49-F238E27FC236}">
                <a16:creationId xmlns:a16="http://schemas.microsoft.com/office/drawing/2014/main" id="{F53BF7BB-5126-4B25-89AE-93857728D0DD}"/>
              </a:ext>
            </a:extLst>
          </p:cNvPr>
          <p:cNvPicPr>
            <a:picLocks noChangeAspect="1"/>
          </p:cNvPicPr>
          <p:nvPr/>
        </p:nvPicPr>
        <p:blipFill rotWithShape="1">
          <a:blip r:embed="rId2"/>
          <a:srcRect b="44188"/>
          <a:stretch/>
        </p:blipFill>
        <p:spPr>
          <a:xfrm>
            <a:off x="473024" y="73671"/>
            <a:ext cx="6882723" cy="5961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26</a:t>
            </a:fld>
            <a:endParaRPr lang="en-US" dirty="0"/>
          </a:p>
        </p:txBody>
      </p:sp>
      <p:pic>
        <p:nvPicPr>
          <p:cNvPr id="17" name="Picture 16">
            <a:extLst>
              <a:ext uri="{FF2B5EF4-FFF2-40B4-BE49-F238E27FC236}">
                <a16:creationId xmlns:a16="http://schemas.microsoft.com/office/drawing/2014/main" id="{D09B9E26-4863-4760-9A8F-8FAB3943DF1E}"/>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425560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6" name="Rectangle 15"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BFF228-8712-4E11-B0F3-90EAF6F4816B}"/>
              </a:ext>
            </a:extLst>
          </p:cNvPr>
          <p:cNvSpPr>
            <a:spLocks noGrp="1"/>
          </p:cNvSpPr>
          <p:nvPr>
            <p:ph type="title"/>
          </p:nvPr>
        </p:nvSpPr>
        <p:spPr>
          <a:xfrm>
            <a:off x="4916251" y="1231506"/>
            <a:ext cx="6338958" cy="4394988"/>
          </a:xfrm>
        </p:spPr>
        <p:txBody>
          <a:bodyPr vert="horz" lIns="91440" tIns="45720" rIns="91440" bIns="45720" rtlCol="0" anchor="ctr">
            <a:normAutofit/>
          </a:bodyPr>
          <a:lstStyle/>
          <a:p>
            <a:pPr algn="ctr"/>
            <a:r>
              <a:rPr lang="en-US" sz="6600" spc="800" dirty="0">
                <a:solidFill>
                  <a:schemeClr val="bg1">
                    <a:lumMod val="95000"/>
                  </a:schemeClr>
                </a:solidFill>
              </a:rPr>
              <a:t>Questions?</a:t>
            </a:r>
          </a:p>
        </p:txBody>
      </p:sp>
      <p:sp>
        <p:nvSpPr>
          <p:cNvPr id="3" name="Content Placeholder 2">
            <a:extLst>
              <a:ext uri="{FF2B5EF4-FFF2-40B4-BE49-F238E27FC236}">
                <a16:creationId xmlns:a16="http://schemas.microsoft.com/office/drawing/2014/main" id="{0C6FD75E-98E7-4516-808F-4D494A6B7A13}"/>
              </a:ext>
            </a:extLst>
          </p:cNvPr>
          <p:cNvSpPr>
            <a:spLocks noGrp="1"/>
          </p:cNvSpPr>
          <p:nvPr>
            <p:ph idx="1"/>
          </p:nvPr>
        </p:nvSpPr>
        <p:spPr>
          <a:xfrm>
            <a:off x="566929" y="1565556"/>
            <a:ext cx="3112442" cy="3726888"/>
          </a:xfrm>
        </p:spPr>
        <p:txBody>
          <a:bodyPr vert="horz" lIns="91440" tIns="45720" rIns="91440" bIns="45720" rtlCol="0" anchor="ctr">
            <a:normAutofit/>
          </a:bodyPr>
          <a:lstStyle/>
          <a:p>
            <a:pPr marL="0" indent="0">
              <a:lnSpc>
                <a:spcPct val="100000"/>
              </a:lnSpc>
              <a:buNone/>
            </a:pPr>
            <a:r>
              <a:rPr lang="en-US" sz="2800" b="1" cap="all" spc="400" dirty="0">
                <a:solidFill>
                  <a:schemeClr val="tx2"/>
                </a:solidFill>
              </a:rPr>
              <a:t>Next Up: SAT/ACT Essentials</a:t>
            </a:r>
          </a:p>
        </p:txBody>
      </p:sp>
    </p:spTree>
    <p:extLst>
      <p:ext uri="{BB962C8B-B14F-4D97-AF65-F5344CB8AC3E}">
        <p14:creationId xmlns:p14="http://schemas.microsoft.com/office/powerpoint/2010/main" val="36260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974CD8-025B-4371-A844-81A3204F0D06}"/>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28</a:t>
            </a:fld>
            <a:endParaRPr lang="en-US"/>
          </a:p>
        </p:txBody>
      </p:sp>
      <p:sp>
        <p:nvSpPr>
          <p:cNvPr id="6" name="TextBox 5">
            <a:extLst>
              <a:ext uri="{FF2B5EF4-FFF2-40B4-BE49-F238E27FC236}">
                <a16:creationId xmlns:a16="http://schemas.microsoft.com/office/drawing/2014/main" id="{CABC5886-6987-4089-BC54-78CA993EB592}"/>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
        <p:nvSpPr>
          <p:cNvPr id="8" name="Footer Placeholder 6">
            <a:extLst>
              <a:ext uri="{FF2B5EF4-FFF2-40B4-BE49-F238E27FC236}">
                <a16:creationId xmlns:a16="http://schemas.microsoft.com/office/drawing/2014/main" id="{E0D42BCF-8A61-4283-95FD-D2DDE31F20C6}"/>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4">
            <a:extLst>
              <a:ext uri="{FF2B5EF4-FFF2-40B4-BE49-F238E27FC236}">
                <a16:creationId xmlns:a16="http://schemas.microsoft.com/office/drawing/2014/main" id="{7B2450CA-B23E-4A64-875F-07571A7D8258}"/>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28</a:t>
            </a:fld>
            <a:endParaRPr lang="en-US">
              <a:solidFill>
                <a:schemeClr val="bg1">
                  <a:lumMod val="85000"/>
                </a:schemeClr>
              </a:solidFill>
            </a:endParaRPr>
          </a:p>
        </p:txBody>
      </p:sp>
      <p:pic>
        <p:nvPicPr>
          <p:cNvPr id="14" name="Picture 13">
            <a:extLst>
              <a:ext uri="{FF2B5EF4-FFF2-40B4-BE49-F238E27FC236}">
                <a16:creationId xmlns:a16="http://schemas.microsoft.com/office/drawing/2014/main" id="{D185236A-0ABC-473D-9AED-0CB5903B37E8}"/>
              </a:ext>
            </a:extLst>
          </p:cNvPr>
          <p:cNvPicPr>
            <a:picLocks noChangeAspect="1"/>
          </p:cNvPicPr>
          <p:nvPr/>
        </p:nvPicPr>
        <p:blipFill>
          <a:blip r:embed="rId2"/>
          <a:stretch>
            <a:fillRect/>
          </a:stretch>
        </p:blipFill>
        <p:spPr>
          <a:xfrm>
            <a:off x="5334000" y="1235806"/>
            <a:ext cx="6358553" cy="472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5" name="Title 1">
            <a:extLst>
              <a:ext uri="{FF2B5EF4-FFF2-40B4-BE49-F238E27FC236}">
                <a16:creationId xmlns:a16="http://schemas.microsoft.com/office/drawing/2014/main" id="{9007A115-3403-4E6E-9E93-100F73CE51A4}"/>
              </a:ext>
            </a:extLst>
          </p:cNvPr>
          <p:cNvSpPr>
            <a:spLocks noGrp="1"/>
          </p:cNvSpPr>
          <p:nvPr>
            <p:ph type="title"/>
          </p:nvPr>
        </p:nvSpPr>
        <p:spPr>
          <a:xfrm>
            <a:off x="1251678" y="382385"/>
            <a:ext cx="10178322" cy="1492132"/>
          </a:xfrm>
        </p:spPr>
        <p:txBody>
          <a:bodyPr/>
          <a:lstStyle/>
          <a:p>
            <a:r>
              <a:rPr lang="en-US" dirty="0"/>
              <a:t>In-library practice test events</a:t>
            </a:r>
          </a:p>
        </p:txBody>
      </p:sp>
      <p:sp>
        <p:nvSpPr>
          <p:cNvPr id="16" name="TextBox 15">
            <a:extLst>
              <a:ext uri="{FF2B5EF4-FFF2-40B4-BE49-F238E27FC236}">
                <a16:creationId xmlns:a16="http://schemas.microsoft.com/office/drawing/2014/main" id="{FD7AB7C7-925D-4C4D-9956-B37A73DEA7C2}"/>
              </a:ext>
            </a:extLst>
          </p:cNvPr>
          <p:cNvSpPr txBox="1"/>
          <p:nvPr/>
        </p:nvSpPr>
        <p:spPr>
          <a:xfrm>
            <a:off x="1251678" y="1052926"/>
            <a:ext cx="4082322" cy="4862870"/>
          </a:xfrm>
          <a:prstGeom prst="rect">
            <a:avLst/>
          </a:prstGeom>
          <a:noFill/>
        </p:spPr>
        <p:txBody>
          <a:bodyPr wrap="square" rtlCol="0">
            <a:spAutoFit/>
          </a:bodyPr>
          <a:lstStyle/>
          <a:p>
            <a:r>
              <a:rPr lang="en-US" sz="2200" b="1" dirty="0">
                <a:solidFill>
                  <a:schemeClr val="accent3"/>
                </a:solidFill>
              </a:rPr>
              <a:t>Benefits of Offering In-Person</a:t>
            </a:r>
          </a:p>
          <a:p>
            <a:r>
              <a:rPr lang="en-US" b="1" dirty="0">
                <a:solidFill>
                  <a:schemeClr val="accent3"/>
                </a:solidFill>
              </a:rPr>
              <a:t> </a:t>
            </a:r>
          </a:p>
          <a:p>
            <a:r>
              <a:rPr lang="en-US" b="1" dirty="0"/>
              <a:t>Help students prepare for test day.</a:t>
            </a:r>
          </a:p>
          <a:p>
            <a:endParaRPr lang="en-US" b="1" dirty="0"/>
          </a:p>
          <a:p>
            <a:r>
              <a:rPr lang="en-US" b="1" dirty="0"/>
              <a:t>Build awareness of Tutor.com.</a:t>
            </a:r>
          </a:p>
          <a:p>
            <a:endParaRPr lang="en-US" b="1" dirty="0"/>
          </a:p>
          <a:p>
            <a:r>
              <a:rPr lang="en-US" b="1" dirty="0"/>
              <a:t>Provide instruction on using Tutor.com.</a:t>
            </a:r>
          </a:p>
          <a:p>
            <a:endParaRPr lang="en-US" b="1" dirty="0"/>
          </a:p>
          <a:p>
            <a:r>
              <a:rPr lang="en-US" b="1" dirty="0"/>
              <a:t>Attract new students into the library.</a:t>
            </a:r>
          </a:p>
          <a:p>
            <a:endParaRPr lang="en-US" b="1" dirty="0"/>
          </a:p>
          <a:p>
            <a:r>
              <a:rPr lang="en-US" b="1" dirty="0"/>
              <a:t>Connect with school guidance counselors.</a:t>
            </a:r>
          </a:p>
          <a:p>
            <a:endParaRPr lang="en-US" b="1" dirty="0"/>
          </a:p>
          <a:p>
            <a:r>
              <a:rPr lang="en-US" b="1" dirty="0"/>
              <a:t>An excuse to buy doughnuts.</a:t>
            </a:r>
          </a:p>
          <a:p>
            <a:endParaRPr lang="en-US" dirty="0"/>
          </a:p>
        </p:txBody>
      </p:sp>
      <p:pic>
        <p:nvPicPr>
          <p:cNvPr id="18" name="Picture 17">
            <a:extLst>
              <a:ext uri="{FF2B5EF4-FFF2-40B4-BE49-F238E27FC236}">
                <a16:creationId xmlns:a16="http://schemas.microsoft.com/office/drawing/2014/main" id="{F8D30E29-10C7-446E-ABA5-2D4E6312CC0C}"/>
              </a:ext>
            </a:extLst>
          </p:cNvPr>
          <p:cNvPicPr>
            <a:picLocks noChangeAspect="1"/>
          </p:cNvPicPr>
          <p:nvPr/>
        </p:nvPicPr>
        <p:blipFill>
          <a:blip r:embed="rId3"/>
          <a:stretch>
            <a:fillRect/>
          </a:stretch>
        </p:blipFill>
        <p:spPr>
          <a:xfrm>
            <a:off x="2424346" y="5587822"/>
            <a:ext cx="1097280" cy="1097280"/>
          </a:xfrm>
          <a:prstGeom prst="rect">
            <a:avLst/>
          </a:prstGeom>
        </p:spPr>
      </p:pic>
      <p:pic>
        <p:nvPicPr>
          <p:cNvPr id="11" name="Picture 10">
            <a:extLst>
              <a:ext uri="{FF2B5EF4-FFF2-40B4-BE49-F238E27FC236}">
                <a16:creationId xmlns:a16="http://schemas.microsoft.com/office/drawing/2014/main" id="{B363EA73-6CA9-46AA-BC20-1DBE2C2A1FB9}"/>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764639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C19A50-3960-40DD-B9AA-1569B498D386}"/>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a:solidFill>
                  <a:schemeClr val="tx1">
                    <a:lumMod val="50000"/>
                    <a:lumOff val="50000"/>
                  </a:schemeClr>
                </a:solidFill>
              </a:rPr>
              <a:pPr>
                <a:spcAft>
                  <a:spcPts val="600"/>
                </a:spcAft>
              </a:pPr>
              <a:t>29</a:t>
            </a:fld>
            <a:endParaRPr lang="en-US">
              <a:solidFill>
                <a:schemeClr val="tx1">
                  <a:lumMod val="50000"/>
                  <a:lumOff val="50000"/>
                </a:schemeClr>
              </a:solidFill>
            </a:endParaRPr>
          </a:p>
        </p:txBody>
      </p:sp>
      <p:sp>
        <p:nvSpPr>
          <p:cNvPr id="29" name="Title 1">
            <a:extLst>
              <a:ext uri="{FF2B5EF4-FFF2-40B4-BE49-F238E27FC236}">
                <a16:creationId xmlns:a16="http://schemas.microsoft.com/office/drawing/2014/main" id="{9A76B297-DF6B-44B3-B6E4-BFB4F944AB72}"/>
              </a:ext>
            </a:extLst>
          </p:cNvPr>
          <p:cNvSpPr>
            <a:spLocks noGrp="1"/>
          </p:cNvSpPr>
          <p:nvPr>
            <p:ph type="title"/>
          </p:nvPr>
        </p:nvSpPr>
        <p:spPr>
          <a:xfrm>
            <a:off x="1251678" y="382385"/>
            <a:ext cx="10178322" cy="1492132"/>
          </a:xfrm>
        </p:spPr>
        <p:txBody>
          <a:bodyPr/>
          <a:lstStyle/>
          <a:p>
            <a:r>
              <a:rPr lang="en-US" dirty="0"/>
              <a:t>Admissions advice</a:t>
            </a:r>
          </a:p>
        </p:txBody>
      </p:sp>
      <p:sp>
        <p:nvSpPr>
          <p:cNvPr id="30" name="Content Placeholder 2">
            <a:extLst>
              <a:ext uri="{FF2B5EF4-FFF2-40B4-BE49-F238E27FC236}">
                <a16:creationId xmlns:a16="http://schemas.microsoft.com/office/drawing/2014/main" id="{6FA58596-2A49-4F2C-A6FC-0C74434CB307}"/>
              </a:ext>
            </a:extLst>
          </p:cNvPr>
          <p:cNvSpPr>
            <a:spLocks noGrp="1"/>
          </p:cNvSpPr>
          <p:nvPr>
            <p:ph idx="1"/>
          </p:nvPr>
        </p:nvSpPr>
        <p:spPr>
          <a:xfrm>
            <a:off x="1251678" y="1426465"/>
            <a:ext cx="10178322" cy="3593591"/>
          </a:xfrm>
        </p:spPr>
        <p:txBody>
          <a:bodyPr>
            <a:normAutofit/>
          </a:bodyPr>
          <a:lstStyle/>
          <a:p>
            <a:pPr marL="0" indent="0">
              <a:buNone/>
            </a:pPr>
            <a:r>
              <a:rPr lang="en-US" sz="2800" b="1" dirty="0">
                <a:solidFill>
                  <a:schemeClr val="accent3"/>
                </a:solidFill>
              </a:rPr>
              <a:t>Taking Both SAT &amp; ACT can be beneficial. </a:t>
            </a:r>
          </a:p>
        </p:txBody>
      </p:sp>
      <p:sp>
        <p:nvSpPr>
          <p:cNvPr id="31" name="Slide Number Placeholder 4">
            <a:extLst>
              <a:ext uri="{FF2B5EF4-FFF2-40B4-BE49-F238E27FC236}">
                <a16:creationId xmlns:a16="http://schemas.microsoft.com/office/drawing/2014/main" id="{652E3172-07DC-464D-87C6-597A7FDDA02B}"/>
              </a:ext>
            </a:extLst>
          </p:cNvPr>
          <p:cNvSpPr txBox="1">
            <a:spLocks/>
          </p:cNvSpPr>
          <p:nvPr/>
        </p:nvSpPr>
        <p:spPr>
          <a:xfrm>
            <a:off x="8610601" y="6375679"/>
            <a:ext cx="2819399" cy="34579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29</a:t>
            </a:fld>
            <a:endParaRPr lang="en-US" dirty="0"/>
          </a:p>
        </p:txBody>
      </p:sp>
      <p:sp>
        <p:nvSpPr>
          <p:cNvPr id="32" name="TextBox 31">
            <a:extLst>
              <a:ext uri="{FF2B5EF4-FFF2-40B4-BE49-F238E27FC236}">
                <a16:creationId xmlns:a16="http://schemas.microsoft.com/office/drawing/2014/main" id="{642E08F3-F68A-4A08-899B-4C74D9DE336E}"/>
              </a:ext>
            </a:extLst>
          </p:cNvPr>
          <p:cNvSpPr txBox="1"/>
          <p:nvPr/>
        </p:nvSpPr>
        <p:spPr>
          <a:xfrm>
            <a:off x="1251678" y="2358917"/>
            <a:ext cx="970283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Increase chances of MERIT BASED AID.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Provide more information to admissions counselors.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ACT could, for some schools, replace the SAT Subject Tests.</a:t>
            </a:r>
          </a:p>
        </p:txBody>
      </p:sp>
      <p:cxnSp>
        <p:nvCxnSpPr>
          <p:cNvPr id="33" name="Straight Connector 32">
            <a:extLst>
              <a:ext uri="{FF2B5EF4-FFF2-40B4-BE49-F238E27FC236}">
                <a16:creationId xmlns:a16="http://schemas.microsoft.com/office/drawing/2014/main" id="{7C1EB9F2-7EBB-4A20-B0F4-9ACC81B81808}"/>
              </a:ext>
            </a:extLst>
          </p:cNvPr>
          <p:cNvCxnSpPr>
            <a:cxnSpLocks/>
          </p:cNvCxnSpPr>
          <p:nvPr/>
        </p:nvCxnSpPr>
        <p:spPr>
          <a:xfrm>
            <a:off x="1335024" y="2093976"/>
            <a:ext cx="9582912" cy="18288"/>
          </a:xfrm>
          <a:prstGeom prst="line">
            <a:avLst/>
          </a:prstGeom>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82B4EBCF-3FC2-415C-89EF-0883F390620A}"/>
              </a:ext>
            </a:extLst>
          </p:cNvPr>
          <p:cNvSpPr txBox="1"/>
          <p:nvPr/>
        </p:nvSpPr>
        <p:spPr>
          <a:xfrm>
            <a:off x="1335024" y="4898351"/>
            <a:ext cx="3465576" cy="1477328"/>
          </a:xfrm>
          <a:prstGeom prst="rect">
            <a:avLst/>
          </a:prstGeom>
          <a:noFill/>
        </p:spPr>
        <p:txBody>
          <a:bodyPr wrap="square" rtlCol="0">
            <a:spAutoFit/>
          </a:bodyPr>
          <a:lstStyle/>
          <a:p>
            <a:r>
              <a:rPr lang="en-US" b="1" dirty="0"/>
              <a:t>SAT Test Dates</a:t>
            </a:r>
          </a:p>
          <a:p>
            <a:r>
              <a:rPr lang="en-US" dirty="0"/>
              <a:t>Mar 10	Oct 6</a:t>
            </a:r>
          </a:p>
          <a:p>
            <a:r>
              <a:rPr lang="en-US" dirty="0"/>
              <a:t>May 5	Nov 3</a:t>
            </a:r>
          </a:p>
          <a:p>
            <a:r>
              <a:rPr lang="en-US" dirty="0"/>
              <a:t>June 2	Dec 1</a:t>
            </a:r>
          </a:p>
          <a:p>
            <a:r>
              <a:rPr lang="en-US" dirty="0"/>
              <a:t>Aug 25</a:t>
            </a:r>
          </a:p>
        </p:txBody>
      </p:sp>
      <p:sp>
        <p:nvSpPr>
          <p:cNvPr id="35" name="TextBox 34">
            <a:extLst>
              <a:ext uri="{FF2B5EF4-FFF2-40B4-BE49-F238E27FC236}">
                <a16:creationId xmlns:a16="http://schemas.microsoft.com/office/drawing/2014/main" id="{E305A1F9-D0EF-49DC-80F1-496351A8C142}"/>
              </a:ext>
            </a:extLst>
          </p:cNvPr>
          <p:cNvSpPr txBox="1"/>
          <p:nvPr/>
        </p:nvSpPr>
        <p:spPr>
          <a:xfrm>
            <a:off x="5170932" y="4863591"/>
            <a:ext cx="1911096" cy="1477328"/>
          </a:xfrm>
          <a:prstGeom prst="rect">
            <a:avLst/>
          </a:prstGeom>
          <a:noFill/>
        </p:spPr>
        <p:txBody>
          <a:bodyPr wrap="square" rtlCol="0">
            <a:spAutoFit/>
          </a:bodyPr>
          <a:lstStyle/>
          <a:p>
            <a:r>
              <a:rPr lang="en-US" b="1" dirty="0"/>
              <a:t>ACT Test Dates</a:t>
            </a:r>
          </a:p>
          <a:p>
            <a:r>
              <a:rPr lang="en-US" dirty="0"/>
              <a:t>Feb 10	Sep 8</a:t>
            </a:r>
          </a:p>
          <a:p>
            <a:r>
              <a:rPr lang="en-US" dirty="0"/>
              <a:t>Apr 14	Oct 27</a:t>
            </a:r>
          </a:p>
          <a:p>
            <a:r>
              <a:rPr lang="en-US" dirty="0"/>
              <a:t>June 9	Dec 8</a:t>
            </a:r>
          </a:p>
          <a:p>
            <a:r>
              <a:rPr lang="en-US" dirty="0"/>
              <a:t>July 14	</a:t>
            </a:r>
          </a:p>
        </p:txBody>
      </p:sp>
      <p:sp>
        <p:nvSpPr>
          <p:cNvPr id="36" name="TextBox 35">
            <a:extLst>
              <a:ext uri="{FF2B5EF4-FFF2-40B4-BE49-F238E27FC236}">
                <a16:creationId xmlns:a16="http://schemas.microsoft.com/office/drawing/2014/main" id="{6053A4C2-6424-4BBD-A0ED-871B59061789}"/>
              </a:ext>
            </a:extLst>
          </p:cNvPr>
          <p:cNvSpPr txBox="1"/>
          <p:nvPr/>
        </p:nvSpPr>
        <p:spPr>
          <a:xfrm>
            <a:off x="8510016" y="4898351"/>
            <a:ext cx="3465576" cy="1200329"/>
          </a:xfrm>
          <a:prstGeom prst="rect">
            <a:avLst/>
          </a:prstGeom>
          <a:noFill/>
        </p:spPr>
        <p:txBody>
          <a:bodyPr wrap="square" rtlCol="0">
            <a:spAutoFit/>
          </a:bodyPr>
          <a:lstStyle/>
          <a:p>
            <a:r>
              <a:rPr lang="en-US" b="1" dirty="0"/>
              <a:t>Early Decision/Early Action</a:t>
            </a:r>
          </a:p>
          <a:p>
            <a:r>
              <a:rPr lang="en-US" dirty="0"/>
              <a:t>Applications generally due on or around Nov. 1, Nov 15, Dec. 1 or Dec 15, depending on school.</a:t>
            </a:r>
          </a:p>
        </p:txBody>
      </p:sp>
      <p:cxnSp>
        <p:nvCxnSpPr>
          <p:cNvPr id="37" name="Straight Connector 36">
            <a:extLst>
              <a:ext uri="{FF2B5EF4-FFF2-40B4-BE49-F238E27FC236}">
                <a16:creationId xmlns:a16="http://schemas.microsoft.com/office/drawing/2014/main" id="{A972A6A8-E628-4051-8371-3532C5FB97F7}"/>
              </a:ext>
            </a:extLst>
          </p:cNvPr>
          <p:cNvCxnSpPr>
            <a:cxnSpLocks/>
          </p:cNvCxnSpPr>
          <p:nvPr/>
        </p:nvCxnSpPr>
        <p:spPr>
          <a:xfrm>
            <a:off x="1335024" y="4544562"/>
            <a:ext cx="9582912" cy="18288"/>
          </a:xfrm>
          <a:prstGeom prst="line">
            <a:avLst/>
          </a:prstGeom>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F0A5CDCE-1C53-42BE-A311-8AD4E4A80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266" y="2596664"/>
            <a:ext cx="1587246" cy="1587246"/>
          </a:xfrm>
          <a:prstGeom prst="rect">
            <a:avLst/>
          </a:prstGeom>
        </p:spPr>
      </p:pic>
      <p:sp>
        <p:nvSpPr>
          <p:cNvPr id="16" name="TextBox 15">
            <a:extLst>
              <a:ext uri="{FF2B5EF4-FFF2-40B4-BE49-F238E27FC236}">
                <a16:creationId xmlns:a16="http://schemas.microsoft.com/office/drawing/2014/main" id="{5156CBA9-FECB-4A17-90C6-9A3A55D425E1}"/>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188659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C1E-89BD-4423-9477-70005F666580}"/>
              </a:ext>
            </a:extLst>
          </p:cNvPr>
          <p:cNvSpPr>
            <a:spLocks noGrp="1"/>
          </p:cNvSpPr>
          <p:nvPr>
            <p:ph type="title"/>
          </p:nvPr>
        </p:nvSpPr>
        <p:spPr/>
        <p:txBody>
          <a:bodyPr/>
          <a:lstStyle/>
          <a:p>
            <a:r>
              <a:rPr lang="en-US" dirty="0"/>
              <a:t>Tutoring subjects available</a:t>
            </a:r>
          </a:p>
        </p:txBody>
      </p:sp>
      <p:graphicFrame>
        <p:nvGraphicFramePr>
          <p:cNvPr id="6" name="Table 5">
            <a:extLst>
              <a:ext uri="{FF2B5EF4-FFF2-40B4-BE49-F238E27FC236}">
                <a16:creationId xmlns:a16="http://schemas.microsoft.com/office/drawing/2014/main" id="{A7565CA6-3CCF-4B35-9855-2733568696F5}"/>
              </a:ext>
            </a:extLst>
          </p:cNvPr>
          <p:cNvGraphicFramePr>
            <a:graphicFrameLocks noGrp="1"/>
          </p:cNvGraphicFramePr>
          <p:nvPr>
            <p:extLst>
              <p:ext uri="{D42A27DB-BD31-4B8C-83A1-F6EECF244321}">
                <p14:modId xmlns:p14="http://schemas.microsoft.com/office/powerpoint/2010/main" val="4104854503"/>
              </p:ext>
            </p:extLst>
          </p:nvPr>
        </p:nvGraphicFramePr>
        <p:xfrm>
          <a:off x="1000218" y="1590970"/>
          <a:ext cx="10772682" cy="4469685"/>
        </p:xfrm>
        <a:graphic>
          <a:graphicData uri="http://schemas.openxmlformats.org/drawingml/2006/table">
            <a:tbl>
              <a:tblPr firstRow="1" bandRow="1">
                <a:tableStyleId>{1FECB4D8-DB02-4DC6-A0A2-4F2EBAE1DC90}</a:tableStyleId>
              </a:tblPr>
              <a:tblGrid>
                <a:gridCol w="1530229">
                  <a:extLst>
                    <a:ext uri="{9D8B030D-6E8A-4147-A177-3AD203B41FA5}">
                      <a16:colId xmlns:a16="http://schemas.microsoft.com/office/drawing/2014/main" val="20000"/>
                    </a:ext>
                  </a:extLst>
                </a:gridCol>
                <a:gridCol w="1519440">
                  <a:extLst>
                    <a:ext uri="{9D8B030D-6E8A-4147-A177-3AD203B41FA5}">
                      <a16:colId xmlns:a16="http://schemas.microsoft.com/office/drawing/2014/main" val="20001"/>
                    </a:ext>
                  </a:extLst>
                </a:gridCol>
                <a:gridCol w="1432338">
                  <a:extLst>
                    <a:ext uri="{9D8B030D-6E8A-4147-A177-3AD203B41FA5}">
                      <a16:colId xmlns:a16="http://schemas.microsoft.com/office/drawing/2014/main" val="20002"/>
                    </a:ext>
                  </a:extLst>
                </a:gridCol>
                <a:gridCol w="1442016">
                  <a:extLst>
                    <a:ext uri="{9D8B030D-6E8A-4147-A177-3AD203B41FA5}">
                      <a16:colId xmlns:a16="http://schemas.microsoft.com/office/drawing/2014/main" val="20003"/>
                    </a:ext>
                  </a:extLst>
                </a:gridCol>
                <a:gridCol w="1596864">
                  <a:extLst>
                    <a:ext uri="{9D8B030D-6E8A-4147-A177-3AD203B41FA5}">
                      <a16:colId xmlns:a16="http://schemas.microsoft.com/office/drawing/2014/main" val="20004"/>
                    </a:ext>
                  </a:extLst>
                </a:gridCol>
                <a:gridCol w="1699951">
                  <a:extLst>
                    <a:ext uri="{9D8B030D-6E8A-4147-A177-3AD203B41FA5}">
                      <a16:colId xmlns:a16="http://schemas.microsoft.com/office/drawing/2014/main" val="20005"/>
                    </a:ext>
                  </a:extLst>
                </a:gridCol>
                <a:gridCol w="1551844">
                  <a:extLst>
                    <a:ext uri="{9D8B030D-6E8A-4147-A177-3AD203B41FA5}">
                      <a16:colId xmlns:a16="http://schemas.microsoft.com/office/drawing/2014/main" val="20006"/>
                    </a:ext>
                  </a:extLst>
                </a:gridCol>
              </a:tblGrid>
              <a:tr h="582475">
                <a:tc>
                  <a:txBody>
                    <a:bodyPr/>
                    <a:lstStyle/>
                    <a:p>
                      <a:pPr algn="ctr"/>
                      <a:r>
                        <a:rPr lang="en-US" sz="1600" dirty="0"/>
                        <a:t>Math*</a:t>
                      </a:r>
                      <a:endParaRPr lang="en-US" sz="1600" b="0" dirty="0">
                        <a:solidFill>
                          <a:schemeClr val="tx1"/>
                        </a:solidFill>
                      </a:endParaRPr>
                    </a:p>
                  </a:txBody>
                  <a:tcPr/>
                </a:tc>
                <a:tc>
                  <a:txBody>
                    <a:bodyPr/>
                    <a:lstStyle/>
                    <a:p>
                      <a:pPr algn="ctr"/>
                      <a:r>
                        <a:rPr lang="en-US" sz="1600" dirty="0"/>
                        <a:t>Science*</a:t>
                      </a:r>
                      <a:endParaRPr lang="en-US" sz="1600" b="0" dirty="0">
                        <a:solidFill>
                          <a:schemeClr val="tx1"/>
                        </a:solidFill>
                      </a:endParaRPr>
                    </a:p>
                  </a:txBody>
                  <a:tcPr/>
                </a:tc>
                <a:tc>
                  <a:txBody>
                    <a:bodyPr/>
                    <a:lstStyle/>
                    <a:p>
                      <a:pPr algn="ctr"/>
                      <a:r>
                        <a:rPr lang="en-US" sz="1400" dirty="0"/>
                        <a:t>Social Studies*</a:t>
                      </a:r>
                      <a:endParaRPr lang="en-US" sz="1400" b="0" dirty="0">
                        <a:solidFill>
                          <a:schemeClr val="tx1"/>
                        </a:solidFill>
                      </a:endParaRPr>
                    </a:p>
                  </a:txBody>
                  <a:tcPr/>
                </a:tc>
                <a:tc>
                  <a:txBody>
                    <a:bodyPr/>
                    <a:lstStyle/>
                    <a:p>
                      <a:pPr algn="ctr"/>
                      <a:r>
                        <a:rPr lang="en-US" sz="1600" dirty="0"/>
                        <a:t>Languages</a:t>
                      </a:r>
                      <a:endParaRPr lang="en-US" sz="1600" b="0" dirty="0">
                        <a:solidFill>
                          <a:schemeClr val="tx1"/>
                        </a:solidFill>
                      </a:endParaRPr>
                    </a:p>
                  </a:txBody>
                  <a:tcPr/>
                </a:tc>
                <a:tc>
                  <a:txBody>
                    <a:bodyPr/>
                    <a:lstStyle/>
                    <a:p>
                      <a:pPr algn="ctr"/>
                      <a:r>
                        <a:rPr lang="en-US" sz="1600" dirty="0"/>
                        <a:t>Writing</a:t>
                      </a:r>
                      <a:endParaRPr lang="en-US" sz="1600" b="0" dirty="0">
                        <a:solidFill>
                          <a:schemeClr val="tx1"/>
                        </a:solidFill>
                      </a:endParaRPr>
                    </a:p>
                  </a:txBody>
                  <a:tcPr/>
                </a:tc>
                <a:tc>
                  <a:txBody>
                    <a:bodyPr/>
                    <a:lstStyle/>
                    <a:p>
                      <a:pPr algn="ctr"/>
                      <a:r>
                        <a:rPr lang="en-US" sz="1600" dirty="0"/>
                        <a:t>Test</a:t>
                      </a:r>
                      <a:r>
                        <a:rPr lang="en-US" sz="1600" baseline="0" dirty="0"/>
                        <a:t> Prep</a:t>
                      </a:r>
                      <a:endParaRPr lang="en-US" sz="1600" b="0" dirty="0">
                        <a:solidFill>
                          <a:schemeClr val="tx1"/>
                        </a:solidFill>
                      </a:endParaRPr>
                    </a:p>
                  </a:txBody>
                  <a:tcPr/>
                </a:tc>
                <a:tc>
                  <a:txBody>
                    <a:bodyPr/>
                    <a:lstStyle/>
                    <a:p>
                      <a:pPr algn="ctr"/>
                      <a:r>
                        <a:rPr lang="en-US" sz="1600" dirty="0"/>
                        <a:t>Computer &amp; Job</a:t>
                      </a:r>
                      <a:endParaRPr lang="en-US" sz="1600" b="0" dirty="0">
                        <a:solidFill>
                          <a:schemeClr val="tx1"/>
                        </a:solidFill>
                      </a:endParaRPr>
                    </a:p>
                  </a:txBody>
                  <a:tcPr/>
                </a:tc>
                <a:extLst>
                  <a:ext uri="{0D108BD9-81ED-4DB2-BD59-A6C34878D82A}">
                    <a16:rowId xmlns:a16="http://schemas.microsoft.com/office/drawing/2014/main" val="10000"/>
                  </a:ext>
                </a:extLst>
              </a:tr>
              <a:tr h="407270">
                <a:tc>
                  <a:txBody>
                    <a:bodyPr/>
                    <a:lstStyle/>
                    <a:p>
                      <a:pPr algn="ctr"/>
                      <a:r>
                        <a:rPr lang="en-US" sz="1600" dirty="0"/>
                        <a:t>Basic I &amp; II</a:t>
                      </a:r>
                    </a:p>
                  </a:txBody>
                  <a:tcPr anchor="ctr"/>
                </a:tc>
                <a:tc>
                  <a:txBody>
                    <a:bodyPr/>
                    <a:lstStyle/>
                    <a:p>
                      <a:pPr algn="ctr"/>
                      <a:r>
                        <a:rPr lang="en-US" sz="1600" dirty="0"/>
                        <a:t>Basic</a:t>
                      </a:r>
                    </a:p>
                  </a:txBody>
                  <a:tcPr anchor="ctr"/>
                </a:tc>
                <a:tc>
                  <a:txBody>
                    <a:bodyPr/>
                    <a:lstStyle/>
                    <a:p>
                      <a:pPr algn="ctr"/>
                      <a:r>
                        <a:rPr lang="en-US" sz="1600" dirty="0"/>
                        <a:t>History</a:t>
                      </a:r>
                    </a:p>
                  </a:txBody>
                  <a:tcPr anchor="ctr"/>
                </a:tc>
                <a:tc>
                  <a:txBody>
                    <a:bodyPr/>
                    <a:lstStyle/>
                    <a:p>
                      <a:pPr algn="ctr"/>
                      <a:r>
                        <a:rPr lang="en-US" sz="1600" dirty="0"/>
                        <a:t>English</a:t>
                      </a:r>
                    </a:p>
                  </a:txBody>
                  <a:tcPr anchor="ctr"/>
                </a:tc>
                <a:tc>
                  <a:txBody>
                    <a:bodyPr/>
                    <a:lstStyle/>
                    <a:p>
                      <a:pPr algn="ctr"/>
                      <a:r>
                        <a:rPr lang="en-US" sz="1600" dirty="0"/>
                        <a:t>Book Reports</a:t>
                      </a:r>
                    </a:p>
                  </a:txBody>
                  <a:tcPr anchor="ctr"/>
                </a:tc>
                <a:tc>
                  <a:txBody>
                    <a:bodyPr/>
                    <a:lstStyle/>
                    <a:p>
                      <a:pPr algn="ctr"/>
                      <a:r>
                        <a:rPr lang="en-US" sz="1600" dirty="0"/>
                        <a:t>AP</a:t>
                      </a:r>
                      <a:r>
                        <a:rPr lang="en-US" sz="1600" baseline="30000" dirty="0"/>
                        <a:t>®</a:t>
                      </a:r>
                      <a:r>
                        <a:rPr lang="en-US" sz="1600" dirty="0"/>
                        <a:t> Test</a:t>
                      </a:r>
                    </a:p>
                  </a:txBody>
                  <a:tcPr anchor="ctr"/>
                </a:tc>
                <a:tc>
                  <a:txBody>
                    <a:bodyPr/>
                    <a:lstStyle/>
                    <a:p>
                      <a:pPr algn="ctr"/>
                      <a:r>
                        <a:rPr lang="en-US" sz="1600" dirty="0"/>
                        <a:t>Job</a:t>
                      </a:r>
                      <a:r>
                        <a:rPr lang="en-US" sz="1600" baseline="0" dirty="0"/>
                        <a:t> Searches</a:t>
                      </a:r>
                      <a:endParaRPr lang="en-US" sz="1600" dirty="0"/>
                    </a:p>
                  </a:txBody>
                  <a:tcPr anchor="ctr"/>
                </a:tc>
                <a:extLst>
                  <a:ext uri="{0D108BD9-81ED-4DB2-BD59-A6C34878D82A}">
                    <a16:rowId xmlns:a16="http://schemas.microsoft.com/office/drawing/2014/main" val="10002"/>
                  </a:ext>
                </a:extLst>
              </a:tr>
              <a:tr h="407270">
                <a:tc>
                  <a:txBody>
                    <a:bodyPr/>
                    <a:lstStyle/>
                    <a:p>
                      <a:pPr algn="ctr"/>
                      <a:r>
                        <a:rPr lang="en-US" sz="1600" dirty="0"/>
                        <a:t>Algebra I &amp;</a:t>
                      </a:r>
                      <a:r>
                        <a:rPr lang="en-US" sz="1600" baseline="0" dirty="0"/>
                        <a:t> II</a:t>
                      </a:r>
                      <a:endParaRPr lang="en-US" sz="1600" dirty="0"/>
                    </a:p>
                  </a:txBody>
                  <a:tcPr anchor="ctr"/>
                </a:tc>
                <a:tc>
                  <a:txBody>
                    <a:bodyPr/>
                    <a:lstStyle/>
                    <a:p>
                      <a:pPr algn="ctr"/>
                      <a:r>
                        <a:rPr lang="en-US" sz="1600" dirty="0"/>
                        <a:t>Earth</a:t>
                      </a:r>
                      <a:r>
                        <a:rPr lang="en-US" sz="1600" baseline="0" dirty="0"/>
                        <a:t> Science</a:t>
                      </a:r>
                      <a:endParaRPr lang="en-US" sz="1600" dirty="0"/>
                    </a:p>
                  </a:txBody>
                  <a:tcPr anchor="ctr"/>
                </a:tc>
                <a:tc>
                  <a:txBody>
                    <a:bodyPr/>
                    <a:lstStyle/>
                    <a:p>
                      <a:pPr algn="ctr"/>
                      <a:r>
                        <a:rPr lang="en-US" sz="1600" dirty="0"/>
                        <a:t>Government</a:t>
                      </a:r>
                    </a:p>
                  </a:txBody>
                  <a:tcPr anchor="ctr"/>
                </a:tc>
                <a:tc>
                  <a:txBody>
                    <a:bodyPr/>
                    <a:lstStyle/>
                    <a:p>
                      <a:pPr algn="ctr"/>
                      <a:r>
                        <a:rPr lang="en-US" sz="1600" dirty="0"/>
                        <a:t>-Grammar</a:t>
                      </a:r>
                    </a:p>
                  </a:txBody>
                  <a:tcPr anchor="ctr"/>
                </a:tc>
                <a:tc>
                  <a:txBody>
                    <a:bodyPr/>
                    <a:lstStyle/>
                    <a:p>
                      <a:pPr algn="ctr"/>
                      <a:r>
                        <a:rPr lang="en-US" sz="1600" dirty="0"/>
                        <a:t>Creative Writing</a:t>
                      </a:r>
                    </a:p>
                  </a:txBody>
                  <a:tcPr anchor="ctr"/>
                </a:tc>
                <a:tc>
                  <a:txBody>
                    <a:bodyPr/>
                    <a:lstStyle/>
                    <a:p>
                      <a:pPr algn="ctr"/>
                      <a:r>
                        <a:rPr lang="en-US" sz="1600" dirty="0"/>
                        <a:t>PSAT</a:t>
                      </a:r>
                      <a:r>
                        <a:rPr lang="en-US" sz="1600" baseline="30000" dirty="0"/>
                        <a:t>®</a:t>
                      </a:r>
                      <a:endParaRPr lang="en-US" sz="1600" dirty="0"/>
                    </a:p>
                  </a:txBody>
                  <a:tcPr anchor="ctr"/>
                </a:tc>
                <a:tc>
                  <a:txBody>
                    <a:bodyPr/>
                    <a:lstStyle/>
                    <a:p>
                      <a:pPr algn="ctr"/>
                      <a:r>
                        <a:rPr lang="en-US" sz="1600" dirty="0"/>
                        <a:t>Applications</a:t>
                      </a:r>
                    </a:p>
                  </a:txBody>
                  <a:tcPr anchor="ctr"/>
                </a:tc>
                <a:extLst>
                  <a:ext uri="{0D108BD9-81ED-4DB2-BD59-A6C34878D82A}">
                    <a16:rowId xmlns:a16="http://schemas.microsoft.com/office/drawing/2014/main" val="10003"/>
                  </a:ext>
                </a:extLst>
              </a:tr>
              <a:tr h="407270">
                <a:tc>
                  <a:txBody>
                    <a:bodyPr/>
                    <a:lstStyle/>
                    <a:p>
                      <a:pPr algn="ctr"/>
                      <a:r>
                        <a:rPr lang="en-US" sz="1600" dirty="0"/>
                        <a:t>Geometry</a:t>
                      </a:r>
                    </a:p>
                  </a:txBody>
                  <a:tcPr anchor="ctr"/>
                </a:tc>
                <a:tc>
                  <a:txBody>
                    <a:bodyPr/>
                    <a:lstStyle/>
                    <a:p>
                      <a:pPr algn="ctr"/>
                      <a:r>
                        <a:rPr lang="en-US" sz="1600" dirty="0"/>
                        <a:t>Biology</a:t>
                      </a:r>
                    </a:p>
                  </a:txBody>
                  <a:tcPr anchor="ctr"/>
                </a:tc>
                <a:tc>
                  <a:txBody>
                    <a:bodyPr/>
                    <a:lstStyle/>
                    <a:p>
                      <a:pPr algn="ctr"/>
                      <a:r>
                        <a:rPr lang="en-US" sz="1600" dirty="0"/>
                        <a:t>Geography</a:t>
                      </a:r>
                    </a:p>
                  </a:txBody>
                  <a:tcPr anchor="ctr"/>
                </a:tc>
                <a:tc>
                  <a:txBody>
                    <a:bodyPr/>
                    <a:lstStyle/>
                    <a:p>
                      <a:pPr algn="ctr"/>
                      <a:r>
                        <a:rPr lang="en-US" sz="1600" dirty="0"/>
                        <a:t>-Literature</a:t>
                      </a:r>
                    </a:p>
                  </a:txBody>
                  <a:tcPr anchor="ctr"/>
                </a:tc>
                <a:tc>
                  <a:txBody>
                    <a:bodyPr/>
                    <a:lstStyle/>
                    <a:p>
                      <a:pPr algn="ctr"/>
                      <a:r>
                        <a:rPr lang="en-US" sz="1600" dirty="0"/>
                        <a:t>Essays</a:t>
                      </a:r>
                    </a:p>
                  </a:txBody>
                  <a:tcPr anchor="ctr"/>
                </a:tc>
                <a:tc>
                  <a:txBody>
                    <a:bodyPr/>
                    <a:lstStyle/>
                    <a:p>
                      <a:pPr algn="ctr"/>
                      <a:r>
                        <a:rPr lang="en-US" sz="1600" dirty="0"/>
                        <a:t>ACT</a:t>
                      </a:r>
                      <a:r>
                        <a:rPr lang="en-US" sz="1600" baseline="30000" dirty="0"/>
                        <a:t>®</a:t>
                      </a:r>
                      <a:endParaRPr lang="en-US" sz="1600" dirty="0"/>
                    </a:p>
                  </a:txBody>
                  <a:tcPr anchor="ctr"/>
                </a:tc>
                <a:tc>
                  <a:txBody>
                    <a:bodyPr/>
                    <a:lstStyle/>
                    <a:p>
                      <a:pPr algn="ctr"/>
                      <a:r>
                        <a:rPr lang="en-US" sz="1600" dirty="0"/>
                        <a:t>Cover Letters</a:t>
                      </a:r>
                    </a:p>
                  </a:txBody>
                  <a:tcPr anchor="ctr"/>
                </a:tc>
                <a:extLst>
                  <a:ext uri="{0D108BD9-81ED-4DB2-BD59-A6C34878D82A}">
                    <a16:rowId xmlns:a16="http://schemas.microsoft.com/office/drawing/2014/main" val="10004"/>
                  </a:ext>
                </a:extLst>
              </a:tr>
              <a:tr h="521162">
                <a:tc>
                  <a:txBody>
                    <a:bodyPr/>
                    <a:lstStyle/>
                    <a:p>
                      <a:pPr algn="ctr"/>
                      <a:r>
                        <a:rPr lang="en-US" sz="1600" dirty="0"/>
                        <a:t>Trigonometry</a:t>
                      </a:r>
                    </a:p>
                  </a:txBody>
                  <a:tcPr anchor="ctr"/>
                </a:tc>
                <a:tc>
                  <a:txBody>
                    <a:bodyPr/>
                    <a:lstStyle/>
                    <a:p>
                      <a:pPr algn="ctr"/>
                      <a:r>
                        <a:rPr lang="en-US" sz="1600" dirty="0"/>
                        <a:t>Chemistry</a:t>
                      </a:r>
                    </a:p>
                  </a:txBody>
                  <a:tcPr anchor="ctr"/>
                </a:tc>
                <a:tc>
                  <a:txBody>
                    <a:bodyPr/>
                    <a:lstStyle/>
                    <a:p>
                      <a:pPr algn="ctr"/>
                      <a:r>
                        <a:rPr lang="en-US" sz="1600" dirty="0"/>
                        <a:t>Political Science</a:t>
                      </a:r>
                    </a:p>
                  </a:txBody>
                  <a:tcPr anchor="ctr"/>
                </a:tc>
                <a:tc>
                  <a:txBody>
                    <a:bodyPr/>
                    <a:lstStyle/>
                    <a:p>
                      <a:pPr algn="ctr"/>
                      <a:r>
                        <a:rPr lang="en-US" sz="1600" dirty="0"/>
                        <a:t>-Vocabulary</a:t>
                      </a:r>
                    </a:p>
                  </a:txBody>
                  <a:tcPr anchor="ctr"/>
                </a:tc>
                <a:tc>
                  <a:txBody>
                    <a:bodyPr/>
                    <a:lstStyle/>
                    <a:p>
                      <a:pPr algn="ctr"/>
                      <a:r>
                        <a:rPr lang="en-US" sz="1600" dirty="0"/>
                        <a:t>General Technique</a:t>
                      </a:r>
                    </a:p>
                  </a:txBody>
                  <a:tcPr anchor="ctr"/>
                </a:tc>
                <a:tc>
                  <a:txBody>
                    <a:bodyPr/>
                    <a:lstStyle/>
                    <a:p>
                      <a:pPr algn="ctr"/>
                      <a:r>
                        <a:rPr lang="en-US" sz="1600" dirty="0"/>
                        <a:t>SAT</a:t>
                      </a:r>
                      <a:r>
                        <a:rPr lang="en-US" sz="1600" baseline="30000" dirty="0"/>
                        <a:t>®</a:t>
                      </a:r>
                    </a:p>
                  </a:txBody>
                  <a:tcPr anchor="ctr"/>
                </a:tc>
                <a:tc>
                  <a:txBody>
                    <a:bodyPr/>
                    <a:lstStyle/>
                    <a:p>
                      <a:pPr algn="ctr"/>
                      <a:r>
                        <a:rPr lang="en-US" sz="1600" dirty="0"/>
                        <a:t>Résumés</a:t>
                      </a:r>
                    </a:p>
                  </a:txBody>
                  <a:tcPr anchor="ctr"/>
                </a:tc>
                <a:extLst>
                  <a:ext uri="{0D108BD9-81ED-4DB2-BD59-A6C34878D82A}">
                    <a16:rowId xmlns:a16="http://schemas.microsoft.com/office/drawing/2014/main" val="10005"/>
                  </a:ext>
                </a:extLst>
              </a:tr>
              <a:tr h="407270">
                <a:tc>
                  <a:txBody>
                    <a:bodyPr/>
                    <a:lstStyle/>
                    <a:p>
                      <a:pPr algn="ctr"/>
                      <a:r>
                        <a:rPr lang="en-US" sz="1600" dirty="0"/>
                        <a:t>Pre- &amp; Calculus</a:t>
                      </a:r>
                    </a:p>
                  </a:txBody>
                  <a:tcPr anchor="ctr"/>
                </a:tc>
                <a:tc>
                  <a:txBody>
                    <a:bodyPr/>
                    <a:lstStyle/>
                    <a:p>
                      <a:pPr algn="ctr"/>
                      <a:r>
                        <a:rPr lang="en-US" sz="1600" dirty="0"/>
                        <a:t>Physics</a:t>
                      </a:r>
                    </a:p>
                  </a:txBody>
                  <a:tcPr anchor="ctr"/>
                </a:tc>
                <a:tc>
                  <a:txBody>
                    <a:bodyPr/>
                    <a:lstStyle/>
                    <a:p>
                      <a:pPr algn="ctr"/>
                      <a:endParaRPr lang="en-US" sz="1600" dirty="0"/>
                    </a:p>
                  </a:txBody>
                  <a:tcPr anchor="ctr"/>
                </a:tc>
                <a:tc>
                  <a:txBody>
                    <a:bodyPr/>
                    <a:lstStyle/>
                    <a:p>
                      <a:pPr algn="ctr"/>
                      <a:r>
                        <a:rPr lang="en-US" sz="1600" dirty="0"/>
                        <a:t>Reading Comp.</a:t>
                      </a:r>
                    </a:p>
                  </a:txBody>
                  <a:tcPr anchor="ctr"/>
                </a:tc>
                <a:tc>
                  <a:txBody>
                    <a:bodyPr/>
                    <a:lstStyle/>
                    <a:p>
                      <a:pPr algn="ctr"/>
                      <a:r>
                        <a:rPr lang="en-US" sz="1600" dirty="0"/>
                        <a:t>Letters</a:t>
                      </a:r>
                    </a:p>
                  </a:txBody>
                  <a:tcPr anchor="ctr"/>
                </a:tc>
                <a:tc>
                  <a:txBody>
                    <a:bodyPr/>
                    <a:lstStyle/>
                    <a:p>
                      <a:pPr algn="ctr"/>
                      <a:r>
                        <a:rPr lang="en-US" sz="1600" dirty="0"/>
                        <a:t>HSE/TASC</a:t>
                      </a:r>
                    </a:p>
                  </a:txBody>
                  <a:tcPr anchor="ctr"/>
                </a:tc>
                <a:tc>
                  <a:txBody>
                    <a:bodyPr/>
                    <a:lstStyle/>
                    <a:p>
                      <a:pPr algn="ctr"/>
                      <a:r>
                        <a:rPr lang="en-US" sz="1600" dirty="0"/>
                        <a:t>Interview Prep</a:t>
                      </a:r>
                    </a:p>
                  </a:txBody>
                  <a:tcPr anchor="ctr"/>
                </a:tc>
                <a:extLst>
                  <a:ext uri="{0D108BD9-81ED-4DB2-BD59-A6C34878D82A}">
                    <a16:rowId xmlns:a16="http://schemas.microsoft.com/office/drawing/2014/main" val="10006"/>
                  </a:ext>
                </a:extLst>
              </a:tr>
              <a:tr h="407270">
                <a:tc>
                  <a:txBody>
                    <a:bodyPr/>
                    <a:lstStyle/>
                    <a:p>
                      <a:pPr algn="ctr"/>
                      <a:r>
                        <a:rPr lang="en-US" sz="1600" dirty="0"/>
                        <a:t>Statistics</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a:t>ESL/ELL</a:t>
                      </a:r>
                    </a:p>
                  </a:txBody>
                  <a:tcPr anchor="ctr"/>
                </a:tc>
                <a:tc>
                  <a:txBody>
                    <a:bodyPr/>
                    <a:lstStyle/>
                    <a:p>
                      <a:pPr algn="ctr"/>
                      <a:r>
                        <a:rPr lang="en-US" sz="1600" dirty="0"/>
                        <a:t>Research Papers</a:t>
                      </a:r>
                    </a:p>
                  </a:txBody>
                  <a:tcPr anchor="ctr"/>
                </a:tc>
                <a:tc>
                  <a:txBody>
                    <a:bodyPr/>
                    <a:lstStyle/>
                    <a:p>
                      <a:pPr algn="ctr"/>
                      <a:r>
                        <a:rPr lang="en-US" sz="1600" dirty="0"/>
                        <a:t>Citizenship</a:t>
                      </a:r>
                    </a:p>
                  </a:txBody>
                  <a:tcPr anchor="ctr"/>
                </a:tc>
                <a:tc>
                  <a:txBody>
                    <a:bodyPr/>
                    <a:lstStyle/>
                    <a:p>
                      <a:pPr algn="ctr"/>
                      <a:r>
                        <a:rPr lang="en-US" sz="1600" dirty="0"/>
                        <a:t>MS Word</a:t>
                      </a:r>
                      <a:r>
                        <a:rPr lang="en-US" sz="1600" baseline="30000" dirty="0"/>
                        <a:t>®</a:t>
                      </a:r>
                      <a:endParaRPr lang="en-US" sz="1600" dirty="0">
                        <a:solidFill>
                          <a:schemeClr val="accent5">
                            <a:lumMod val="75000"/>
                          </a:schemeClr>
                        </a:solidFill>
                      </a:endParaRPr>
                    </a:p>
                  </a:txBody>
                  <a:tcPr anchor="ctr"/>
                </a:tc>
                <a:extLst>
                  <a:ext uri="{0D108BD9-81ED-4DB2-BD59-A6C34878D82A}">
                    <a16:rowId xmlns:a16="http://schemas.microsoft.com/office/drawing/2014/main" val="10007"/>
                  </a:ext>
                </a:extLst>
              </a:tr>
              <a:tr h="407270">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a:t>Spanish</a:t>
                      </a:r>
                      <a:endParaRPr lang="en-US" sz="16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Short Stories</a:t>
                      </a:r>
                    </a:p>
                  </a:txBody>
                  <a:tcPr anchor="ctr"/>
                </a:tc>
                <a:tc>
                  <a:txBody>
                    <a:bodyPr/>
                    <a:lstStyle/>
                    <a:p>
                      <a:pPr algn="ctr"/>
                      <a:endParaRPr lang="en-US" sz="1600" dirty="0"/>
                    </a:p>
                  </a:txBody>
                  <a:tcPr anchor="ctr"/>
                </a:tc>
                <a:tc>
                  <a:txBody>
                    <a:bodyPr/>
                    <a:lstStyle/>
                    <a:p>
                      <a:pPr algn="ctr"/>
                      <a:r>
                        <a:rPr lang="en-US" sz="1600" dirty="0"/>
                        <a:t>MS Excel</a:t>
                      </a:r>
                      <a:r>
                        <a:rPr lang="en-US" sz="1600" baseline="30000" dirty="0"/>
                        <a:t>®</a:t>
                      </a:r>
                      <a:endParaRPr lang="en-US" sz="1600" dirty="0">
                        <a:solidFill>
                          <a:schemeClr val="accent5">
                            <a:lumMod val="75000"/>
                          </a:schemeClr>
                        </a:solidFill>
                      </a:endParaRPr>
                    </a:p>
                  </a:txBody>
                  <a:tcPr anchor="ctr"/>
                </a:tc>
                <a:extLst>
                  <a:ext uri="{0D108BD9-81ED-4DB2-BD59-A6C34878D82A}">
                    <a16:rowId xmlns:a16="http://schemas.microsoft.com/office/drawing/2014/main" val="10008"/>
                  </a:ext>
                </a:extLst>
              </a:tr>
              <a:tr h="407270">
                <a:tc>
                  <a:txBody>
                    <a:bodyPr/>
                    <a:lstStyle/>
                    <a:p>
                      <a:pPr algn="ctr"/>
                      <a:endParaRPr lang="en-US" sz="1600" dirty="0"/>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1600" dirty="0">
                        <a:solidFill>
                          <a:schemeClr val="accent5">
                            <a:lumMod val="75000"/>
                          </a:schemeClr>
                        </a:solidFill>
                      </a:endParaRPr>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r>
                        <a:rPr lang="en-US" sz="1600" dirty="0"/>
                        <a:t>MS PowerPoint</a:t>
                      </a:r>
                      <a:r>
                        <a:rPr lang="en-US" sz="1600" baseline="30000" dirty="0"/>
                        <a:t>®</a:t>
                      </a:r>
                      <a:endParaRPr lang="en-US" sz="1600" dirty="0">
                        <a:solidFill>
                          <a:schemeClr val="accent5">
                            <a:lumMod val="75000"/>
                          </a:schemeClr>
                        </a:solidFill>
                      </a:endParaRPr>
                    </a:p>
                  </a:txBody>
                  <a:tcPr anchor="ctr"/>
                </a:tc>
                <a:extLst>
                  <a:ext uri="{0D108BD9-81ED-4DB2-BD59-A6C34878D82A}">
                    <a16:rowId xmlns:a16="http://schemas.microsoft.com/office/drawing/2014/main" val="1040195366"/>
                  </a:ext>
                </a:extLst>
              </a:tr>
              <a:tr h="40727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*Bilingual</a:t>
                      </a:r>
                      <a:r>
                        <a:rPr lang="en-US" sz="1600" baseline="0" dirty="0"/>
                        <a:t> Spanish speaking tutors available</a:t>
                      </a:r>
                      <a:endParaRPr lang="en-US" sz="1600" dirty="0"/>
                    </a:p>
                  </a:txBody>
                  <a:tcPr anchor="ctr"/>
                </a:tc>
                <a:tc hMerge="1">
                  <a:txBody>
                    <a:bodyPr/>
                    <a:lstStyle/>
                    <a:p>
                      <a:endParaRPr lang="en-US"/>
                    </a:p>
                  </a:txBody>
                  <a:tcPr/>
                </a:tc>
                <a:tc hMerge="1">
                  <a:txBody>
                    <a:bodyPr/>
                    <a:lstStyle/>
                    <a:p>
                      <a:endParaRPr lang="en-US"/>
                    </a:p>
                  </a:txBody>
                  <a:tcPr/>
                </a:tc>
                <a:tc>
                  <a:txBody>
                    <a:bodyPr/>
                    <a:lstStyle/>
                    <a:p>
                      <a:pPr algn="ctr"/>
                      <a:endParaRPr lang="en-US" sz="16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0010"/>
                  </a:ext>
                </a:extLst>
              </a:tr>
            </a:tbl>
          </a:graphicData>
        </a:graphic>
      </p:graphicFrame>
      <p:sp>
        <p:nvSpPr>
          <p:cNvPr id="10" name="Footer Placeholder 6">
            <a:extLst>
              <a:ext uri="{FF2B5EF4-FFF2-40B4-BE49-F238E27FC236}">
                <a16:creationId xmlns:a16="http://schemas.microsoft.com/office/drawing/2014/main" id="{A4F366E6-97E6-4D66-8C61-16F77450EB45}"/>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1" name="Slide Number Placeholder 8">
            <a:extLst>
              <a:ext uri="{FF2B5EF4-FFF2-40B4-BE49-F238E27FC236}">
                <a16:creationId xmlns:a16="http://schemas.microsoft.com/office/drawing/2014/main" id="{66955EAD-6320-445F-AC4B-7197A497B048}"/>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a:t>
            </a:fld>
            <a:endParaRPr lang="en-US" dirty="0"/>
          </a:p>
        </p:txBody>
      </p:sp>
      <p:sp>
        <p:nvSpPr>
          <p:cNvPr id="12" name="TextBox 11">
            <a:extLst>
              <a:ext uri="{FF2B5EF4-FFF2-40B4-BE49-F238E27FC236}">
                <a16:creationId xmlns:a16="http://schemas.microsoft.com/office/drawing/2014/main" id="{55838D38-975F-41A8-A1CF-5F38A9812A53}"/>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pic>
        <p:nvPicPr>
          <p:cNvPr id="9" name="Picture 8">
            <a:extLst>
              <a:ext uri="{FF2B5EF4-FFF2-40B4-BE49-F238E27FC236}">
                <a16:creationId xmlns:a16="http://schemas.microsoft.com/office/drawing/2014/main" id="{195C2A40-B1BA-471E-B8E5-03E9FD8476C9}"/>
              </a:ext>
            </a:extLst>
          </p:cNvPr>
          <p:cNvPicPr>
            <a:picLocks noChangeAspect="1"/>
          </p:cNvPicPr>
          <p:nvPr/>
        </p:nvPicPr>
        <p:blipFill>
          <a:blip r:embed="rId2"/>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57027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F3EC93-F33D-4FF9-BF9D-0383C9620316}"/>
              </a:ext>
            </a:extLst>
          </p:cNvPr>
          <p:cNvSpPr>
            <a:spLocks noGrp="1"/>
          </p:cNvSpPr>
          <p:nvPr>
            <p:ph type="title"/>
          </p:nvPr>
        </p:nvSpPr>
        <p:spPr>
          <a:xfrm>
            <a:off x="1251678" y="382385"/>
            <a:ext cx="10178322" cy="1408036"/>
          </a:xfrm>
        </p:spPr>
        <p:txBody>
          <a:bodyPr anchor="ctr">
            <a:normAutofit fontScale="90000"/>
          </a:bodyPr>
          <a:lstStyle/>
          <a:p>
            <a:r>
              <a:rPr lang="en-US" sz="5700" u="sng" dirty="0"/>
              <a:t>Pre-event planning</a:t>
            </a:r>
            <a:br>
              <a:rPr lang="en-US" sz="3200" u="sng" dirty="0"/>
            </a:br>
            <a:br>
              <a:rPr lang="en-US" sz="3200" u="sng" dirty="0"/>
            </a:br>
            <a:endParaRPr lang="en-US" sz="3200" u="sng" dirty="0"/>
          </a:p>
        </p:txBody>
      </p:sp>
      <p:sp>
        <p:nvSpPr>
          <p:cNvPr id="11" name="Content Placeholder 16">
            <a:extLst>
              <a:ext uri="{FF2B5EF4-FFF2-40B4-BE49-F238E27FC236}">
                <a16:creationId xmlns:a16="http://schemas.microsoft.com/office/drawing/2014/main" id="{5225D522-AD4C-420D-91CD-C153CD68CCDA}"/>
              </a:ext>
            </a:extLst>
          </p:cNvPr>
          <p:cNvSpPr>
            <a:spLocks noGrp="1"/>
          </p:cNvSpPr>
          <p:nvPr>
            <p:ph idx="1"/>
          </p:nvPr>
        </p:nvSpPr>
        <p:spPr>
          <a:xfrm>
            <a:off x="1250950" y="1823158"/>
            <a:ext cx="10178322" cy="3593591"/>
          </a:xfrm>
        </p:spPr>
        <p:txBody>
          <a:bodyPr>
            <a:noAutofit/>
          </a:bodyPr>
          <a:lstStyle/>
          <a:p>
            <a:r>
              <a:rPr lang="en-US" dirty="0"/>
              <a:t>Choose ACT or SAT.  ACT is required in Louisiana for high school graduation. Tuition assistance is available to students for Louisiana higher education institutions if the student scores at least a 21.  Consider offering an SAT practice test once or twice a year for those students considering out-of-state or private schools.</a:t>
            </a:r>
          </a:p>
          <a:p>
            <a:r>
              <a:rPr lang="en-US" dirty="0"/>
              <a:t>Choose your space: computer lab or classroom style? Capacity? Quiet Environment?</a:t>
            </a:r>
          </a:p>
          <a:p>
            <a:pPr lvl="1"/>
            <a:r>
              <a:rPr lang="en-US" dirty="0"/>
              <a:t>You will need the room for a minimum of 4 hours. For prep time, it is preferable to book it for five hours. </a:t>
            </a:r>
          </a:p>
          <a:p>
            <a:r>
              <a:rPr lang="en-US" dirty="0"/>
              <a:t>Print Materials if you are using printed booklets instead of computer-based testing.</a:t>
            </a:r>
          </a:p>
          <a:p>
            <a:pPr lvl="1"/>
            <a:r>
              <a:rPr lang="en-US" sz="2000" dirty="0">
                <a:hlinkClick r:id="rId2"/>
              </a:rPr>
              <a:t>SAT Test Booklet </a:t>
            </a:r>
            <a:r>
              <a:rPr lang="en-US" sz="2000" dirty="0"/>
              <a:t>&amp; </a:t>
            </a:r>
            <a:r>
              <a:rPr lang="en-US" sz="2000" dirty="0">
                <a:hlinkClick r:id="rId3"/>
              </a:rPr>
              <a:t>Bubble Sheet</a:t>
            </a:r>
            <a:r>
              <a:rPr lang="en-US" sz="2000" dirty="0"/>
              <a:t> </a:t>
            </a:r>
          </a:p>
          <a:p>
            <a:pPr lvl="1"/>
            <a:r>
              <a:rPr lang="en-US" sz="2000" dirty="0">
                <a:hlinkClick r:id="rId4"/>
              </a:rPr>
              <a:t>ACT Test Booklet </a:t>
            </a:r>
            <a:r>
              <a:rPr lang="en-US" sz="2000" dirty="0"/>
              <a:t>&amp; </a:t>
            </a:r>
            <a:r>
              <a:rPr lang="en-US" sz="2000" dirty="0">
                <a:hlinkClick r:id="rId5"/>
              </a:rPr>
              <a:t>Bubble Sheet </a:t>
            </a:r>
            <a:endParaRPr lang="en-US" sz="2000" dirty="0"/>
          </a:p>
          <a:p>
            <a:r>
              <a:rPr lang="en-US" dirty="0"/>
              <a:t>Do a dry-run to get a “Score Report” and understand the process</a:t>
            </a:r>
          </a:p>
        </p:txBody>
      </p:sp>
      <p:sp>
        <p:nvSpPr>
          <p:cNvPr id="13" name="Rectangle 12">
            <a:extLst>
              <a:ext uri="{FF2B5EF4-FFF2-40B4-BE49-F238E27FC236}">
                <a16:creationId xmlns:a16="http://schemas.microsoft.com/office/drawing/2014/main" id="{2866A40C-2C5C-4D72-8A6D-557E989B09E5}"/>
              </a:ext>
            </a:extLst>
          </p:cNvPr>
          <p:cNvSpPr/>
          <p:nvPr/>
        </p:nvSpPr>
        <p:spPr>
          <a:xfrm>
            <a:off x="1250950" y="1123434"/>
            <a:ext cx="5411866" cy="646331"/>
          </a:xfrm>
          <a:prstGeom prst="rect">
            <a:avLst/>
          </a:prstGeom>
        </p:spPr>
        <p:txBody>
          <a:bodyPr wrap="none">
            <a:spAutoFit/>
          </a:bodyPr>
          <a:lstStyle/>
          <a:p>
            <a:r>
              <a:rPr lang="en-US" sz="3600" b="1" dirty="0">
                <a:solidFill>
                  <a:schemeClr val="accent3"/>
                </a:solidFill>
              </a:rPr>
              <a:t>In-Library Practice Tests</a:t>
            </a:r>
          </a:p>
        </p:txBody>
      </p:sp>
      <p:sp>
        <p:nvSpPr>
          <p:cNvPr id="15" name="Slide Number Placeholder 14">
            <a:extLst>
              <a:ext uri="{FF2B5EF4-FFF2-40B4-BE49-F238E27FC236}">
                <a16:creationId xmlns:a16="http://schemas.microsoft.com/office/drawing/2014/main" id="{C1BCA21C-10E7-43BB-B0A7-D0CC9E23E223}"/>
              </a:ext>
            </a:extLst>
          </p:cNvPr>
          <p:cNvSpPr>
            <a:spLocks noGrp="1"/>
          </p:cNvSpPr>
          <p:nvPr>
            <p:ph type="sldNum" sz="quarter" idx="12"/>
          </p:nvPr>
        </p:nvSpPr>
        <p:spPr/>
        <p:txBody>
          <a:bodyPr/>
          <a:lstStyle/>
          <a:p>
            <a:fld id="{71766878-3199-4EAB-94E7-2D6D11070E14}" type="slidenum">
              <a:rPr lang="en-US" smtClean="0"/>
              <a:t>30</a:t>
            </a:fld>
            <a:endParaRPr lang="en-US" dirty="0"/>
          </a:p>
        </p:txBody>
      </p:sp>
      <p:sp>
        <p:nvSpPr>
          <p:cNvPr id="6" name="TextBox 5">
            <a:extLst>
              <a:ext uri="{FF2B5EF4-FFF2-40B4-BE49-F238E27FC236}">
                <a16:creationId xmlns:a16="http://schemas.microsoft.com/office/drawing/2014/main" id="{C5ECE305-9CFF-4C93-91D1-5393B7FB738B}"/>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32501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F3EC93-F33D-4FF9-BF9D-0383C9620316}"/>
              </a:ext>
            </a:extLst>
          </p:cNvPr>
          <p:cNvSpPr>
            <a:spLocks noGrp="1"/>
          </p:cNvSpPr>
          <p:nvPr>
            <p:ph type="title"/>
          </p:nvPr>
        </p:nvSpPr>
        <p:spPr>
          <a:xfrm>
            <a:off x="1251678" y="382385"/>
            <a:ext cx="10178322" cy="1408036"/>
          </a:xfrm>
        </p:spPr>
        <p:txBody>
          <a:bodyPr anchor="ctr">
            <a:normAutofit fontScale="90000"/>
          </a:bodyPr>
          <a:lstStyle/>
          <a:p>
            <a:r>
              <a:rPr lang="en-US" sz="5700" u="sng" dirty="0"/>
              <a:t>advertising</a:t>
            </a:r>
            <a:br>
              <a:rPr lang="en-US" sz="3200" u="sng" dirty="0"/>
            </a:br>
            <a:br>
              <a:rPr lang="en-US" sz="3200" u="sng" dirty="0"/>
            </a:br>
            <a:endParaRPr lang="en-US" sz="3200" u="sng" dirty="0"/>
          </a:p>
        </p:txBody>
      </p:sp>
      <p:sp>
        <p:nvSpPr>
          <p:cNvPr id="11" name="Content Placeholder 16">
            <a:extLst>
              <a:ext uri="{FF2B5EF4-FFF2-40B4-BE49-F238E27FC236}">
                <a16:creationId xmlns:a16="http://schemas.microsoft.com/office/drawing/2014/main" id="{5225D522-AD4C-420D-91CD-C153CD68CCDA}"/>
              </a:ext>
            </a:extLst>
          </p:cNvPr>
          <p:cNvSpPr>
            <a:spLocks noGrp="1"/>
          </p:cNvSpPr>
          <p:nvPr>
            <p:ph idx="1"/>
          </p:nvPr>
        </p:nvSpPr>
        <p:spPr>
          <a:xfrm>
            <a:off x="1251678" y="2142512"/>
            <a:ext cx="10178322" cy="3593591"/>
          </a:xfrm>
        </p:spPr>
        <p:txBody>
          <a:bodyPr>
            <a:noAutofit/>
          </a:bodyPr>
          <a:lstStyle/>
          <a:p>
            <a:pPr marL="0" indent="0">
              <a:buNone/>
            </a:pPr>
            <a:r>
              <a:rPr lang="en-US" dirty="0"/>
              <a:t>Customizable Flyers	       				      Social Media</a:t>
            </a:r>
          </a:p>
          <a:p>
            <a:endParaRPr lang="en-US" dirty="0"/>
          </a:p>
        </p:txBody>
      </p:sp>
      <p:sp>
        <p:nvSpPr>
          <p:cNvPr id="13" name="Rectangle 12">
            <a:extLst>
              <a:ext uri="{FF2B5EF4-FFF2-40B4-BE49-F238E27FC236}">
                <a16:creationId xmlns:a16="http://schemas.microsoft.com/office/drawing/2014/main" id="{2866A40C-2C5C-4D72-8A6D-557E989B09E5}"/>
              </a:ext>
            </a:extLst>
          </p:cNvPr>
          <p:cNvSpPr/>
          <p:nvPr/>
        </p:nvSpPr>
        <p:spPr>
          <a:xfrm>
            <a:off x="1250950" y="1123434"/>
            <a:ext cx="6914265" cy="646331"/>
          </a:xfrm>
          <a:prstGeom prst="rect">
            <a:avLst/>
          </a:prstGeom>
        </p:spPr>
        <p:txBody>
          <a:bodyPr wrap="none">
            <a:spAutoFit/>
          </a:bodyPr>
          <a:lstStyle/>
          <a:p>
            <a:r>
              <a:rPr lang="en-US" sz="3600" b="1" dirty="0">
                <a:solidFill>
                  <a:schemeClr val="accent3"/>
                </a:solidFill>
              </a:rPr>
              <a:t>www.tutor.com/clientcarelib/la </a:t>
            </a:r>
          </a:p>
        </p:txBody>
      </p:sp>
      <p:sp>
        <p:nvSpPr>
          <p:cNvPr id="15" name="Slide Number Placeholder 14">
            <a:extLst>
              <a:ext uri="{FF2B5EF4-FFF2-40B4-BE49-F238E27FC236}">
                <a16:creationId xmlns:a16="http://schemas.microsoft.com/office/drawing/2014/main" id="{C1BCA21C-10E7-43BB-B0A7-D0CC9E23E223}"/>
              </a:ext>
            </a:extLst>
          </p:cNvPr>
          <p:cNvSpPr>
            <a:spLocks noGrp="1"/>
          </p:cNvSpPr>
          <p:nvPr>
            <p:ph type="sldNum" sz="quarter" idx="12"/>
          </p:nvPr>
        </p:nvSpPr>
        <p:spPr/>
        <p:txBody>
          <a:bodyPr/>
          <a:lstStyle/>
          <a:p>
            <a:fld id="{71766878-3199-4EAB-94E7-2D6D11070E14}" type="slidenum">
              <a:rPr lang="en-US" smtClean="0"/>
              <a:t>31</a:t>
            </a:fld>
            <a:endParaRPr lang="en-US" dirty="0"/>
          </a:p>
        </p:txBody>
      </p:sp>
      <p:pic>
        <p:nvPicPr>
          <p:cNvPr id="3" name="Picture 2">
            <a:extLst>
              <a:ext uri="{FF2B5EF4-FFF2-40B4-BE49-F238E27FC236}">
                <a16:creationId xmlns:a16="http://schemas.microsoft.com/office/drawing/2014/main" id="{B2E8DBFF-081D-45FF-8362-578928DD844E}"/>
              </a:ext>
            </a:extLst>
          </p:cNvPr>
          <p:cNvPicPr>
            <a:picLocks noChangeAspect="1"/>
          </p:cNvPicPr>
          <p:nvPr/>
        </p:nvPicPr>
        <p:blipFill>
          <a:blip r:embed="rId2"/>
          <a:stretch>
            <a:fillRect/>
          </a:stretch>
        </p:blipFill>
        <p:spPr>
          <a:xfrm>
            <a:off x="8192386" y="2538252"/>
            <a:ext cx="3237614" cy="1618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0A3609F8-E772-44A4-A1BB-9083178E8A40}"/>
              </a:ext>
            </a:extLst>
          </p:cNvPr>
          <p:cNvPicPr>
            <a:picLocks noChangeAspect="1"/>
          </p:cNvPicPr>
          <p:nvPr/>
        </p:nvPicPr>
        <p:blipFill>
          <a:blip r:embed="rId3"/>
          <a:stretch>
            <a:fillRect/>
          </a:stretch>
        </p:blipFill>
        <p:spPr>
          <a:xfrm>
            <a:off x="8192386" y="4625107"/>
            <a:ext cx="3232930" cy="1616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AB94B6C9-6495-4642-90B5-1DAA70282B07}"/>
              </a:ext>
            </a:extLst>
          </p:cNvPr>
          <p:cNvPicPr>
            <a:picLocks noChangeAspect="1"/>
          </p:cNvPicPr>
          <p:nvPr/>
        </p:nvPicPr>
        <p:blipFill>
          <a:blip r:embed="rId4"/>
          <a:stretch>
            <a:fillRect/>
          </a:stretch>
        </p:blipFill>
        <p:spPr>
          <a:xfrm>
            <a:off x="1419180" y="2608495"/>
            <a:ext cx="2900088" cy="363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7F94391-07F3-4EC0-9DD3-6CB6883FA640}"/>
              </a:ext>
            </a:extLst>
          </p:cNvPr>
          <p:cNvPicPr>
            <a:picLocks noChangeAspect="1"/>
          </p:cNvPicPr>
          <p:nvPr/>
        </p:nvPicPr>
        <p:blipFill>
          <a:blip r:embed="rId5"/>
          <a:stretch>
            <a:fillRect/>
          </a:stretch>
        </p:blipFill>
        <p:spPr>
          <a:xfrm>
            <a:off x="4866968" y="2608495"/>
            <a:ext cx="2777718" cy="3633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C499A217-1CAB-419E-AF83-A5BBD50677BC}"/>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1586970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707D-EC5E-4AE4-A024-7663EE87ACFF}"/>
              </a:ext>
            </a:extLst>
          </p:cNvPr>
          <p:cNvSpPr>
            <a:spLocks noGrp="1"/>
          </p:cNvSpPr>
          <p:nvPr>
            <p:ph type="title"/>
          </p:nvPr>
        </p:nvSpPr>
        <p:spPr/>
        <p:txBody>
          <a:bodyPr/>
          <a:lstStyle/>
          <a:p>
            <a:r>
              <a:rPr lang="en-US" dirty="0"/>
              <a:t>Pre-Test Packet</a:t>
            </a:r>
          </a:p>
        </p:txBody>
      </p:sp>
      <p:sp>
        <p:nvSpPr>
          <p:cNvPr id="5" name="Slide Number Placeholder 4">
            <a:extLst>
              <a:ext uri="{FF2B5EF4-FFF2-40B4-BE49-F238E27FC236}">
                <a16:creationId xmlns:a16="http://schemas.microsoft.com/office/drawing/2014/main" id="{19FD31AF-975A-49DF-A920-E9097D299B71}"/>
              </a:ext>
            </a:extLst>
          </p:cNvPr>
          <p:cNvSpPr>
            <a:spLocks noGrp="1"/>
          </p:cNvSpPr>
          <p:nvPr>
            <p:ph type="sldNum" sz="quarter" idx="12"/>
          </p:nvPr>
        </p:nvSpPr>
        <p:spPr/>
        <p:txBody>
          <a:bodyPr/>
          <a:lstStyle/>
          <a:p>
            <a:fld id="{71766878-3199-4EAB-94E7-2D6D11070E14}" type="slidenum">
              <a:rPr lang="en-US" smtClean="0"/>
              <a:t>32</a:t>
            </a:fld>
            <a:endParaRPr lang="en-US" dirty="0"/>
          </a:p>
        </p:txBody>
      </p:sp>
      <p:sp>
        <p:nvSpPr>
          <p:cNvPr id="6" name="Content Placeholder 5">
            <a:extLst>
              <a:ext uri="{FF2B5EF4-FFF2-40B4-BE49-F238E27FC236}">
                <a16:creationId xmlns:a16="http://schemas.microsoft.com/office/drawing/2014/main" id="{F19142D8-F721-4C4D-A7D9-732D737AC9F6}"/>
              </a:ext>
            </a:extLst>
          </p:cNvPr>
          <p:cNvSpPr txBox="1">
            <a:spLocks noGrp="1"/>
          </p:cNvSpPr>
          <p:nvPr>
            <p:ph idx="1"/>
          </p:nvPr>
        </p:nvSpPr>
        <p:spPr>
          <a:xfrm>
            <a:off x="1160238" y="5312347"/>
            <a:ext cx="10178322" cy="1010533"/>
          </a:xfrm>
          <a:prstGeom prst="rect">
            <a:avLst/>
          </a:prstGeom>
          <a:noFill/>
        </p:spPr>
        <p:txBody>
          <a:bodyPr wrap="square" rtlCol="0">
            <a:spAutoFit/>
          </a:bodyPr>
          <a:lstStyle/>
          <a:p>
            <a:pPr marL="0" indent="0">
              <a:lnSpc>
                <a:spcPct val="100000"/>
              </a:lnSpc>
              <a:buNone/>
            </a:pPr>
            <a:r>
              <a:rPr lang="en-US" sz="1600" b="1" dirty="0">
                <a:solidFill>
                  <a:schemeClr val="accent3"/>
                </a:solidFill>
              </a:rPr>
              <a:t>FYI: Official “What to Bring” from College Board and ACT, Inc.</a:t>
            </a:r>
          </a:p>
          <a:p>
            <a:pPr marL="457200" indent="-457200">
              <a:lnSpc>
                <a:spcPct val="100000"/>
              </a:lnSpc>
              <a:buFont typeface="+mj-lt"/>
              <a:buAutoNum type="arabicPeriod"/>
            </a:pPr>
            <a:r>
              <a:rPr lang="en-US" sz="1600" dirty="0">
                <a:solidFill>
                  <a:schemeClr val="tx1"/>
                </a:solidFill>
              </a:rPr>
              <a:t>https://collegereadiness.collegeboard.org/sat/taking-the-test/test-day-checklist</a:t>
            </a:r>
          </a:p>
          <a:p>
            <a:pPr marL="457200" indent="-457200">
              <a:lnSpc>
                <a:spcPct val="100000"/>
              </a:lnSpc>
              <a:buFont typeface="+mj-lt"/>
              <a:buAutoNum type="arabicPeriod"/>
            </a:pPr>
            <a:r>
              <a:rPr lang="en-US" sz="1600" dirty="0">
                <a:solidFill>
                  <a:schemeClr val="tx1"/>
                </a:solidFill>
              </a:rPr>
              <a:t>https://www.act.org/content/act/en/products-and-services/the-act/test-day.html</a:t>
            </a:r>
            <a:endParaRPr lang="en-US" sz="1600" dirty="0">
              <a:solidFill>
                <a:srgbClr val="0070C0"/>
              </a:solidFill>
            </a:endParaRPr>
          </a:p>
        </p:txBody>
      </p:sp>
      <p:sp>
        <p:nvSpPr>
          <p:cNvPr id="8" name="Rectangle: Rounded Corners 7">
            <a:extLst>
              <a:ext uri="{FF2B5EF4-FFF2-40B4-BE49-F238E27FC236}">
                <a16:creationId xmlns:a16="http://schemas.microsoft.com/office/drawing/2014/main" id="{E60DC895-F481-4832-86D8-D303063DE29C}"/>
              </a:ext>
            </a:extLst>
          </p:cNvPr>
          <p:cNvSpPr/>
          <p:nvPr/>
        </p:nvSpPr>
        <p:spPr>
          <a:xfrm>
            <a:off x="7596130" y="3705117"/>
            <a:ext cx="3833870" cy="1124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Be prepared for students that have not taken these steps. You’ll need extra time at the beginning to get a few of them setup with Tutor.com accounts.</a:t>
            </a:r>
          </a:p>
        </p:txBody>
      </p:sp>
      <p:pic>
        <p:nvPicPr>
          <p:cNvPr id="4" name="Picture 3">
            <a:extLst>
              <a:ext uri="{FF2B5EF4-FFF2-40B4-BE49-F238E27FC236}">
                <a16:creationId xmlns:a16="http://schemas.microsoft.com/office/drawing/2014/main" id="{735BF46D-2E71-41A5-B1A1-11D6D8F84892}"/>
              </a:ext>
            </a:extLst>
          </p:cNvPr>
          <p:cNvPicPr>
            <a:picLocks noChangeAspect="1"/>
          </p:cNvPicPr>
          <p:nvPr/>
        </p:nvPicPr>
        <p:blipFill>
          <a:blip r:embed="rId2"/>
          <a:stretch>
            <a:fillRect/>
          </a:stretch>
        </p:blipFill>
        <p:spPr>
          <a:xfrm>
            <a:off x="1405182" y="1860459"/>
            <a:ext cx="1707374" cy="226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2BABCA4-B919-49FA-BC19-B1A749F93FEC}"/>
              </a:ext>
            </a:extLst>
          </p:cNvPr>
          <p:cNvPicPr>
            <a:picLocks noChangeAspect="1"/>
          </p:cNvPicPr>
          <p:nvPr/>
        </p:nvPicPr>
        <p:blipFill>
          <a:blip r:embed="rId3"/>
          <a:stretch>
            <a:fillRect/>
          </a:stretch>
        </p:blipFill>
        <p:spPr>
          <a:xfrm>
            <a:off x="4379620" y="1860459"/>
            <a:ext cx="1700496" cy="219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Rounded Corners 11">
            <a:extLst>
              <a:ext uri="{FF2B5EF4-FFF2-40B4-BE49-F238E27FC236}">
                <a16:creationId xmlns:a16="http://schemas.microsoft.com/office/drawing/2014/main" id="{58024112-21FE-47F7-874D-3024079C6F62}"/>
              </a:ext>
            </a:extLst>
          </p:cNvPr>
          <p:cNvSpPr/>
          <p:nvPr/>
        </p:nvSpPr>
        <p:spPr>
          <a:xfrm>
            <a:off x="7596130" y="2022299"/>
            <a:ext cx="3833870" cy="14453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Consider printing and providing a copy of the test prep books you have available in your library as part of the pre-event package so students know there are resources available that are not online.</a:t>
            </a:r>
          </a:p>
        </p:txBody>
      </p:sp>
      <p:sp>
        <p:nvSpPr>
          <p:cNvPr id="13" name="Rectangle 12">
            <a:extLst>
              <a:ext uri="{FF2B5EF4-FFF2-40B4-BE49-F238E27FC236}">
                <a16:creationId xmlns:a16="http://schemas.microsoft.com/office/drawing/2014/main" id="{204228C8-8477-4330-859A-76F6D0DC0D7A}"/>
              </a:ext>
            </a:extLst>
          </p:cNvPr>
          <p:cNvSpPr/>
          <p:nvPr/>
        </p:nvSpPr>
        <p:spPr>
          <a:xfrm>
            <a:off x="1250950" y="1123434"/>
            <a:ext cx="8645444" cy="646331"/>
          </a:xfrm>
          <a:prstGeom prst="rect">
            <a:avLst/>
          </a:prstGeom>
        </p:spPr>
        <p:txBody>
          <a:bodyPr wrap="none">
            <a:spAutoFit/>
          </a:bodyPr>
          <a:lstStyle/>
          <a:p>
            <a:r>
              <a:rPr lang="en-US" sz="3600" b="1" dirty="0">
                <a:solidFill>
                  <a:schemeClr val="accent3"/>
                </a:solidFill>
              </a:rPr>
              <a:t>Pre-Test Checklist and “How To” Guide</a:t>
            </a:r>
          </a:p>
        </p:txBody>
      </p:sp>
      <p:pic>
        <p:nvPicPr>
          <p:cNvPr id="3" name="Picture 2">
            <a:extLst>
              <a:ext uri="{FF2B5EF4-FFF2-40B4-BE49-F238E27FC236}">
                <a16:creationId xmlns:a16="http://schemas.microsoft.com/office/drawing/2014/main" id="{B2E7D250-81E5-472B-B050-0B72C79AF585}"/>
              </a:ext>
            </a:extLst>
          </p:cNvPr>
          <p:cNvPicPr>
            <a:picLocks noChangeAspect="1"/>
          </p:cNvPicPr>
          <p:nvPr/>
        </p:nvPicPr>
        <p:blipFill>
          <a:blip r:embed="rId4"/>
          <a:stretch>
            <a:fillRect/>
          </a:stretch>
        </p:blipFill>
        <p:spPr>
          <a:xfrm>
            <a:off x="2027406" y="2780241"/>
            <a:ext cx="1782214" cy="226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4675964-99E4-4398-952F-823FDF85911F}"/>
              </a:ext>
            </a:extLst>
          </p:cNvPr>
          <p:cNvPicPr>
            <a:picLocks noChangeAspect="1"/>
          </p:cNvPicPr>
          <p:nvPr/>
        </p:nvPicPr>
        <p:blipFill>
          <a:blip r:embed="rId5"/>
          <a:stretch>
            <a:fillRect/>
          </a:stretch>
        </p:blipFill>
        <p:spPr>
          <a:xfrm>
            <a:off x="4969286" y="2789513"/>
            <a:ext cx="1728442" cy="2253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AF8A7D6E-BDE6-4421-82D8-7CED5D2451E7}"/>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309304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FEA0-6655-4299-BEF1-8955EE9EC692}"/>
              </a:ext>
            </a:extLst>
          </p:cNvPr>
          <p:cNvSpPr>
            <a:spLocks noGrp="1"/>
          </p:cNvSpPr>
          <p:nvPr>
            <p:ph type="title"/>
          </p:nvPr>
        </p:nvSpPr>
        <p:spPr/>
        <p:txBody>
          <a:bodyPr/>
          <a:lstStyle/>
          <a:p>
            <a:r>
              <a:rPr lang="en-US" dirty="0"/>
              <a:t>TEST day</a:t>
            </a:r>
          </a:p>
        </p:txBody>
      </p:sp>
      <p:sp>
        <p:nvSpPr>
          <p:cNvPr id="3" name="Content Placeholder 2">
            <a:extLst>
              <a:ext uri="{FF2B5EF4-FFF2-40B4-BE49-F238E27FC236}">
                <a16:creationId xmlns:a16="http://schemas.microsoft.com/office/drawing/2014/main" id="{B2DDB52E-E093-4539-86F7-A7CCEBE8B155}"/>
              </a:ext>
            </a:extLst>
          </p:cNvPr>
          <p:cNvSpPr>
            <a:spLocks noGrp="1"/>
          </p:cNvSpPr>
          <p:nvPr>
            <p:ph idx="1"/>
          </p:nvPr>
        </p:nvSpPr>
        <p:spPr>
          <a:xfrm>
            <a:off x="1251678" y="1415668"/>
            <a:ext cx="10178322" cy="4960011"/>
          </a:xfrm>
        </p:spPr>
        <p:txBody>
          <a:bodyPr>
            <a:normAutofit fontScale="92500" lnSpcReduction="10000"/>
          </a:bodyPr>
          <a:lstStyle/>
          <a:p>
            <a:r>
              <a:rPr lang="en-US" sz="2800" b="1" dirty="0">
                <a:solidFill>
                  <a:schemeClr val="accent3"/>
                </a:solidFill>
              </a:rPr>
              <a:t>Provide refreshments. </a:t>
            </a:r>
            <a:r>
              <a:rPr lang="en-US" sz="2800" dirty="0"/>
              <a:t>The tests do allow for “break time.”</a:t>
            </a:r>
          </a:p>
          <a:p>
            <a:r>
              <a:rPr lang="en-US" sz="2800" dirty="0"/>
              <a:t>If using computers, </a:t>
            </a:r>
            <a:r>
              <a:rPr lang="en-US" sz="2800" b="1" dirty="0">
                <a:solidFill>
                  <a:schemeClr val="accent3"/>
                </a:solidFill>
              </a:rPr>
              <a:t>have computers already on </a:t>
            </a:r>
            <a:r>
              <a:rPr lang="en-US" sz="2800" dirty="0"/>
              <a:t>the Tutor.com authentication page.</a:t>
            </a:r>
          </a:p>
          <a:p>
            <a:r>
              <a:rPr lang="en-US" sz="2800" dirty="0"/>
              <a:t>Spend 10-15 minutes </a:t>
            </a:r>
            <a:r>
              <a:rPr lang="en-US" sz="2800" b="1" dirty="0">
                <a:solidFill>
                  <a:schemeClr val="accent3"/>
                </a:solidFill>
              </a:rPr>
              <a:t>showing them the Tutor.com service </a:t>
            </a:r>
            <a:r>
              <a:rPr lang="en-US" sz="2800" dirty="0"/>
              <a:t>and explaining how to use their Score Reports &amp; Coursework to improve.</a:t>
            </a:r>
          </a:p>
          <a:p>
            <a:r>
              <a:rPr lang="en-US" sz="2800" dirty="0"/>
              <a:t>If using printed tests and bubble sheets, be sure to </a:t>
            </a:r>
            <a:r>
              <a:rPr lang="en-US" sz="2800" b="1" dirty="0">
                <a:solidFill>
                  <a:schemeClr val="accent3"/>
                </a:solidFill>
              </a:rPr>
              <a:t>show them how to enter their answers</a:t>
            </a:r>
            <a:r>
              <a:rPr lang="en-US" sz="2800" dirty="0"/>
              <a:t> into the Essentials program. Tell them EXACTLY which practice test they are taking.</a:t>
            </a:r>
          </a:p>
          <a:p>
            <a:r>
              <a:rPr lang="en-US" sz="2800" dirty="0"/>
              <a:t>When it is time to start, </a:t>
            </a:r>
            <a:r>
              <a:rPr lang="en-US" sz="2800" b="1" dirty="0">
                <a:solidFill>
                  <a:schemeClr val="accent3"/>
                </a:solidFill>
              </a:rPr>
              <a:t>launch the online proctor. </a:t>
            </a:r>
            <a:r>
              <a:rPr lang="en-US" sz="2800" dirty="0"/>
              <a:t>Even if using computers to take the test, the online proctor simulates the test day environment so they can learn pacing.</a:t>
            </a:r>
          </a:p>
          <a:p>
            <a:endParaRPr lang="en-US" dirty="0"/>
          </a:p>
        </p:txBody>
      </p:sp>
      <p:sp>
        <p:nvSpPr>
          <p:cNvPr id="5" name="Slide Number Placeholder 4">
            <a:extLst>
              <a:ext uri="{FF2B5EF4-FFF2-40B4-BE49-F238E27FC236}">
                <a16:creationId xmlns:a16="http://schemas.microsoft.com/office/drawing/2014/main" id="{8154E334-B19E-4D24-A8BA-0A96D3C4B3EE}"/>
              </a:ext>
            </a:extLst>
          </p:cNvPr>
          <p:cNvSpPr>
            <a:spLocks noGrp="1"/>
          </p:cNvSpPr>
          <p:nvPr>
            <p:ph type="sldNum" sz="quarter" idx="12"/>
          </p:nvPr>
        </p:nvSpPr>
        <p:spPr/>
        <p:txBody>
          <a:bodyPr/>
          <a:lstStyle/>
          <a:p>
            <a:fld id="{71766878-3199-4EAB-94E7-2D6D11070E14}" type="slidenum">
              <a:rPr lang="en-US" smtClean="0"/>
              <a:t>33</a:t>
            </a:fld>
            <a:endParaRPr lang="en-US" dirty="0"/>
          </a:p>
        </p:txBody>
      </p:sp>
      <p:sp>
        <p:nvSpPr>
          <p:cNvPr id="6" name="TextBox 5">
            <a:extLst>
              <a:ext uri="{FF2B5EF4-FFF2-40B4-BE49-F238E27FC236}">
                <a16:creationId xmlns:a16="http://schemas.microsoft.com/office/drawing/2014/main" id="{DC961DE7-4425-4EF9-8C5E-B07A7C7ED3B2}"/>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3013168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a:bodyPr>
          <a:lstStyle/>
          <a:p>
            <a:r>
              <a:rPr lang="en-US" sz="4000" u="sng" spc="800" dirty="0">
                <a:solidFill>
                  <a:schemeClr val="accent2"/>
                </a:solidFill>
              </a:rPr>
              <a:t>Patron Experience</a:t>
            </a:r>
            <a:endParaRPr lang="en-US" sz="4000" u="sng" dirty="0">
              <a:solidFill>
                <a:schemeClr val="accent2"/>
              </a:solidFill>
            </a:endParaRPr>
          </a:p>
        </p:txBody>
      </p:sp>
      <p:sp>
        <p:nvSpPr>
          <p:cNvPr id="11" name="Content Placeholder 10"/>
          <p:cNvSpPr>
            <a:spLocks noGrp="1"/>
          </p:cNvSpPr>
          <p:nvPr>
            <p:ph idx="1"/>
          </p:nvPr>
        </p:nvSpPr>
        <p:spPr>
          <a:xfrm>
            <a:off x="7918121" y="1655065"/>
            <a:ext cx="4124527" cy="4720614"/>
          </a:xfrm>
        </p:spPr>
        <p:txBody>
          <a:bodyPr>
            <a:normAutofit fontScale="85000" lnSpcReduction="20000"/>
          </a:bodyPr>
          <a:lstStyle/>
          <a:p>
            <a:pPr marL="0" indent="0">
              <a:buClr>
                <a:schemeClr val="bg1"/>
              </a:buClr>
              <a:buNone/>
            </a:pPr>
            <a:r>
              <a:rPr lang="en-US" sz="2800" b="1" dirty="0">
                <a:solidFill>
                  <a:schemeClr val="accent3"/>
                </a:solidFill>
              </a:rPr>
              <a:t>SAT/ACT Essentials</a:t>
            </a:r>
          </a:p>
          <a:p>
            <a:pPr marL="0" indent="0">
              <a:buClr>
                <a:schemeClr val="bg1"/>
              </a:buClr>
              <a:buNone/>
            </a:pPr>
            <a:endParaRPr lang="en-US" sz="1600" b="1" dirty="0">
              <a:solidFill>
                <a:schemeClr val="bg1"/>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The Princeton Review’s Self-Paced Prep Course</a:t>
            </a:r>
          </a:p>
          <a:p>
            <a:pPr>
              <a:buClr>
                <a:schemeClr val="bg1">
                  <a:lumMod val="95000"/>
                </a:schemeClr>
              </a:buClr>
              <a:buFont typeface="Courier New" panose="02070309020205020404" pitchFamily="49" charset="0"/>
              <a:buChar char="o"/>
            </a:pPr>
            <a:endParaRPr lang="en-US" sz="2100" dirty="0">
              <a:solidFill>
                <a:schemeClr val="bg1">
                  <a:lumMod val="95000"/>
                </a:schemeClr>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Practice Tests for ACT &amp; SAT</a:t>
            </a:r>
          </a:p>
          <a:p>
            <a:pPr>
              <a:buClr>
                <a:schemeClr val="bg1">
                  <a:lumMod val="95000"/>
                </a:schemeClr>
              </a:buClr>
              <a:buFont typeface="Courier New" panose="02070309020205020404" pitchFamily="49" charset="0"/>
              <a:buChar char="o"/>
            </a:pPr>
            <a:endParaRPr lang="en-US" sz="2100" dirty="0">
              <a:solidFill>
                <a:schemeClr val="bg1">
                  <a:lumMod val="95000"/>
                </a:schemeClr>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Detailed Score Report</a:t>
            </a:r>
          </a:p>
          <a:p>
            <a:pPr>
              <a:buClr>
                <a:schemeClr val="bg1">
                  <a:lumMod val="95000"/>
                </a:schemeClr>
              </a:buClr>
              <a:buFont typeface="Courier New" panose="02070309020205020404" pitchFamily="49" charset="0"/>
              <a:buChar char="o"/>
            </a:pPr>
            <a:endParaRPr lang="en-US" sz="2100" dirty="0">
              <a:solidFill>
                <a:schemeClr val="bg1">
                  <a:lumMod val="95000"/>
                </a:schemeClr>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Video Lessons</a:t>
            </a:r>
          </a:p>
          <a:p>
            <a:pPr>
              <a:buClr>
                <a:schemeClr val="bg1">
                  <a:lumMod val="95000"/>
                </a:schemeClr>
              </a:buClr>
              <a:buFont typeface="Courier New" panose="02070309020205020404" pitchFamily="49" charset="0"/>
              <a:buChar char="o"/>
            </a:pPr>
            <a:endParaRPr lang="en-US" sz="2100" dirty="0">
              <a:solidFill>
                <a:schemeClr val="bg1">
                  <a:lumMod val="95000"/>
                </a:schemeClr>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Practice Drills</a:t>
            </a:r>
          </a:p>
          <a:p>
            <a:pPr>
              <a:buClr>
                <a:schemeClr val="bg1">
                  <a:lumMod val="95000"/>
                </a:schemeClr>
              </a:buClr>
              <a:buFont typeface="Courier New" panose="02070309020205020404" pitchFamily="49" charset="0"/>
              <a:buChar char="o"/>
            </a:pPr>
            <a:endParaRPr lang="en-US" sz="2100" dirty="0">
              <a:solidFill>
                <a:schemeClr val="bg1">
                  <a:lumMod val="95000"/>
                </a:schemeClr>
              </a:solidFill>
            </a:endParaRPr>
          </a:p>
          <a:p>
            <a:pPr>
              <a:buClr>
                <a:schemeClr val="bg1">
                  <a:lumMod val="95000"/>
                </a:schemeClr>
              </a:buClr>
              <a:buFont typeface="Courier New" panose="02070309020205020404" pitchFamily="49" charset="0"/>
              <a:buChar char="o"/>
            </a:pPr>
            <a:r>
              <a:rPr lang="en-US" sz="2100" dirty="0">
                <a:solidFill>
                  <a:schemeClr val="bg1">
                    <a:lumMod val="95000"/>
                  </a:schemeClr>
                </a:solidFill>
              </a:rPr>
              <a:t>Admissions Advice</a:t>
            </a:r>
          </a:p>
          <a:p>
            <a:pPr>
              <a:buClr>
                <a:schemeClr val="bg1"/>
              </a:buClr>
            </a:pPr>
            <a:endParaRPr lang="en-US" sz="1900" dirty="0">
              <a:solidFill>
                <a:schemeClr val="bg1"/>
              </a:solidFill>
            </a:endParaRPr>
          </a:p>
        </p:txBody>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34</a:t>
            </a:fld>
            <a:endParaRPr lang="en-US" dirty="0"/>
          </a:p>
        </p:txBody>
      </p:sp>
      <p:pic>
        <p:nvPicPr>
          <p:cNvPr id="19" name="Picture 18">
            <a:extLst>
              <a:ext uri="{FF2B5EF4-FFF2-40B4-BE49-F238E27FC236}">
                <a16:creationId xmlns:a16="http://schemas.microsoft.com/office/drawing/2014/main" id="{18931579-5E17-4D27-8C3A-5376F4AACAF2}"/>
              </a:ext>
            </a:extLst>
          </p:cNvPr>
          <p:cNvPicPr>
            <a:picLocks noChangeAspect="1"/>
          </p:cNvPicPr>
          <p:nvPr/>
        </p:nvPicPr>
        <p:blipFill>
          <a:blip r:embed="rId2"/>
          <a:stretch>
            <a:fillRect/>
          </a:stretch>
        </p:blipFill>
        <p:spPr>
          <a:xfrm>
            <a:off x="452540" y="184246"/>
            <a:ext cx="6868173" cy="5106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7" name="Picture 16">
            <a:extLst>
              <a:ext uri="{FF2B5EF4-FFF2-40B4-BE49-F238E27FC236}">
                <a16:creationId xmlns:a16="http://schemas.microsoft.com/office/drawing/2014/main" id="{3A2F0B96-D5A2-4D5B-8E80-9B366C5828A1}"/>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6801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itle 1">
            <a:extLst>
              <a:ext uri="{FF2B5EF4-FFF2-40B4-BE49-F238E27FC236}">
                <a16:creationId xmlns:a16="http://schemas.microsoft.com/office/drawing/2014/main" id="{D1902934-EC0B-4E9B-80F4-5F73E159FFD9}"/>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35</a:t>
            </a:fld>
            <a:endParaRPr lang="en-US" dirty="0"/>
          </a:p>
        </p:txBody>
      </p:sp>
      <p:sp>
        <p:nvSpPr>
          <p:cNvPr id="19" name="Content Placeholder 2">
            <a:extLst>
              <a:ext uri="{FF2B5EF4-FFF2-40B4-BE49-F238E27FC236}">
                <a16:creationId xmlns:a16="http://schemas.microsoft.com/office/drawing/2014/main" id="{7A0269A3-FC31-4599-AE6E-8209EDB301D2}"/>
              </a:ext>
            </a:extLst>
          </p:cNvPr>
          <p:cNvSpPr txBox="1">
            <a:spLocks/>
          </p:cNvSpPr>
          <p:nvPr/>
        </p:nvSpPr>
        <p:spPr>
          <a:xfrm>
            <a:off x="7964461" y="2100198"/>
            <a:ext cx="3624990" cy="46092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400" b="1" dirty="0">
                <a:solidFill>
                  <a:schemeClr val="bg1">
                    <a:lumMod val="95000"/>
                  </a:schemeClr>
                </a:solidFill>
              </a:rPr>
              <a:t>Home Tab</a:t>
            </a:r>
          </a:p>
          <a:p>
            <a:r>
              <a:rPr lang="en-US" dirty="0">
                <a:solidFill>
                  <a:schemeClr val="bg1">
                    <a:lumMod val="95000"/>
                  </a:schemeClr>
                </a:solidFill>
              </a:rPr>
              <a:t>Set Targets</a:t>
            </a:r>
          </a:p>
          <a:p>
            <a:r>
              <a:rPr lang="en-US" dirty="0">
                <a:solidFill>
                  <a:schemeClr val="bg1">
                    <a:lumMod val="95000"/>
                  </a:schemeClr>
                </a:solidFill>
              </a:rPr>
              <a:t>Access Strategies Module</a:t>
            </a:r>
          </a:p>
          <a:p>
            <a:pPr marL="0" indent="0">
              <a:buFont typeface="Arial" panose="020B0604020202020204" pitchFamily="34" charset="0"/>
              <a:buNone/>
            </a:pPr>
            <a:r>
              <a:rPr lang="en-US" sz="2400" b="1" dirty="0">
                <a:solidFill>
                  <a:schemeClr val="bg1">
                    <a:lumMod val="95000"/>
                  </a:schemeClr>
                </a:solidFill>
              </a:rPr>
              <a:t>Practice Tests</a:t>
            </a:r>
          </a:p>
          <a:p>
            <a:r>
              <a:rPr lang="en-US" dirty="0">
                <a:solidFill>
                  <a:schemeClr val="bg1">
                    <a:lumMod val="95000"/>
                  </a:schemeClr>
                </a:solidFill>
              </a:rPr>
              <a:t>1 Practice ACT Test</a:t>
            </a:r>
          </a:p>
          <a:p>
            <a:r>
              <a:rPr lang="en-US" dirty="0">
                <a:solidFill>
                  <a:schemeClr val="bg1">
                    <a:lumMod val="95000"/>
                  </a:schemeClr>
                </a:solidFill>
              </a:rPr>
              <a:t>9 Practice SAT Tests</a:t>
            </a:r>
          </a:p>
          <a:p>
            <a:r>
              <a:rPr lang="en-US" dirty="0">
                <a:solidFill>
                  <a:schemeClr val="bg1">
                    <a:lumMod val="95000"/>
                  </a:schemeClr>
                </a:solidFill>
              </a:rPr>
              <a:t>Download Bubble Sheets</a:t>
            </a:r>
          </a:p>
          <a:p>
            <a:r>
              <a:rPr lang="en-US" dirty="0">
                <a:solidFill>
                  <a:schemeClr val="bg1">
                    <a:lumMod val="95000"/>
                  </a:schemeClr>
                </a:solidFill>
              </a:rPr>
              <a:t>Online Proctor</a:t>
            </a:r>
          </a:p>
          <a:p>
            <a:pPr marL="0" indent="0">
              <a:buFont typeface="Arial" panose="020B0604020202020204" pitchFamily="34" charset="0"/>
              <a:buNone/>
            </a:pPr>
            <a:r>
              <a:rPr lang="en-US" sz="2400" b="1" dirty="0">
                <a:solidFill>
                  <a:schemeClr val="bg1">
                    <a:lumMod val="95000"/>
                  </a:schemeClr>
                </a:solidFill>
              </a:rPr>
              <a:t>Coursework</a:t>
            </a:r>
          </a:p>
          <a:p>
            <a:r>
              <a:rPr lang="en-US" sz="2200" dirty="0">
                <a:solidFill>
                  <a:schemeClr val="bg1">
                    <a:lumMod val="95000"/>
                  </a:schemeClr>
                </a:solidFill>
              </a:rPr>
              <a:t>Video Lessons</a:t>
            </a:r>
          </a:p>
          <a:p>
            <a:r>
              <a:rPr lang="en-US" sz="2200" dirty="0">
                <a:solidFill>
                  <a:schemeClr val="bg1">
                    <a:lumMod val="95000"/>
                  </a:schemeClr>
                </a:solidFill>
              </a:rPr>
              <a:t>Practice Drills</a:t>
            </a:r>
          </a:p>
          <a:p>
            <a:pPr marL="0" indent="0">
              <a:buFont typeface="Arial" panose="020B0604020202020204" pitchFamily="34" charset="0"/>
              <a:buNone/>
            </a:pPr>
            <a:r>
              <a:rPr lang="en-US" sz="2400" b="1" dirty="0">
                <a:solidFill>
                  <a:schemeClr val="bg1">
                    <a:lumMod val="95000"/>
                  </a:schemeClr>
                </a:solidFill>
              </a:rPr>
              <a:t>Resources</a:t>
            </a:r>
          </a:p>
          <a:p>
            <a:r>
              <a:rPr lang="en-US" sz="2400" dirty="0">
                <a:solidFill>
                  <a:schemeClr val="bg1">
                    <a:lumMod val="95000"/>
                  </a:schemeClr>
                </a:solidFill>
              </a:rPr>
              <a:t>College Application Advice</a:t>
            </a:r>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35</a:t>
            </a:fld>
            <a:endParaRPr lang="en-US">
              <a:solidFill>
                <a:schemeClr val="bg1">
                  <a:lumMod val="85000"/>
                </a:schemeClr>
              </a:solidFill>
            </a:endParaRPr>
          </a:p>
        </p:txBody>
      </p:sp>
      <p:pic>
        <p:nvPicPr>
          <p:cNvPr id="21" name="Picture 20">
            <a:extLst>
              <a:ext uri="{FF2B5EF4-FFF2-40B4-BE49-F238E27FC236}">
                <a16:creationId xmlns:a16="http://schemas.microsoft.com/office/drawing/2014/main" id="{75B70481-D624-478B-BF18-B38129363B6E}"/>
              </a:ext>
            </a:extLst>
          </p:cNvPr>
          <p:cNvPicPr>
            <a:picLocks noChangeAspect="1"/>
          </p:cNvPicPr>
          <p:nvPr/>
        </p:nvPicPr>
        <p:blipFill>
          <a:blip r:embed="rId2"/>
          <a:stretch>
            <a:fillRect/>
          </a:stretch>
        </p:blipFill>
        <p:spPr>
          <a:xfrm>
            <a:off x="455086" y="1817776"/>
            <a:ext cx="6946079" cy="3347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2" name="Callout: Down Arrow 21">
            <a:extLst>
              <a:ext uri="{FF2B5EF4-FFF2-40B4-BE49-F238E27FC236}">
                <a16:creationId xmlns:a16="http://schemas.microsoft.com/office/drawing/2014/main" id="{F379D8E0-AF10-4E70-B973-9044226BD4A6}"/>
              </a:ext>
            </a:extLst>
          </p:cNvPr>
          <p:cNvSpPr/>
          <p:nvPr/>
        </p:nvSpPr>
        <p:spPr>
          <a:xfrm>
            <a:off x="1508760" y="1409045"/>
            <a:ext cx="1746504" cy="741300"/>
          </a:xfrm>
          <a:prstGeom prst="downArrowCallout">
            <a:avLst>
              <a:gd name="adj1" fmla="val 29934"/>
              <a:gd name="adj2" fmla="val 38568"/>
              <a:gd name="adj3" fmla="val 19736"/>
              <a:gd name="adj4" fmla="val 42774"/>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Navigation Tabs</a:t>
            </a:r>
          </a:p>
        </p:txBody>
      </p:sp>
      <p:sp>
        <p:nvSpPr>
          <p:cNvPr id="23" name="Callout: Up Arrow 22">
            <a:extLst>
              <a:ext uri="{FF2B5EF4-FFF2-40B4-BE49-F238E27FC236}">
                <a16:creationId xmlns:a16="http://schemas.microsoft.com/office/drawing/2014/main" id="{2BCF0666-9855-40F5-A3F3-E55F7290408C}"/>
              </a:ext>
            </a:extLst>
          </p:cNvPr>
          <p:cNvSpPr/>
          <p:nvPr/>
        </p:nvSpPr>
        <p:spPr>
          <a:xfrm>
            <a:off x="5073975" y="5114070"/>
            <a:ext cx="1750173" cy="749808"/>
          </a:xfrm>
          <a:prstGeom prst="upArrowCallout">
            <a:avLst>
              <a:gd name="adj1" fmla="val 25000"/>
              <a:gd name="adj2" fmla="val 25000"/>
              <a:gd name="adj3" fmla="val 21429"/>
              <a:gd name="adj4" fmla="val 44358"/>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Set Targets</a:t>
            </a:r>
          </a:p>
        </p:txBody>
      </p:sp>
      <p:sp>
        <p:nvSpPr>
          <p:cNvPr id="24" name="Callout: Up Arrow 23">
            <a:extLst>
              <a:ext uri="{FF2B5EF4-FFF2-40B4-BE49-F238E27FC236}">
                <a16:creationId xmlns:a16="http://schemas.microsoft.com/office/drawing/2014/main" id="{DA54DC50-4B4E-45C0-AA90-0E81D0914016}"/>
              </a:ext>
            </a:extLst>
          </p:cNvPr>
          <p:cNvSpPr/>
          <p:nvPr/>
        </p:nvSpPr>
        <p:spPr>
          <a:xfrm>
            <a:off x="343192" y="4922599"/>
            <a:ext cx="1915376" cy="749808"/>
          </a:xfrm>
          <a:prstGeom prst="upArrowCallout">
            <a:avLst>
              <a:gd name="adj1" fmla="val 22561"/>
              <a:gd name="adj2" fmla="val 25000"/>
              <a:gd name="adj3" fmla="val 21429"/>
              <a:gd name="adj4" fmla="val 44358"/>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Recommendations</a:t>
            </a:r>
          </a:p>
        </p:txBody>
      </p:sp>
      <p:sp>
        <p:nvSpPr>
          <p:cNvPr id="26" name="Title 1">
            <a:extLst>
              <a:ext uri="{FF2B5EF4-FFF2-40B4-BE49-F238E27FC236}">
                <a16:creationId xmlns:a16="http://schemas.microsoft.com/office/drawing/2014/main" id="{4CA3B4E6-BF75-4DA4-AB00-919B0B209103}"/>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Essentials’ Navigation</a:t>
            </a:r>
            <a:endParaRPr lang="en-US" sz="2800" b="1" kern="0" spc="0" dirty="0">
              <a:solidFill>
                <a:schemeClr val="accent3"/>
              </a:solidFill>
              <a:latin typeface="+mn-lt"/>
            </a:endParaRPr>
          </a:p>
        </p:txBody>
      </p:sp>
      <p:pic>
        <p:nvPicPr>
          <p:cNvPr id="17" name="Picture 16">
            <a:extLst>
              <a:ext uri="{FF2B5EF4-FFF2-40B4-BE49-F238E27FC236}">
                <a16:creationId xmlns:a16="http://schemas.microsoft.com/office/drawing/2014/main" id="{BA436D22-7051-402C-8832-09512C4C24C2}"/>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26598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36</a:t>
            </a:fld>
            <a:endParaRPr lang="en-US" dirty="0"/>
          </a:p>
        </p:txBody>
      </p:sp>
      <p:sp>
        <p:nvSpPr>
          <p:cNvPr id="33" name="Title 1">
            <a:extLst>
              <a:ext uri="{FF2B5EF4-FFF2-40B4-BE49-F238E27FC236}">
                <a16:creationId xmlns:a16="http://schemas.microsoft.com/office/drawing/2014/main" id="{D1DDAB58-0AC4-4648-881C-46B3295E3DFD}"/>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36</a:t>
            </a:fld>
            <a:endParaRPr lang="en-US">
              <a:solidFill>
                <a:schemeClr val="bg1">
                  <a:lumMod val="85000"/>
                </a:schemeClr>
              </a:solidFill>
            </a:endParaRPr>
          </a:p>
        </p:txBody>
      </p:sp>
      <p:sp>
        <p:nvSpPr>
          <p:cNvPr id="26" name="Content Placeholder 2">
            <a:extLst>
              <a:ext uri="{FF2B5EF4-FFF2-40B4-BE49-F238E27FC236}">
                <a16:creationId xmlns:a16="http://schemas.microsoft.com/office/drawing/2014/main" id="{E7F9C70A-172A-435A-915E-ED6AD4295B4C}"/>
              </a:ext>
            </a:extLst>
          </p:cNvPr>
          <p:cNvSpPr>
            <a:spLocks noGrp="1"/>
          </p:cNvSpPr>
          <p:nvPr>
            <p:ph idx="1"/>
          </p:nvPr>
        </p:nvSpPr>
        <p:spPr>
          <a:xfrm>
            <a:off x="7956778" y="2071838"/>
            <a:ext cx="3624990" cy="4609212"/>
          </a:xfrm>
        </p:spPr>
        <p:txBody>
          <a:bodyPr>
            <a:normAutofit/>
          </a:bodyPr>
          <a:lstStyle/>
          <a:p>
            <a:pPr marL="0" indent="0">
              <a:buNone/>
            </a:pPr>
            <a:r>
              <a:rPr lang="en-US" sz="2400" b="1" dirty="0">
                <a:solidFill>
                  <a:schemeClr val="bg1">
                    <a:lumMod val="95000"/>
                  </a:schemeClr>
                </a:solidFill>
              </a:rPr>
              <a:t>Click “Start”</a:t>
            </a:r>
          </a:p>
          <a:p>
            <a:pPr>
              <a:buClr>
                <a:schemeClr val="bg1"/>
              </a:buClr>
              <a:buFont typeface="Courier New" panose="02070309020205020404" pitchFamily="49" charset="0"/>
              <a:buChar char="o"/>
            </a:pPr>
            <a:r>
              <a:rPr lang="en-US" dirty="0">
                <a:solidFill>
                  <a:schemeClr val="bg1">
                    <a:lumMod val="95000"/>
                  </a:schemeClr>
                </a:solidFill>
              </a:rPr>
              <a:t>Choose Online or Download Tests &amp; Sheet</a:t>
            </a:r>
          </a:p>
          <a:p>
            <a:pPr>
              <a:buClr>
                <a:schemeClr val="bg1"/>
              </a:buClr>
              <a:buFont typeface="Courier New" panose="02070309020205020404" pitchFamily="49" charset="0"/>
              <a:buChar char="o"/>
            </a:pPr>
            <a:r>
              <a:rPr lang="en-US" dirty="0">
                <a:solidFill>
                  <a:schemeClr val="bg1">
                    <a:lumMod val="95000"/>
                  </a:schemeClr>
                </a:solidFill>
              </a:rPr>
              <a:t>Launch Online Proctor</a:t>
            </a:r>
          </a:p>
          <a:p>
            <a:pPr>
              <a:buClr>
                <a:schemeClr val="bg1"/>
              </a:buClr>
              <a:buFont typeface="Courier New" panose="02070309020205020404" pitchFamily="49" charset="0"/>
              <a:buChar char="o"/>
            </a:pPr>
            <a:r>
              <a:rPr lang="en-US" dirty="0">
                <a:solidFill>
                  <a:schemeClr val="bg1">
                    <a:lumMod val="95000"/>
                  </a:schemeClr>
                </a:solidFill>
              </a:rPr>
              <a:t>Resume Paused Tests</a:t>
            </a:r>
          </a:p>
          <a:p>
            <a:pPr marL="0" indent="0">
              <a:buNone/>
            </a:pPr>
            <a:r>
              <a:rPr lang="en-US" sz="2400" b="1" dirty="0">
                <a:solidFill>
                  <a:schemeClr val="bg1">
                    <a:lumMod val="95000"/>
                  </a:schemeClr>
                </a:solidFill>
              </a:rPr>
              <a:t>Scores Over Time</a:t>
            </a:r>
          </a:p>
          <a:p>
            <a:pPr>
              <a:buClr>
                <a:schemeClr val="bg1"/>
              </a:buClr>
              <a:buFont typeface="Courier New" panose="02070309020205020404" pitchFamily="49" charset="0"/>
              <a:buChar char="o"/>
            </a:pPr>
            <a:r>
              <a:rPr lang="en-US" dirty="0">
                <a:solidFill>
                  <a:schemeClr val="bg1">
                    <a:lumMod val="95000"/>
                  </a:schemeClr>
                </a:solidFill>
              </a:rPr>
              <a:t>Graph of results</a:t>
            </a:r>
          </a:p>
          <a:p>
            <a:pPr marL="0" indent="0">
              <a:buNone/>
            </a:pPr>
            <a:r>
              <a:rPr lang="en-US" sz="2400" b="1" dirty="0">
                <a:solidFill>
                  <a:schemeClr val="bg1">
                    <a:lumMod val="95000"/>
                  </a:schemeClr>
                </a:solidFill>
              </a:rPr>
              <a:t>Previous Score Reports</a:t>
            </a:r>
          </a:p>
          <a:p>
            <a:pPr>
              <a:buClr>
                <a:schemeClr val="bg1"/>
              </a:buClr>
              <a:buFont typeface="Courier New" panose="02070309020205020404" pitchFamily="49" charset="0"/>
              <a:buChar char="o"/>
            </a:pPr>
            <a:r>
              <a:rPr lang="en-US" dirty="0">
                <a:solidFill>
                  <a:schemeClr val="bg1">
                    <a:lumMod val="95000"/>
                  </a:schemeClr>
                </a:solidFill>
              </a:rPr>
              <a:t>Click to access score reports</a:t>
            </a:r>
          </a:p>
        </p:txBody>
      </p:sp>
      <p:sp>
        <p:nvSpPr>
          <p:cNvPr id="27" name="Slide Number Placeholder 4">
            <a:extLst>
              <a:ext uri="{FF2B5EF4-FFF2-40B4-BE49-F238E27FC236}">
                <a16:creationId xmlns:a16="http://schemas.microsoft.com/office/drawing/2014/main" id="{76976A98-F9D4-46BB-8551-EA3B07887128}"/>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36</a:t>
            </a:fld>
            <a:endParaRPr lang="en-US">
              <a:solidFill>
                <a:schemeClr val="bg1">
                  <a:lumMod val="85000"/>
                </a:schemeClr>
              </a:solidFill>
            </a:endParaRPr>
          </a:p>
        </p:txBody>
      </p:sp>
      <p:pic>
        <p:nvPicPr>
          <p:cNvPr id="28" name="Picture 27">
            <a:extLst>
              <a:ext uri="{FF2B5EF4-FFF2-40B4-BE49-F238E27FC236}">
                <a16:creationId xmlns:a16="http://schemas.microsoft.com/office/drawing/2014/main" id="{2B2B2382-5C54-4277-A833-E0A0BA747580}"/>
              </a:ext>
            </a:extLst>
          </p:cNvPr>
          <p:cNvPicPr>
            <a:picLocks noChangeAspect="1"/>
          </p:cNvPicPr>
          <p:nvPr/>
        </p:nvPicPr>
        <p:blipFill>
          <a:blip r:embed="rId2"/>
          <a:stretch>
            <a:fillRect/>
          </a:stretch>
        </p:blipFill>
        <p:spPr>
          <a:xfrm>
            <a:off x="469900" y="757765"/>
            <a:ext cx="6892328" cy="4042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9" name="Callout: Up Arrow 28">
            <a:extLst>
              <a:ext uri="{FF2B5EF4-FFF2-40B4-BE49-F238E27FC236}">
                <a16:creationId xmlns:a16="http://schemas.microsoft.com/office/drawing/2014/main" id="{52739F7C-D4B6-49F1-AAA6-29016D9AF20C}"/>
              </a:ext>
            </a:extLst>
          </p:cNvPr>
          <p:cNvSpPr/>
          <p:nvPr/>
        </p:nvSpPr>
        <p:spPr>
          <a:xfrm>
            <a:off x="456919" y="4167131"/>
            <a:ext cx="1851368" cy="1143383"/>
          </a:xfrm>
          <a:prstGeom prst="upArrowCallout">
            <a:avLst>
              <a:gd name="adj1" fmla="val 17763"/>
              <a:gd name="adj2" fmla="val 25000"/>
              <a:gd name="adj3" fmla="val 21429"/>
              <a:gd name="adj4" fmla="val 32362"/>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Previous Scores</a:t>
            </a:r>
          </a:p>
        </p:txBody>
      </p:sp>
      <p:pic>
        <p:nvPicPr>
          <p:cNvPr id="30" name="Picture 29">
            <a:extLst>
              <a:ext uri="{FF2B5EF4-FFF2-40B4-BE49-F238E27FC236}">
                <a16:creationId xmlns:a16="http://schemas.microsoft.com/office/drawing/2014/main" id="{0D9D64B6-B42B-42F4-9DB9-1F7FA6F1534F}"/>
              </a:ext>
            </a:extLst>
          </p:cNvPr>
          <p:cNvPicPr>
            <a:picLocks noChangeAspect="1"/>
          </p:cNvPicPr>
          <p:nvPr/>
        </p:nvPicPr>
        <p:blipFill rotWithShape="1">
          <a:blip r:embed="rId3"/>
          <a:srcRect l="25164" t="12436" r="25525" b="2001"/>
          <a:stretch/>
        </p:blipFill>
        <p:spPr>
          <a:xfrm>
            <a:off x="4715332" y="3500859"/>
            <a:ext cx="2646896" cy="247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31" name="Callout: Down Arrow 30">
            <a:extLst>
              <a:ext uri="{FF2B5EF4-FFF2-40B4-BE49-F238E27FC236}">
                <a16:creationId xmlns:a16="http://schemas.microsoft.com/office/drawing/2014/main" id="{A2699E34-A19B-43B6-BC71-335F62D60C67}"/>
              </a:ext>
            </a:extLst>
          </p:cNvPr>
          <p:cNvSpPr/>
          <p:nvPr/>
        </p:nvSpPr>
        <p:spPr>
          <a:xfrm>
            <a:off x="4390870" y="1048176"/>
            <a:ext cx="1497866" cy="963504"/>
          </a:xfrm>
          <a:prstGeom prst="downArrowCallout">
            <a:avLst>
              <a:gd name="adj1" fmla="val 23994"/>
              <a:gd name="adj2" fmla="val 37335"/>
              <a:gd name="adj3" fmla="val 28312"/>
              <a:gd name="adj4" fmla="val 42774"/>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Score History</a:t>
            </a:r>
          </a:p>
        </p:txBody>
      </p:sp>
      <p:sp>
        <p:nvSpPr>
          <p:cNvPr id="32" name="Arrow: Right 31">
            <a:extLst>
              <a:ext uri="{FF2B5EF4-FFF2-40B4-BE49-F238E27FC236}">
                <a16:creationId xmlns:a16="http://schemas.microsoft.com/office/drawing/2014/main" id="{95A07699-518D-4E69-ABAC-1EAA3B9C5A4F}"/>
              </a:ext>
            </a:extLst>
          </p:cNvPr>
          <p:cNvSpPr/>
          <p:nvPr/>
        </p:nvSpPr>
        <p:spPr>
          <a:xfrm rot="2138738">
            <a:off x="1787303" y="2805911"/>
            <a:ext cx="3249197" cy="448388"/>
          </a:xfrm>
          <a:prstGeom prst="rightArrow">
            <a:avLst>
              <a:gd name="adj1" fmla="val 28325"/>
              <a:gd name="adj2" fmla="val 53298"/>
            </a:avLst>
          </a:prstGeom>
          <a:solidFill>
            <a:srgbClr val="237EBB"/>
          </a:solidFill>
          <a:ln>
            <a:solidFill>
              <a:srgbClr val="2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88DF9829-AD38-4130-96A8-667F6F053A31}"/>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Practice Test Options</a:t>
            </a:r>
            <a:endParaRPr lang="en-US" sz="2800" b="1" kern="0" spc="0" dirty="0">
              <a:solidFill>
                <a:schemeClr val="accent3"/>
              </a:solidFill>
              <a:latin typeface="+mn-lt"/>
            </a:endParaRPr>
          </a:p>
        </p:txBody>
      </p:sp>
      <p:pic>
        <p:nvPicPr>
          <p:cNvPr id="19" name="Picture 18">
            <a:extLst>
              <a:ext uri="{FF2B5EF4-FFF2-40B4-BE49-F238E27FC236}">
                <a16:creationId xmlns:a16="http://schemas.microsoft.com/office/drawing/2014/main" id="{57E26D20-BCF6-42AC-9AF4-7B91F6A6BFA0}"/>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436952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37</a:t>
            </a:fld>
            <a:endParaRPr lang="en-US" dirty="0"/>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37</a:t>
            </a:fld>
            <a:endParaRPr lang="en-US">
              <a:solidFill>
                <a:schemeClr val="bg1">
                  <a:lumMod val="85000"/>
                </a:schemeClr>
              </a:solidFill>
            </a:endParaRPr>
          </a:p>
        </p:txBody>
      </p:sp>
      <p:sp>
        <p:nvSpPr>
          <p:cNvPr id="21" name="Title 1">
            <a:extLst>
              <a:ext uri="{FF2B5EF4-FFF2-40B4-BE49-F238E27FC236}">
                <a16:creationId xmlns:a16="http://schemas.microsoft.com/office/drawing/2014/main" id="{EADD9587-6ABF-42C4-85B8-5CB84D5B6F8B}"/>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10" name="Content Placeholder 2">
            <a:extLst>
              <a:ext uri="{FF2B5EF4-FFF2-40B4-BE49-F238E27FC236}">
                <a16:creationId xmlns:a16="http://schemas.microsoft.com/office/drawing/2014/main" id="{1ED763E6-4E31-4C69-B2F0-4F5120FB0A4D}"/>
              </a:ext>
            </a:extLst>
          </p:cNvPr>
          <p:cNvSpPr>
            <a:spLocks noGrp="1"/>
          </p:cNvSpPr>
          <p:nvPr>
            <p:ph idx="1"/>
          </p:nvPr>
        </p:nvSpPr>
        <p:spPr>
          <a:xfrm>
            <a:off x="7937867" y="2007627"/>
            <a:ext cx="3864929" cy="4609212"/>
          </a:xfrm>
        </p:spPr>
        <p:txBody>
          <a:bodyPr>
            <a:normAutofit/>
          </a:bodyPr>
          <a:lstStyle/>
          <a:p>
            <a:pPr marL="0" indent="0">
              <a:buNone/>
            </a:pPr>
            <a:r>
              <a:rPr lang="en-US" sz="2400" b="1" dirty="0">
                <a:solidFill>
                  <a:schemeClr val="bg1">
                    <a:lumMod val="95000"/>
                  </a:schemeClr>
                </a:solidFill>
              </a:rPr>
              <a:t>Choose Time Allotment</a:t>
            </a:r>
          </a:p>
          <a:p>
            <a:pPr>
              <a:buClr>
                <a:schemeClr val="bg1"/>
              </a:buClr>
              <a:buFont typeface="Courier New" panose="02070309020205020404" pitchFamily="49" charset="0"/>
              <a:buChar char="o"/>
            </a:pPr>
            <a:r>
              <a:rPr lang="en-US" dirty="0">
                <a:solidFill>
                  <a:schemeClr val="bg1">
                    <a:lumMod val="95000"/>
                  </a:schemeClr>
                </a:solidFill>
              </a:rPr>
              <a:t>Timed (just like on test day)</a:t>
            </a:r>
          </a:p>
          <a:p>
            <a:pPr>
              <a:buClr>
                <a:schemeClr val="bg1"/>
              </a:buClr>
              <a:buFont typeface="Courier New" panose="02070309020205020404" pitchFamily="49" charset="0"/>
              <a:buChar char="o"/>
            </a:pPr>
            <a:r>
              <a:rPr lang="en-US" dirty="0">
                <a:solidFill>
                  <a:schemeClr val="bg1">
                    <a:lumMod val="95000"/>
                  </a:schemeClr>
                </a:solidFill>
              </a:rPr>
              <a:t>1.5x</a:t>
            </a:r>
          </a:p>
          <a:p>
            <a:pPr>
              <a:buClr>
                <a:schemeClr val="bg1"/>
              </a:buClr>
              <a:buFont typeface="Courier New" panose="02070309020205020404" pitchFamily="49" charset="0"/>
              <a:buChar char="o"/>
            </a:pPr>
            <a:r>
              <a:rPr lang="en-US" dirty="0">
                <a:solidFill>
                  <a:schemeClr val="bg1">
                    <a:lumMod val="95000"/>
                  </a:schemeClr>
                </a:solidFill>
              </a:rPr>
              <a:t>2x</a:t>
            </a:r>
          </a:p>
          <a:p>
            <a:pPr>
              <a:buClr>
                <a:schemeClr val="bg1"/>
              </a:buClr>
              <a:buFont typeface="Courier New" panose="02070309020205020404" pitchFamily="49" charset="0"/>
              <a:buChar char="o"/>
            </a:pPr>
            <a:r>
              <a:rPr lang="en-US" dirty="0">
                <a:solidFill>
                  <a:schemeClr val="bg1">
                    <a:lumMod val="95000"/>
                  </a:schemeClr>
                </a:solidFill>
              </a:rPr>
              <a:t>Untimed</a:t>
            </a:r>
          </a:p>
          <a:p>
            <a:pPr marL="0" indent="0">
              <a:buNone/>
            </a:pPr>
            <a:r>
              <a:rPr lang="en-US" sz="2400" b="1" dirty="0">
                <a:solidFill>
                  <a:schemeClr val="bg1">
                    <a:lumMod val="95000"/>
                  </a:schemeClr>
                </a:solidFill>
              </a:rPr>
              <a:t>Navigating Test</a:t>
            </a:r>
          </a:p>
          <a:p>
            <a:pPr>
              <a:buClr>
                <a:schemeClr val="bg1"/>
              </a:buClr>
              <a:buFont typeface="Courier New" panose="02070309020205020404" pitchFamily="49" charset="0"/>
              <a:buChar char="o"/>
            </a:pPr>
            <a:r>
              <a:rPr lang="en-US" dirty="0">
                <a:solidFill>
                  <a:schemeClr val="bg1">
                    <a:lumMod val="95000"/>
                  </a:schemeClr>
                </a:solidFill>
              </a:rPr>
              <a:t>Pause &amp; End Button – Top Right</a:t>
            </a:r>
          </a:p>
          <a:p>
            <a:pPr>
              <a:buClr>
                <a:schemeClr val="bg1"/>
              </a:buClr>
              <a:buFont typeface="Courier New" panose="02070309020205020404" pitchFamily="49" charset="0"/>
              <a:buChar char="o"/>
            </a:pPr>
            <a:r>
              <a:rPr lang="en-US" dirty="0">
                <a:solidFill>
                  <a:schemeClr val="bg1">
                    <a:lumMod val="95000"/>
                  </a:schemeClr>
                </a:solidFill>
              </a:rPr>
              <a:t>Timer Under Pause/End</a:t>
            </a:r>
          </a:p>
          <a:p>
            <a:pPr>
              <a:buClr>
                <a:schemeClr val="bg1"/>
              </a:buClr>
              <a:buFont typeface="Courier New" panose="02070309020205020404" pitchFamily="49" charset="0"/>
              <a:buChar char="o"/>
            </a:pPr>
            <a:r>
              <a:rPr lang="en-US" dirty="0">
                <a:solidFill>
                  <a:schemeClr val="bg1">
                    <a:lumMod val="95000"/>
                  </a:schemeClr>
                </a:solidFill>
              </a:rPr>
              <a:t>Next Button – Bottom Right</a:t>
            </a:r>
          </a:p>
        </p:txBody>
      </p:sp>
      <p:sp>
        <p:nvSpPr>
          <p:cNvPr id="11" name="Slide Number Placeholder 4">
            <a:extLst>
              <a:ext uri="{FF2B5EF4-FFF2-40B4-BE49-F238E27FC236}">
                <a16:creationId xmlns:a16="http://schemas.microsoft.com/office/drawing/2014/main" id="{380BBE21-CA27-4614-A478-B3491170CEBE}"/>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37</a:t>
            </a:fld>
            <a:endParaRPr lang="en-US">
              <a:solidFill>
                <a:schemeClr val="bg1">
                  <a:lumMod val="85000"/>
                </a:schemeClr>
              </a:solidFill>
            </a:endParaRPr>
          </a:p>
        </p:txBody>
      </p:sp>
      <p:pic>
        <p:nvPicPr>
          <p:cNvPr id="17" name="Picture 16">
            <a:extLst>
              <a:ext uri="{FF2B5EF4-FFF2-40B4-BE49-F238E27FC236}">
                <a16:creationId xmlns:a16="http://schemas.microsoft.com/office/drawing/2014/main" id="{0D9F1B96-D461-42E4-A093-B6DEC306C0E7}"/>
              </a:ext>
            </a:extLst>
          </p:cNvPr>
          <p:cNvPicPr>
            <a:picLocks noChangeAspect="1"/>
          </p:cNvPicPr>
          <p:nvPr/>
        </p:nvPicPr>
        <p:blipFill>
          <a:blip r:embed="rId2"/>
          <a:stretch>
            <a:fillRect/>
          </a:stretch>
        </p:blipFill>
        <p:spPr>
          <a:xfrm>
            <a:off x="1800225" y="285923"/>
            <a:ext cx="5019218"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9" name="Picture 18">
            <a:extLst>
              <a:ext uri="{FF2B5EF4-FFF2-40B4-BE49-F238E27FC236}">
                <a16:creationId xmlns:a16="http://schemas.microsoft.com/office/drawing/2014/main" id="{D73C7390-ED60-4F0A-BE7E-6612F1F6C6BB}"/>
              </a:ext>
            </a:extLst>
          </p:cNvPr>
          <p:cNvPicPr>
            <a:picLocks noChangeAspect="1"/>
          </p:cNvPicPr>
          <p:nvPr/>
        </p:nvPicPr>
        <p:blipFill>
          <a:blip r:embed="rId3"/>
          <a:stretch>
            <a:fillRect/>
          </a:stretch>
        </p:blipFill>
        <p:spPr>
          <a:xfrm>
            <a:off x="361893" y="2391502"/>
            <a:ext cx="7108341" cy="3481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2" name="Title 1">
            <a:extLst>
              <a:ext uri="{FF2B5EF4-FFF2-40B4-BE49-F238E27FC236}">
                <a16:creationId xmlns:a16="http://schemas.microsoft.com/office/drawing/2014/main" id="{0E2ED15F-53EA-485C-9AEE-A257A2365A50}"/>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Practice Tests</a:t>
            </a:r>
            <a:endParaRPr lang="en-US" sz="2800" b="1" kern="0" spc="0" dirty="0">
              <a:solidFill>
                <a:schemeClr val="accent3"/>
              </a:solidFill>
              <a:latin typeface="+mn-lt"/>
            </a:endParaRPr>
          </a:p>
        </p:txBody>
      </p:sp>
      <p:pic>
        <p:nvPicPr>
          <p:cNvPr id="23" name="Picture 22">
            <a:extLst>
              <a:ext uri="{FF2B5EF4-FFF2-40B4-BE49-F238E27FC236}">
                <a16:creationId xmlns:a16="http://schemas.microsoft.com/office/drawing/2014/main" id="{5EB7E756-5D57-4E01-B6D7-DC2223A5C323}"/>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644600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38</a:t>
            </a:fld>
            <a:endParaRPr lang="en-US" dirty="0"/>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38</a:t>
            </a:fld>
            <a:endParaRPr lang="en-US">
              <a:solidFill>
                <a:schemeClr val="bg1">
                  <a:lumMod val="85000"/>
                </a:schemeClr>
              </a:solidFill>
            </a:endParaRPr>
          </a:p>
        </p:txBody>
      </p:sp>
      <p:pic>
        <p:nvPicPr>
          <p:cNvPr id="9" name="Picture 8">
            <a:extLst>
              <a:ext uri="{FF2B5EF4-FFF2-40B4-BE49-F238E27FC236}">
                <a16:creationId xmlns:a16="http://schemas.microsoft.com/office/drawing/2014/main" id="{8A349BF4-5F10-4B4F-8B28-E60B5F2B95BD}"/>
              </a:ext>
            </a:extLst>
          </p:cNvPr>
          <p:cNvPicPr>
            <a:picLocks noChangeAspect="1"/>
          </p:cNvPicPr>
          <p:nvPr/>
        </p:nvPicPr>
        <p:blipFill rotWithShape="1">
          <a:blip r:embed="rId2"/>
          <a:srcRect t="1205"/>
          <a:stretch/>
        </p:blipFill>
        <p:spPr>
          <a:xfrm rot="10800000">
            <a:off x="0" y="-5"/>
            <a:ext cx="4535700" cy="6857999"/>
          </a:xfrm>
          <a:prstGeom prst="rect">
            <a:avLst/>
          </a:prstGeom>
          <a:scene3d>
            <a:camera prst="orthographicFront">
              <a:rot lat="0" lon="0" rev="0"/>
            </a:camera>
            <a:lightRig rig="threePt" dir="t"/>
          </a:scene3d>
        </p:spPr>
      </p:pic>
      <p:sp>
        <p:nvSpPr>
          <p:cNvPr id="10" name="Title 1">
            <a:extLst>
              <a:ext uri="{FF2B5EF4-FFF2-40B4-BE49-F238E27FC236}">
                <a16:creationId xmlns:a16="http://schemas.microsoft.com/office/drawing/2014/main" id="{F7F1A789-75F5-492E-AF81-D00E54E47083}"/>
              </a:ext>
            </a:extLst>
          </p:cNvPr>
          <p:cNvSpPr>
            <a:spLocks noGrp="1"/>
          </p:cNvSpPr>
          <p:nvPr>
            <p:ph type="title"/>
          </p:nvPr>
        </p:nvSpPr>
        <p:spPr>
          <a:xfrm>
            <a:off x="389469" y="325999"/>
            <a:ext cx="3773489" cy="1197864"/>
          </a:xfrm>
        </p:spPr>
        <p:txBody>
          <a:bodyPr anchor="b">
            <a:normAutofit/>
          </a:bodyPr>
          <a:lstStyle/>
          <a:p>
            <a:r>
              <a:rPr lang="en-US" sz="3200" u="sng" dirty="0">
                <a:solidFill>
                  <a:schemeClr val="accent2"/>
                </a:solidFill>
              </a:rPr>
              <a:t>ACT Sections</a:t>
            </a:r>
          </a:p>
        </p:txBody>
      </p:sp>
      <p:sp>
        <p:nvSpPr>
          <p:cNvPr id="11" name="Content Placeholder 2">
            <a:extLst>
              <a:ext uri="{FF2B5EF4-FFF2-40B4-BE49-F238E27FC236}">
                <a16:creationId xmlns:a16="http://schemas.microsoft.com/office/drawing/2014/main" id="{E2D1B15B-3749-4E06-9163-CE5744CB4455}"/>
              </a:ext>
            </a:extLst>
          </p:cNvPr>
          <p:cNvSpPr>
            <a:spLocks noGrp="1"/>
          </p:cNvSpPr>
          <p:nvPr>
            <p:ph idx="1"/>
          </p:nvPr>
        </p:nvSpPr>
        <p:spPr>
          <a:xfrm>
            <a:off x="8122772" y="1536066"/>
            <a:ext cx="3864929" cy="4609212"/>
          </a:xfrm>
        </p:spPr>
        <p:txBody>
          <a:bodyPr>
            <a:normAutofit/>
          </a:bodyPr>
          <a:lstStyle/>
          <a:p>
            <a:pPr marL="0" indent="0">
              <a:buNone/>
            </a:pPr>
            <a:r>
              <a:rPr lang="en-US" sz="2400" b="1" dirty="0">
                <a:solidFill>
                  <a:schemeClr val="accent3"/>
                </a:solidFill>
              </a:rPr>
              <a:t>3 Hours 57 Minutes</a:t>
            </a:r>
          </a:p>
          <a:p>
            <a:r>
              <a:rPr lang="en-US" dirty="0">
                <a:solidFill>
                  <a:schemeClr val="bg1"/>
                </a:solidFill>
              </a:rPr>
              <a:t>55 Minutes: Reading</a:t>
            </a:r>
          </a:p>
          <a:p>
            <a:r>
              <a:rPr lang="en-US" dirty="0">
                <a:solidFill>
                  <a:schemeClr val="bg1"/>
                </a:solidFill>
              </a:rPr>
              <a:t>10 Minutes: Break</a:t>
            </a:r>
          </a:p>
          <a:p>
            <a:r>
              <a:rPr lang="en-US" dirty="0">
                <a:solidFill>
                  <a:schemeClr val="bg1"/>
                </a:solidFill>
              </a:rPr>
              <a:t>35 Minutes: Writing &amp; Language</a:t>
            </a:r>
          </a:p>
          <a:p>
            <a:r>
              <a:rPr lang="en-US" dirty="0">
                <a:solidFill>
                  <a:schemeClr val="bg1"/>
                </a:solidFill>
              </a:rPr>
              <a:t>25 Minutes: Math – No Calc.</a:t>
            </a:r>
          </a:p>
          <a:p>
            <a:r>
              <a:rPr lang="en-US" dirty="0">
                <a:solidFill>
                  <a:schemeClr val="bg1"/>
                </a:solidFill>
              </a:rPr>
              <a:t>5 Minutes: Break</a:t>
            </a:r>
          </a:p>
          <a:p>
            <a:r>
              <a:rPr lang="en-US" dirty="0">
                <a:solidFill>
                  <a:schemeClr val="bg1"/>
                </a:solidFill>
              </a:rPr>
              <a:t>55 Minutes: Math – Calculator</a:t>
            </a:r>
          </a:p>
          <a:p>
            <a:r>
              <a:rPr lang="en-US" dirty="0">
                <a:solidFill>
                  <a:schemeClr val="bg1"/>
                </a:solidFill>
              </a:rPr>
              <a:t>2 Minutes: Break </a:t>
            </a:r>
          </a:p>
          <a:p>
            <a:r>
              <a:rPr lang="en-US" dirty="0">
                <a:solidFill>
                  <a:schemeClr val="bg1"/>
                </a:solidFill>
              </a:rPr>
              <a:t>50 Minutes: Essay </a:t>
            </a:r>
          </a:p>
        </p:txBody>
      </p:sp>
      <p:pic>
        <p:nvPicPr>
          <p:cNvPr id="17" name="Picture 16">
            <a:extLst>
              <a:ext uri="{FF2B5EF4-FFF2-40B4-BE49-F238E27FC236}">
                <a16:creationId xmlns:a16="http://schemas.microsoft.com/office/drawing/2014/main" id="{75404A18-F13E-4661-A33C-B70357ED18AC}"/>
              </a:ext>
            </a:extLst>
          </p:cNvPr>
          <p:cNvPicPr>
            <a:picLocks noChangeAspect="1"/>
          </p:cNvPicPr>
          <p:nvPr/>
        </p:nvPicPr>
        <p:blipFill>
          <a:blip r:embed="rId3"/>
          <a:stretch>
            <a:fillRect/>
          </a:stretch>
        </p:blipFill>
        <p:spPr>
          <a:xfrm>
            <a:off x="4675991" y="2118095"/>
            <a:ext cx="2712002" cy="2621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9" name="Title 1">
            <a:extLst>
              <a:ext uri="{FF2B5EF4-FFF2-40B4-BE49-F238E27FC236}">
                <a16:creationId xmlns:a16="http://schemas.microsoft.com/office/drawing/2014/main" id="{6EAA1C92-7F3F-4EFC-905B-989E37FE7243}"/>
              </a:ext>
            </a:extLst>
          </p:cNvPr>
          <p:cNvSpPr txBox="1">
            <a:spLocks/>
          </p:cNvSpPr>
          <p:nvPr/>
        </p:nvSpPr>
        <p:spPr>
          <a:xfrm>
            <a:off x="8066389" y="325999"/>
            <a:ext cx="3773489" cy="1197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200" u="sng" dirty="0">
                <a:solidFill>
                  <a:schemeClr val="accent2"/>
                </a:solidFill>
              </a:rPr>
              <a:t>sat Sections</a:t>
            </a:r>
          </a:p>
        </p:txBody>
      </p:sp>
      <p:sp>
        <p:nvSpPr>
          <p:cNvPr id="21" name="Content Placeholder 2">
            <a:extLst>
              <a:ext uri="{FF2B5EF4-FFF2-40B4-BE49-F238E27FC236}">
                <a16:creationId xmlns:a16="http://schemas.microsoft.com/office/drawing/2014/main" id="{26D79EAD-8810-4AD0-A556-D47B5488D940}"/>
              </a:ext>
            </a:extLst>
          </p:cNvPr>
          <p:cNvSpPr txBox="1">
            <a:spLocks/>
          </p:cNvSpPr>
          <p:nvPr/>
        </p:nvSpPr>
        <p:spPr>
          <a:xfrm>
            <a:off x="414289" y="1523863"/>
            <a:ext cx="3864929" cy="381623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400" b="1" dirty="0">
                <a:solidFill>
                  <a:schemeClr val="accent3"/>
                </a:solidFill>
              </a:rPr>
              <a:t>3 Hours 50 Minutes </a:t>
            </a:r>
          </a:p>
          <a:p>
            <a:r>
              <a:rPr lang="en-US" dirty="0">
                <a:solidFill>
                  <a:schemeClr val="bg1"/>
                </a:solidFill>
              </a:rPr>
              <a:t>45 Minutes: English</a:t>
            </a:r>
          </a:p>
          <a:p>
            <a:r>
              <a:rPr lang="en-US" dirty="0">
                <a:solidFill>
                  <a:schemeClr val="bg1"/>
                </a:solidFill>
              </a:rPr>
              <a:t>60 Minutes: Math</a:t>
            </a:r>
          </a:p>
          <a:p>
            <a:r>
              <a:rPr lang="en-US" dirty="0">
                <a:solidFill>
                  <a:schemeClr val="bg1"/>
                </a:solidFill>
              </a:rPr>
              <a:t>10 Minutes: Break</a:t>
            </a:r>
          </a:p>
          <a:p>
            <a:r>
              <a:rPr lang="en-US" dirty="0">
                <a:solidFill>
                  <a:schemeClr val="bg1"/>
                </a:solidFill>
              </a:rPr>
              <a:t>35 Minutes: Reading</a:t>
            </a:r>
          </a:p>
          <a:p>
            <a:r>
              <a:rPr lang="en-US" dirty="0">
                <a:solidFill>
                  <a:schemeClr val="bg1"/>
                </a:solidFill>
              </a:rPr>
              <a:t>35 Minutes: Science</a:t>
            </a:r>
          </a:p>
          <a:p>
            <a:r>
              <a:rPr lang="en-US" dirty="0">
                <a:solidFill>
                  <a:schemeClr val="bg1"/>
                </a:solidFill>
              </a:rPr>
              <a:t>5 Minutes: Break</a:t>
            </a:r>
          </a:p>
          <a:p>
            <a:r>
              <a:rPr lang="en-US" dirty="0">
                <a:solidFill>
                  <a:schemeClr val="bg1"/>
                </a:solidFill>
              </a:rPr>
              <a:t>40 Minutes: Essay</a:t>
            </a:r>
          </a:p>
        </p:txBody>
      </p:sp>
      <p:sp>
        <p:nvSpPr>
          <p:cNvPr id="22" name="Rectangle 21">
            <a:extLst>
              <a:ext uri="{FF2B5EF4-FFF2-40B4-BE49-F238E27FC236}">
                <a16:creationId xmlns:a16="http://schemas.microsoft.com/office/drawing/2014/main" id="{D7481C90-5198-41A9-A831-1692C80B38BC}"/>
              </a:ext>
            </a:extLst>
          </p:cNvPr>
          <p:cNvSpPr/>
          <p:nvPr/>
        </p:nvSpPr>
        <p:spPr>
          <a:xfrm>
            <a:off x="11899632" y="0"/>
            <a:ext cx="292368" cy="6858001"/>
          </a:xfrm>
          <a:prstGeom prst="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6">
            <a:extLst>
              <a:ext uri="{FF2B5EF4-FFF2-40B4-BE49-F238E27FC236}">
                <a16:creationId xmlns:a16="http://schemas.microsoft.com/office/drawing/2014/main" id="{26406E89-8E30-4E6B-B08C-107C59B4CA72}"/>
              </a:ext>
            </a:extLst>
          </p:cNvPr>
          <p:cNvSpPr txBox="1">
            <a:spLocks/>
          </p:cNvSpPr>
          <p:nvPr/>
        </p:nvSpPr>
        <p:spPr>
          <a:xfrm>
            <a:off x="8610601" y="6375679"/>
            <a:ext cx="2819399" cy="34579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38</a:t>
            </a:fld>
            <a:endParaRPr lang="en-US" dirty="0"/>
          </a:p>
        </p:txBody>
      </p:sp>
      <p:pic>
        <p:nvPicPr>
          <p:cNvPr id="24" name="Picture 23">
            <a:extLst>
              <a:ext uri="{FF2B5EF4-FFF2-40B4-BE49-F238E27FC236}">
                <a16:creationId xmlns:a16="http://schemas.microsoft.com/office/drawing/2014/main" id="{B27741AA-A939-440C-9025-6A637E00C67B}"/>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420007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39</a:t>
            </a:fld>
            <a:endParaRPr lang="en-US" dirty="0"/>
          </a:p>
        </p:txBody>
      </p:sp>
      <p:sp>
        <p:nvSpPr>
          <p:cNvPr id="19" name="Title 1">
            <a:extLst>
              <a:ext uri="{FF2B5EF4-FFF2-40B4-BE49-F238E27FC236}">
                <a16:creationId xmlns:a16="http://schemas.microsoft.com/office/drawing/2014/main" id="{4C70C3CE-42ED-484A-B8CC-5B201D2F3A35}"/>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39</a:t>
            </a:fld>
            <a:endParaRPr lang="en-US">
              <a:solidFill>
                <a:schemeClr val="bg1">
                  <a:lumMod val="85000"/>
                </a:schemeClr>
              </a:solidFill>
            </a:endParaRPr>
          </a:p>
        </p:txBody>
      </p:sp>
      <p:sp>
        <p:nvSpPr>
          <p:cNvPr id="10" name="Content Placeholder 2">
            <a:extLst>
              <a:ext uri="{FF2B5EF4-FFF2-40B4-BE49-F238E27FC236}">
                <a16:creationId xmlns:a16="http://schemas.microsoft.com/office/drawing/2014/main" id="{C2BA1F1F-44A4-4314-8918-C92393EBC39F}"/>
              </a:ext>
            </a:extLst>
          </p:cNvPr>
          <p:cNvSpPr>
            <a:spLocks noGrp="1"/>
          </p:cNvSpPr>
          <p:nvPr>
            <p:ph idx="1"/>
          </p:nvPr>
        </p:nvSpPr>
        <p:spPr>
          <a:xfrm>
            <a:off x="7969602" y="2020824"/>
            <a:ext cx="3624990" cy="3767329"/>
          </a:xfrm>
        </p:spPr>
        <p:txBody>
          <a:bodyPr>
            <a:normAutofit/>
          </a:bodyPr>
          <a:lstStyle/>
          <a:p>
            <a:pPr marL="0" indent="0">
              <a:buNone/>
            </a:pPr>
            <a:r>
              <a:rPr lang="en-US" sz="2400" b="1" dirty="0">
                <a:solidFill>
                  <a:schemeClr val="bg1">
                    <a:lumMod val="95000"/>
                  </a:schemeClr>
                </a:solidFill>
              </a:rPr>
              <a:t>Composite Score</a:t>
            </a:r>
          </a:p>
          <a:p>
            <a:pPr>
              <a:buClr>
                <a:schemeClr val="bg1"/>
              </a:buClr>
              <a:buFont typeface="Courier New" panose="02070309020205020404" pitchFamily="49" charset="0"/>
              <a:buChar char="o"/>
            </a:pPr>
            <a:r>
              <a:rPr lang="en-US" dirty="0">
                <a:solidFill>
                  <a:schemeClr val="bg1">
                    <a:lumMod val="95000"/>
                  </a:schemeClr>
                </a:solidFill>
              </a:rPr>
              <a:t>Total</a:t>
            </a:r>
          </a:p>
          <a:p>
            <a:pPr>
              <a:buClr>
                <a:schemeClr val="bg1"/>
              </a:buClr>
              <a:buFont typeface="Courier New" panose="02070309020205020404" pitchFamily="49" charset="0"/>
              <a:buChar char="o"/>
            </a:pPr>
            <a:r>
              <a:rPr lang="en-US" dirty="0">
                <a:solidFill>
                  <a:schemeClr val="bg1">
                    <a:lumMod val="95000"/>
                  </a:schemeClr>
                </a:solidFill>
              </a:rPr>
              <a:t>By Section</a:t>
            </a:r>
          </a:p>
          <a:p>
            <a:pPr>
              <a:buClr>
                <a:schemeClr val="bg1"/>
              </a:buClr>
              <a:buFont typeface="Courier New" panose="02070309020205020404" pitchFamily="49" charset="0"/>
              <a:buChar char="o"/>
            </a:pPr>
            <a:r>
              <a:rPr lang="en-US" dirty="0">
                <a:solidFill>
                  <a:schemeClr val="bg1">
                    <a:lumMod val="95000"/>
                  </a:schemeClr>
                </a:solidFill>
              </a:rPr>
              <a:t>Compared to Target</a:t>
            </a:r>
          </a:p>
          <a:p>
            <a:pPr marL="0" indent="0">
              <a:buNone/>
            </a:pPr>
            <a:r>
              <a:rPr lang="en-US" sz="2400" b="1" dirty="0">
                <a:solidFill>
                  <a:schemeClr val="bg1">
                    <a:lumMod val="95000"/>
                  </a:schemeClr>
                </a:solidFill>
              </a:rPr>
              <a:t>Section Score</a:t>
            </a:r>
          </a:p>
          <a:p>
            <a:pPr>
              <a:buClr>
                <a:schemeClr val="bg1"/>
              </a:buClr>
              <a:buFont typeface="Courier New" panose="02070309020205020404" pitchFamily="49" charset="0"/>
              <a:buChar char="o"/>
            </a:pPr>
            <a:r>
              <a:rPr lang="en-US" sz="2200" dirty="0">
                <a:solidFill>
                  <a:schemeClr val="bg1">
                    <a:lumMod val="95000"/>
                  </a:schemeClr>
                </a:solidFill>
              </a:rPr>
              <a:t>By Section</a:t>
            </a:r>
          </a:p>
          <a:p>
            <a:pPr>
              <a:buClr>
                <a:schemeClr val="bg1"/>
              </a:buClr>
              <a:buFont typeface="Courier New" panose="02070309020205020404" pitchFamily="49" charset="0"/>
              <a:buChar char="o"/>
            </a:pPr>
            <a:r>
              <a:rPr lang="en-US" sz="2200" dirty="0">
                <a:solidFill>
                  <a:schemeClr val="bg1">
                    <a:lumMod val="95000"/>
                  </a:schemeClr>
                </a:solidFill>
              </a:rPr>
              <a:t>By Category</a:t>
            </a:r>
          </a:p>
          <a:p>
            <a:pPr>
              <a:buClr>
                <a:schemeClr val="bg1"/>
              </a:buClr>
              <a:buFont typeface="Courier New" panose="02070309020205020404" pitchFamily="49" charset="0"/>
              <a:buChar char="o"/>
            </a:pPr>
            <a:r>
              <a:rPr lang="en-US" sz="2200" dirty="0">
                <a:solidFill>
                  <a:schemeClr val="bg1">
                    <a:lumMod val="95000"/>
                  </a:schemeClr>
                </a:solidFill>
              </a:rPr>
              <a:t>Drill Down Into Questions</a:t>
            </a:r>
          </a:p>
        </p:txBody>
      </p:sp>
      <p:sp>
        <p:nvSpPr>
          <p:cNvPr id="11" name="Slide Number Placeholder 4">
            <a:extLst>
              <a:ext uri="{FF2B5EF4-FFF2-40B4-BE49-F238E27FC236}">
                <a16:creationId xmlns:a16="http://schemas.microsoft.com/office/drawing/2014/main" id="{8A8A8E6C-8C30-4AA0-B855-B923C2B9D7A5}"/>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39</a:t>
            </a:fld>
            <a:endParaRPr lang="en-US">
              <a:solidFill>
                <a:schemeClr val="bg1">
                  <a:lumMod val="85000"/>
                </a:schemeClr>
              </a:solidFill>
            </a:endParaRPr>
          </a:p>
        </p:txBody>
      </p:sp>
      <p:pic>
        <p:nvPicPr>
          <p:cNvPr id="17" name="Picture 16">
            <a:extLst>
              <a:ext uri="{FF2B5EF4-FFF2-40B4-BE49-F238E27FC236}">
                <a16:creationId xmlns:a16="http://schemas.microsoft.com/office/drawing/2014/main" id="{122806B5-BB8D-4597-A132-8F03AA425EEC}"/>
              </a:ext>
            </a:extLst>
          </p:cNvPr>
          <p:cNvPicPr>
            <a:picLocks noChangeAspect="1"/>
          </p:cNvPicPr>
          <p:nvPr/>
        </p:nvPicPr>
        <p:blipFill>
          <a:blip r:embed="rId2"/>
          <a:stretch>
            <a:fillRect/>
          </a:stretch>
        </p:blipFill>
        <p:spPr>
          <a:xfrm>
            <a:off x="1049405" y="290982"/>
            <a:ext cx="5683239" cy="5948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1" name="Title 1">
            <a:extLst>
              <a:ext uri="{FF2B5EF4-FFF2-40B4-BE49-F238E27FC236}">
                <a16:creationId xmlns:a16="http://schemas.microsoft.com/office/drawing/2014/main" id="{455FAFEE-1A96-4719-839A-6EE6AC95DD50}"/>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Score Report Sections</a:t>
            </a:r>
            <a:endParaRPr lang="en-US" sz="2800" b="1" kern="0" spc="0" dirty="0">
              <a:solidFill>
                <a:schemeClr val="accent3"/>
              </a:solidFill>
              <a:latin typeface="+mn-lt"/>
            </a:endParaRPr>
          </a:p>
        </p:txBody>
      </p:sp>
      <p:pic>
        <p:nvPicPr>
          <p:cNvPr id="22" name="Picture 21">
            <a:extLst>
              <a:ext uri="{FF2B5EF4-FFF2-40B4-BE49-F238E27FC236}">
                <a16:creationId xmlns:a16="http://schemas.microsoft.com/office/drawing/2014/main" id="{2BC758C3-781A-4CA4-96C3-A85E6978967A}"/>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25586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70000" y="219839"/>
            <a:ext cx="9115489" cy="870114"/>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5100" spc="200" dirty="0"/>
              <a:t>OUR TUTORS</a:t>
            </a:r>
          </a:p>
        </p:txBody>
      </p:sp>
      <p:graphicFrame>
        <p:nvGraphicFramePr>
          <p:cNvPr id="13" name="Diagram 12"/>
          <p:cNvGraphicFramePr/>
          <p:nvPr>
            <p:extLst>
              <p:ext uri="{D42A27DB-BD31-4B8C-83A1-F6EECF244321}">
                <p14:modId xmlns:p14="http://schemas.microsoft.com/office/powerpoint/2010/main" val="3213242254"/>
              </p:ext>
            </p:extLst>
          </p:nvPr>
        </p:nvGraphicFramePr>
        <p:xfrm>
          <a:off x="1270000" y="1580649"/>
          <a:ext cx="4296411" cy="3475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4145831620"/>
              </p:ext>
            </p:extLst>
          </p:nvPr>
        </p:nvGraphicFramePr>
        <p:xfrm>
          <a:off x="6149340" y="994410"/>
          <a:ext cx="5688330" cy="43256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Oval 14"/>
          <p:cNvSpPr/>
          <p:nvPr/>
        </p:nvSpPr>
        <p:spPr>
          <a:xfrm>
            <a:off x="7840980" y="2498483"/>
            <a:ext cx="2407920" cy="15392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Advancement Opportunities</a:t>
            </a:r>
          </a:p>
          <a:p>
            <a:pPr algn="ctr"/>
            <a:r>
              <a:rPr lang="en-US" sz="1400" b="1" dirty="0">
                <a:solidFill>
                  <a:schemeClr val="tx1"/>
                </a:solidFill>
              </a:rPr>
              <a:t>95% Job Satisfaction</a:t>
            </a:r>
          </a:p>
        </p:txBody>
      </p:sp>
      <p:sp>
        <p:nvSpPr>
          <p:cNvPr id="16" name="TextBox 15"/>
          <p:cNvSpPr txBox="1"/>
          <p:nvPr/>
        </p:nvSpPr>
        <p:spPr>
          <a:xfrm>
            <a:off x="1208363" y="5320030"/>
            <a:ext cx="3233420" cy="1754326"/>
          </a:xfrm>
          <a:prstGeom prst="rect">
            <a:avLst/>
          </a:prstGeom>
          <a:noFill/>
          <a:ln>
            <a:noFill/>
          </a:ln>
        </p:spPr>
        <p:txBody>
          <a:bodyPr wrap="square" rtlCol="0">
            <a:spAutoFit/>
          </a:bodyPr>
          <a:lstStyle/>
          <a:p>
            <a:r>
              <a:rPr lang="en-US" b="1" dirty="0">
                <a:solidFill>
                  <a:srgbClr val="3592CE"/>
                </a:solidFill>
              </a:rPr>
              <a:t>Sharable Resources</a:t>
            </a:r>
          </a:p>
          <a:p>
            <a:r>
              <a:rPr lang="en-US" dirty="0"/>
              <a:t>10 Things Teachers Should Know</a:t>
            </a:r>
          </a:p>
          <a:p>
            <a:r>
              <a:rPr lang="en-US" dirty="0"/>
              <a:t>10 Things Parents Should Know</a:t>
            </a:r>
          </a:p>
          <a:p>
            <a:r>
              <a:rPr lang="en-US" dirty="0"/>
              <a:t>Safe &amp; Secure Assurance</a:t>
            </a:r>
          </a:p>
          <a:p>
            <a:r>
              <a:rPr lang="en-US" dirty="0">
                <a:hlinkClick r:id="rId12"/>
              </a:rPr>
              <a:t>http://go.tutor.com/libraries/hcl</a:t>
            </a:r>
            <a:endParaRPr lang="en-US" dirty="0"/>
          </a:p>
          <a:p>
            <a:endParaRPr lang="en-US" dirty="0"/>
          </a:p>
        </p:txBody>
      </p:sp>
      <p:sp>
        <p:nvSpPr>
          <p:cNvPr id="19" name="Footer Placeholder 6">
            <a:extLst>
              <a:ext uri="{FF2B5EF4-FFF2-40B4-BE49-F238E27FC236}">
                <a16:creationId xmlns:a16="http://schemas.microsoft.com/office/drawing/2014/main" id="{259F8A47-7F74-4877-AEC7-C13E045B969E}"/>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20" name="Slide Number Placeholder 8">
            <a:extLst>
              <a:ext uri="{FF2B5EF4-FFF2-40B4-BE49-F238E27FC236}">
                <a16:creationId xmlns:a16="http://schemas.microsoft.com/office/drawing/2014/main" id="{F9ACB547-4318-40D1-A846-025CB49524B1}"/>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4</a:t>
            </a:fld>
            <a:endParaRPr lang="en-US" dirty="0"/>
          </a:p>
        </p:txBody>
      </p:sp>
      <p:sp>
        <p:nvSpPr>
          <p:cNvPr id="21" name="TextBox 20">
            <a:extLst>
              <a:ext uri="{FF2B5EF4-FFF2-40B4-BE49-F238E27FC236}">
                <a16:creationId xmlns:a16="http://schemas.microsoft.com/office/drawing/2014/main" id="{2F734961-1015-43C5-94F8-DD5CD193B2B3}"/>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pic>
        <p:nvPicPr>
          <p:cNvPr id="11" name="Picture 10">
            <a:extLst>
              <a:ext uri="{FF2B5EF4-FFF2-40B4-BE49-F238E27FC236}">
                <a16:creationId xmlns:a16="http://schemas.microsoft.com/office/drawing/2014/main" id="{F8B5C0FD-5ED5-49AD-8F03-583079364F05}"/>
              </a:ext>
            </a:extLst>
          </p:cNvPr>
          <p:cNvPicPr>
            <a:picLocks noChangeAspect="1"/>
          </p:cNvPicPr>
          <p:nvPr/>
        </p:nvPicPr>
        <p:blipFill>
          <a:blip r:embed="rId1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126697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40</a:t>
            </a:fld>
            <a:endParaRPr lang="en-US" dirty="0"/>
          </a:p>
        </p:txBody>
      </p:sp>
      <p:sp>
        <p:nvSpPr>
          <p:cNvPr id="21" name="Title 1">
            <a:extLst>
              <a:ext uri="{FF2B5EF4-FFF2-40B4-BE49-F238E27FC236}">
                <a16:creationId xmlns:a16="http://schemas.microsoft.com/office/drawing/2014/main" id="{0B95BF8D-0C9E-4C04-9E22-066812E4FEBB}"/>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40</a:t>
            </a:fld>
            <a:endParaRPr lang="en-US">
              <a:solidFill>
                <a:schemeClr val="bg1">
                  <a:lumMod val="85000"/>
                </a:schemeClr>
              </a:solidFill>
            </a:endParaRPr>
          </a:p>
        </p:txBody>
      </p:sp>
      <p:sp>
        <p:nvSpPr>
          <p:cNvPr id="10" name="Content Placeholder 2">
            <a:extLst>
              <a:ext uri="{FF2B5EF4-FFF2-40B4-BE49-F238E27FC236}">
                <a16:creationId xmlns:a16="http://schemas.microsoft.com/office/drawing/2014/main" id="{01423392-DACC-40F4-B18E-4445089F3553}"/>
              </a:ext>
            </a:extLst>
          </p:cNvPr>
          <p:cNvSpPr>
            <a:spLocks noGrp="1"/>
          </p:cNvSpPr>
          <p:nvPr>
            <p:ph idx="1"/>
          </p:nvPr>
        </p:nvSpPr>
        <p:spPr>
          <a:xfrm>
            <a:off x="7964461" y="2151152"/>
            <a:ext cx="3822853" cy="3767329"/>
          </a:xfrm>
        </p:spPr>
        <p:txBody>
          <a:bodyPr>
            <a:normAutofit/>
          </a:bodyPr>
          <a:lstStyle/>
          <a:p>
            <a:pPr marL="0" indent="0">
              <a:buNone/>
            </a:pPr>
            <a:r>
              <a:rPr lang="en-US" sz="2400" b="1" dirty="0">
                <a:solidFill>
                  <a:schemeClr val="bg1">
                    <a:lumMod val="95000"/>
                  </a:schemeClr>
                </a:solidFill>
              </a:rPr>
              <a:t>Question &amp; Category</a:t>
            </a:r>
          </a:p>
          <a:p>
            <a:r>
              <a:rPr lang="en-US" dirty="0">
                <a:solidFill>
                  <a:schemeClr val="bg1">
                    <a:lumMod val="95000"/>
                  </a:schemeClr>
                </a:solidFill>
              </a:rPr>
              <a:t>Correct Answer Shown</a:t>
            </a:r>
          </a:p>
          <a:p>
            <a:r>
              <a:rPr lang="en-US" dirty="0">
                <a:solidFill>
                  <a:schemeClr val="bg1">
                    <a:lumMod val="95000"/>
                  </a:schemeClr>
                </a:solidFill>
              </a:rPr>
              <a:t>Explanation Given</a:t>
            </a:r>
          </a:p>
          <a:p>
            <a:r>
              <a:rPr lang="en-US" dirty="0">
                <a:solidFill>
                  <a:schemeClr val="bg1">
                    <a:lumMod val="95000"/>
                  </a:schemeClr>
                </a:solidFill>
              </a:rPr>
              <a:t>Concept Categorized</a:t>
            </a:r>
          </a:p>
          <a:p>
            <a:pPr marL="0" indent="0">
              <a:buNone/>
            </a:pPr>
            <a:r>
              <a:rPr lang="en-US" sz="2400" b="1" dirty="0">
                <a:solidFill>
                  <a:schemeClr val="bg1">
                    <a:lumMod val="95000"/>
                  </a:schemeClr>
                </a:solidFill>
              </a:rPr>
              <a:t>Areas of Focus</a:t>
            </a:r>
          </a:p>
          <a:p>
            <a:r>
              <a:rPr lang="en-US" dirty="0">
                <a:solidFill>
                  <a:schemeClr val="bg1">
                    <a:lumMod val="95000"/>
                  </a:schemeClr>
                </a:solidFill>
              </a:rPr>
              <a:t>Ordered by Priority</a:t>
            </a:r>
          </a:p>
          <a:p>
            <a:r>
              <a:rPr lang="en-US" dirty="0">
                <a:solidFill>
                  <a:schemeClr val="bg1">
                    <a:lumMod val="95000"/>
                  </a:schemeClr>
                </a:solidFill>
              </a:rPr>
              <a:t>Click for Coursework</a:t>
            </a:r>
          </a:p>
        </p:txBody>
      </p:sp>
      <p:sp>
        <p:nvSpPr>
          <p:cNvPr id="11" name="Slide Number Placeholder 4">
            <a:extLst>
              <a:ext uri="{FF2B5EF4-FFF2-40B4-BE49-F238E27FC236}">
                <a16:creationId xmlns:a16="http://schemas.microsoft.com/office/drawing/2014/main" id="{897A0208-627A-4372-9496-69F7D5EFD212}"/>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40</a:t>
            </a:fld>
            <a:endParaRPr lang="en-US">
              <a:solidFill>
                <a:schemeClr val="bg1">
                  <a:lumMod val="85000"/>
                </a:schemeClr>
              </a:solidFill>
            </a:endParaRPr>
          </a:p>
        </p:txBody>
      </p:sp>
      <p:pic>
        <p:nvPicPr>
          <p:cNvPr id="17" name="Picture 16">
            <a:extLst>
              <a:ext uri="{FF2B5EF4-FFF2-40B4-BE49-F238E27FC236}">
                <a16:creationId xmlns:a16="http://schemas.microsoft.com/office/drawing/2014/main" id="{ECD3403E-4085-4232-9A90-A2325D268BE1}"/>
              </a:ext>
            </a:extLst>
          </p:cNvPr>
          <p:cNvPicPr>
            <a:picLocks noChangeAspect="1"/>
          </p:cNvPicPr>
          <p:nvPr/>
        </p:nvPicPr>
        <p:blipFill rotWithShape="1">
          <a:blip r:embed="rId2"/>
          <a:srcRect l="50395" r="1478" b="26317"/>
          <a:stretch/>
        </p:blipFill>
        <p:spPr>
          <a:xfrm>
            <a:off x="509272" y="144575"/>
            <a:ext cx="5781800" cy="33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9" name="Picture 18">
            <a:extLst>
              <a:ext uri="{FF2B5EF4-FFF2-40B4-BE49-F238E27FC236}">
                <a16:creationId xmlns:a16="http://schemas.microsoft.com/office/drawing/2014/main" id="{2C44A068-0804-40C7-A09E-841B4CC2333E}"/>
              </a:ext>
            </a:extLst>
          </p:cNvPr>
          <p:cNvPicPr>
            <a:picLocks noChangeAspect="1"/>
          </p:cNvPicPr>
          <p:nvPr/>
        </p:nvPicPr>
        <p:blipFill rotWithShape="1">
          <a:blip r:embed="rId3"/>
          <a:srcRect b="7570"/>
          <a:stretch/>
        </p:blipFill>
        <p:spPr>
          <a:xfrm>
            <a:off x="509272" y="3906113"/>
            <a:ext cx="5782370" cy="2160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2" name="Title 1">
            <a:extLst>
              <a:ext uri="{FF2B5EF4-FFF2-40B4-BE49-F238E27FC236}">
                <a16:creationId xmlns:a16="http://schemas.microsoft.com/office/drawing/2014/main" id="{2BA9334E-15C7-4F75-99F3-1295660450C3}"/>
              </a:ext>
            </a:extLst>
          </p:cNvPr>
          <p:cNvSpPr txBox="1">
            <a:spLocks/>
          </p:cNvSpPr>
          <p:nvPr/>
        </p:nvSpPr>
        <p:spPr>
          <a:xfrm>
            <a:off x="7964461" y="1376806"/>
            <a:ext cx="4453347"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400" b="1" kern="0" cap="none" spc="0" dirty="0">
                <a:solidFill>
                  <a:schemeClr val="accent3"/>
                </a:solidFill>
                <a:latin typeface="+mn-lt"/>
              </a:rPr>
              <a:t>Score Report: Next Steps</a:t>
            </a:r>
            <a:endParaRPr lang="en-US" sz="2400" b="1" kern="0" spc="0" dirty="0">
              <a:solidFill>
                <a:schemeClr val="accent3"/>
              </a:solidFill>
              <a:latin typeface="+mn-lt"/>
            </a:endParaRPr>
          </a:p>
        </p:txBody>
      </p:sp>
      <p:pic>
        <p:nvPicPr>
          <p:cNvPr id="23" name="Picture 22">
            <a:extLst>
              <a:ext uri="{FF2B5EF4-FFF2-40B4-BE49-F238E27FC236}">
                <a16:creationId xmlns:a16="http://schemas.microsoft.com/office/drawing/2014/main" id="{396F7957-AD67-4C63-8DAC-9E3CDDE70ECE}"/>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770066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EBE7E7B-7B39-4470-A55F-26E372F1B030}"/>
              </a:ext>
            </a:extLst>
          </p:cNvPr>
          <p:cNvPicPr>
            <a:picLocks noChangeAspect="1"/>
          </p:cNvPicPr>
          <p:nvPr/>
        </p:nvPicPr>
        <p:blipFill>
          <a:blip r:embed="rId2"/>
          <a:stretch>
            <a:fillRect/>
          </a:stretch>
        </p:blipFill>
        <p:spPr>
          <a:xfrm>
            <a:off x="5496290" y="6157019"/>
            <a:ext cx="1199420" cy="365760"/>
          </a:xfrm>
          <a:prstGeom prst="rect">
            <a:avLst/>
          </a:prstGeom>
        </p:spPr>
      </p:pic>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41</a:t>
            </a:fld>
            <a:endParaRPr lang="en-US" dirty="0"/>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41</a:t>
            </a:fld>
            <a:endParaRPr lang="en-US">
              <a:solidFill>
                <a:schemeClr val="bg1">
                  <a:lumMod val="85000"/>
                </a:schemeClr>
              </a:solidFill>
            </a:endParaRPr>
          </a:p>
        </p:txBody>
      </p:sp>
      <p:sp>
        <p:nvSpPr>
          <p:cNvPr id="10" name="Content Placeholder 2">
            <a:extLst>
              <a:ext uri="{FF2B5EF4-FFF2-40B4-BE49-F238E27FC236}">
                <a16:creationId xmlns:a16="http://schemas.microsoft.com/office/drawing/2014/main" id="{BCA8FE1F-F66A-4812-A40F-1E405D338513}"/>
              </a:ext>
            </a:extLst>
          </p:cNvPr>
          <p:cNvSpPr>
            <a:spLocks noGrp="1"/>
          </p:cNvSpPr>
          <p:nvPr>
            <p:ph idx="1"/>
          </p:nvPr>
        </p:nvSpPr>
        <p:spPr>
          <a:xfrm>
            <a:off x="7990535" y="2042045"/>
            <a:ext cx="3822853" cy="1368667"/>
          </a:xfrm>
        </p:spPr>
        <p:txBody>
          <a:bodyPr>
            <a:normAutofit fontScale="77500" lnSpcReduction="20000"/>
          </a:bodyPr>
          <a:lstStyle/>
          <a:p>
            <a:pPr marL="0" indent="0">
              <a:buNone/>
            </a:pPr>
            <a:r>
              <a:rPr lang="en-US" sz="2400" b="1" dirty="0">
                <a:solidFill>
                  <a:schemeClr val="bg1">
                    <a:lumMod val="95000"/>
                  </a:schemeClr>
                </a:solidFill>
              </a:rPr>
              <a:t>By Section &amp; Category</a:t>
            </a:r>
          </a:p>
          <a:p>
            <a:pPr>
              <a:buClr>
                <a:schemeClr val="bg1"/>
              </a:buClr>
              <a:buFont typeface="Courier New" panose="02070309020205020404" pitchFamily="49" charset="0"/>
              <a:buChar char="o"/>
            </a:pPr>
            <a:r>
              <a:rPr lang="en-US" sz="2200" dirty="0">
                <a:solidFill>
                  <a:schemeClr val="bg1">
                    <a:lumMod val="95000"/>
                  </a:schemeClr>
                </a:solidFill>
              </a:rPr>
              <a:t>90 ACT Lessons</a:t>
            </a:r>
          </a:p>
          <a:p>
            <a:pPr>
              <a:buClr>
                <a:schemeClr val="bg1"/>
              </a:buClr>
              <a:buFont typeface="Courier New" panose="02070309020205020404" pitchFamily="49" charset="0"/>
              <a:buChar char="o"/>
            </a:pPr>
            <a:r>
              <a:rPr lang="en-US" sz="2200" dirty="0">
                <a:solidFill>
                  <a:schemeClr val="bg1">
                    <a:lumMod val="95000"/>
                  </a:schemeClr>
                </a:solidFill>
              </a:rPr>
              <a:t>90 SAT Lessons</a:t>
            </a:r>
          </a:p>
          <a:p>
            <a:pPr>
              <a:buClr>
                <a:schemeClr val="bg1"/>
              </a:buClr>
              <a:buFont typeface="Courier New" panose="02070309020205020404" pitchFamily="49" charset="0"/>
              <a:buChar char="o"/>
            </a:pPr>
            <a:r>
              <a:rPr lang="en-US" sz="2200" dirty="0">
                <a:solidFill>
                  <a:schemeClr val="bg1">
                    <a:lumMod val="95000"/>
                  </a:schemeClr>
                </a:solidFill>
              </a:rPr>
              <a:t>Video &amp; Drill for Each</a:t>
            </a:r>
            <a:endParaRPr lang="en-US" sz="2400" dirty="0">
              <a:solidFill>
                <a:schemeClr val="bg1">
                  <a:lumMod val="95000"/>
                </a:schemeClr>
              </a:solidFill>
            </a:endParaRPr>
          </a:p>
        </p:txBody>
      </p:sp>
      <p:sp>
        <p:nvSpPr>
          <p:cNvPr id="11" name="Slide Number Placeholder 4">
            <a:extLst>
              <a:ext uri="{FF2B5EF4-FFF2-40B4-BE49-F238E27FC236}">
                <a16:creationId xmlns:a16="http://schemas.microsoft.com/office/drawing/2014/main" id="{EDCA1E19-07C1-4AC2-A161-D2EF3BA82AD4}"/>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41</a:t>
            </a:fld>
            <a:endParaRPr lang="en-US">
              <a:solidFill>
                <a:schemeClr val="bg1">
                  <a:lumMod val="85000"/>
                </a:schemeClr>
              </a:solidFill>
            </a:endParaRPr>
          </a:p>
        </p:txBody>
      </p:sp>
      <p:pic>
        <p:nvPicPr>
          <p:cNvPr id="17" name="Picture 16">
            <a:extLst>
              <a:ext uri="{FF2B5EF4-FFF2-40B4-BE49-F238E27FC236}">
                <a16:creationId xmlns:a16="http://schemas.microsoft.com/office/drawing/2014/main" id="{288A8573-B0B4-4AC0-865F-BFD128580E16}"/>
              </a:ext>
            </a:extLst>
          </p:cNvPr>
          <p:cNvPicPr>
            <a:picLocks noChangeAspect="1"/>
          </p:cNvPicPr>
          <p:nvPr/>
        </p:nvPicPr>
        <p:blipFill>
          <a:blip r:embed="rId3"/>
          <a:stretch>
            <a:fillRect/>
          </a:stretch>
        </p:blipFill>
        <p:spPr>
          <a:xfrm>
            <a:off x="3901237" y="4142232"/>
            <a:ext cx="3505001" cy="2101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9" name="Callout: Down Arrow 18">
            <a:extLst>
              <a:ext uri="{FF2B5EF4-FFF2-40B4-BE49-F238E27FC236}">
                <a16:creationId xmlns:a16="http://schemas.microsoft.com/office/drawing/2014/main" id="{0E0713FE-7B6A-4959-9D83-4095D5A7D9F1}"/>
              </a:ext>
            </a:extLst>
          </p:cNvPr>
          <p:cNvSpPr/>
          <p:nvPr/>
        </p:nvSpPr>
        <p:spPr>
          <a:xfrm>
            <a:off x="4815840" y="228600"/>
            <a:ext cx="2560320" cy="996696"/>
          </a:xfrm>
          <a:prstGeom prst="downArrowCallout">
            <a:avLst>
              <a:gd name="adj1" fmla="val 25000"/>
              <a:gd name="adj2" fmla="val 26869"/>
              <a:gd name="adj3" fmla="val 25000"/>
              <a:gd name="adj4" fmla="val 3556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Progress through lessons</a:t>
            </a:r>
          </a:p>
        </p:txBody>
      </p:sp>
      <p:sp>
        <p:nvSpPr>
          <p:cNvPr id="31" name="Title 1">
            <a:extLst>
              <a:ext uri="{FF2B5EF4-FFF2-40B4-BE49-F238E27FC236}">
                <a16:creationId xmlns:a16="http://schemas.microsoft.com/office/drawing/2014/main" id="{BEE4A07A-94E6-446A-88A2-947989520F51}"/>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pic>
        <p:nvPicPr>
          <p:cNvPr id="21" name="Picture 2" descr="C:\Users\DelrosarioS\Pictures\SAT-ACT Essentials\Home - Recommended For You - Global Test Strategies 2.PNG">
            <a:extLst>
              <a:ext uri="{FF2B5EF4-FFF2-40B4-BE49-F238E27FC236}">
                <a16:creationId xmlns:a16="http://schemas.microsoft.com/office/drawing/2014/main" id="{CF9F9E7D-EDFC-420E-8759-676AFF1995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119" b="24065"/>
          <a:stretch/>
        </p:blipFill>
        <p:spPr bwMode="auto">
          <a:xfrm>
            <a:off x="444178" y="4165009"/>
            <a:ext cx="3240266" cy="2101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pSp>
        <p:nvGrpSpPr>
          <p:cNvPr id="22" name="Group 21">
            <a:extLst>
              <a:ext uri="{FF2B5EF4-FFF2-40B4-BE49-F238E27FC236}">
                <a16:creationId xmlns:a16="http://schemas.microsoft.com/office/drawing/2014/main" id="{96F5C6FA-27B4-4633-9204-4AD850CDECD2}"/>
              </a:ext>
            </a:extLst>
          </p:cNvPr>
          <p:cNvGrpSpPr/>
          <p:nvPr/>
        </p:nvGrpSpPr>
        <p:grpSpPr>
          <a:xfrm>
            <a:off x="444178" y="96260"/>
            <a:ext cx="6962060" cy="4178312"/>
            <a:chOff x="444178" y="96260"/>
            <a:chExt cx="6962060" cy="4178312"/>
          </a:xfrm>
          <a:solidFill>
            <a:srgbClr val="237EBB"/>
          </a:solidFill>
        </p:grpSpPr>
        <p:pic>
          <p:nvPicPr>
            <p:cNvPr id="23" name="Picture 22">
              <a:extLst>
                <a:ext uri="{FF2B5EF4-FFF2-40B4-BE49-F238E27FC236}">
                  <a16:creationId xmlns:a16="http://schemas.microsoft.com/office/drawing/2014/main" id="{EA311573-EE8F-464A-BDB6-14220B3BA43C}"/>
                </a:ext>
              </a:extLst>
            </p:cNvPr>
            <p:cNvPicPr>
              <a:picLocks noChangeAspect="1"/>
            </p:cNvPicPr>
            <p:nvPr/>
          </p:nvPicPr>
          <p:blipFill>
            <a:blip r:embed="rId5"/>
            <a:stretch>
              <a:fillRect/>
            </a:stretch>
          </p:blipFill>
          <p:spPr>
            <a:xfrm>
              <a:off x="444178" y="96260"/>
              <a:ext cx="6962060" cy="3949712"/>
            </a:xfrm>
            <a:prstGeom prst="rect">
              <a:avLst/>
            </a:prstGeom>
            <a:grpFill/>
            <a:ln w="88900" cap="sq">
              <a:solidFill>
                <a:srgbClr val="FFFFFF"/>
              </a:solidFill>
              <a:miter lim="800000"/>
            </a:ln>
            <a:effectLst>
              <a:outerShdw blurRad="55000" dist="18000" dir="5400000" algn="tl" rotWithShape="0">
                <a:srgbClr val="000000">
                  <a:alpha val="40000"/>
                </a:srgbClr>
              </a:outerShdw>
            </a:effectLst>
          </p:spPr>
        </p:pic>
        <p:sp>
          <p:nvSpPr>
            <p:cNvPr id="24" name="Arrow: Bent-Up 23">
              <a:extLst>
                <a:ext uri="{FF2B5EF4-FFF2-40B4-BE49-F238E27FC236}">
                  <a16:creationId xmlns:a16="http://schemas.microsoft.com/office/drawing/2014/main" id="{8422B465-B022-481F-BD0D-8C812CF5A6F1}"/>
                </a:ext>
              </a:extLst>
            </p:cNvPr>
            <p:cNvSpPr/>
            <p:nvPr/>
          </p:nvSpPr>
          <p:spPr>
            <a:xfrm rot="10800000">
              <a:off x="656866" y="3410712"/>
              <a:ext cx="1033272" cy="863860"/>
            </a:xfrm>
            <a:prstGeom prst="bentUpArrow">
              <a:avLst/>
            </a:prstGeom>
            <a:grp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Arrow: Bent-Up 24">
              <a:extLst>
                <a:ext uri="{FF2B5EF4-FFF2-40B4-BE49-F238E27FC236}">
                  <a16:creationId xmlns:a16="http://schemas.microsoft.com/office/drawing/2014/main" id="{EFA5CED9-3564-4D00-BED8-D0D54A85343A}"/>
                </a:ext>
              </a:extLst>
            </p:cNvPr>
            <p:cNvSpPr/>
            <p:nvPr/>
          </p:nvSpPr>
          <p:spPr>
            <a:xfrm rot="10800000" flipH="1">
              <a:off x="3429572" y="3410712"/>
              <a:ext cx="1118616" cy="863860"/>
            </a:xfrm>
            <a:prstGeom prst="bentUpArrow">
              <a:avLst/>
            </a:prstGeom>
            <a:grp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Callout: Up Arrow 25">
              <a:extLst>
                <a:ext uri="{FF2B5EF4-FFF2-40B4-BE49-F238E27FC236}">
                  <a16:creationId xmlns:a16="http://schemas.microsoft.com/office/drawing/2014/main" id="{6EEC01B6-2592-4DC5-A6B1-A407588E1085}"/>
                </a:ext>
              </a:extLst>
            </p:cNvPr>
            <p:cNvSpPr/>
            <p:nvPr/>
          </p:nvSpPr>
          <p:spPr>
            <a:xfrm>
              <a:off x="1690138" y="2600544"/>
              <a:ext cx="1742811" cy="1161288"/>
            </a:xfrm>
            <a:prstGeom prst="upArrowCallout">
              <a:avLst>
                <a:gd name="adj1" fmla="val 25000"/>
                <a:gd name="adj2" fmla="val 23425"/>
                <a:gd name="adj3" fmla="val 25000"/>
                <a:gd name="adj4" fmla="val 46079"/>
              </a:avLst>
            </a:prstGeom>
            <a:grp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Videos &amp; Drills</a:t>
              </a:r>
            </a:p>
          </p:txBody>
        </p:sp>
      </p:grpSp>
      <p:pic>
        <p:nvPicPr>
          <p:cNvPr id="27" name="Picture 26">
            <a:extLst>
              <a:ext uri="{FF2B5EF4-FFF2-40B4-BE49-F238E27FC236}">
                <a16:creationId xmlns:a16="http://schemas.microsoft.com/office/drawing/2014/main" id="{8DC044FD-D82B-4089-8970-55C51471F707}"/>
              </a:ext>
            </a:extLst>
          </p:cNvPr>
          <p:cNvPicPr>
            <a:picLocks noChangeAspect="1"/>
          </p:cNvPicPr>
          <p:nvPr/>
        </p:nvPicPr>
        <p:blipFill>
          <a:blip r:embed="rId6"/>
          <a:stretch>
            <a:fillRect/>
          </a:stretch>
        </p:blipFill>
        <p:spPr>
          <a:xfrm>
            <a:off x="451538" y="6386292"/>
            <a:ext cx="3990038" cy="420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8" name="Arrow: Left 27">
            <a:extLst>
              <a:ext uri="{FF2B5EF4-FFF2-40B4-BE49-F238E27FC236}">
                <a16:creationId xmlns:a16="http://schemas.microsoft.com/office/drawing/2014/main" id="{3FB180CC-9B89-4022-8490-943F2158B4BA}"/>
              </a:ext>
            </a:extLst>
          </p:cNvPr>
          <p:cNvSpPr/>
          <p:nvPr/>
        </p:nvSpPr>
        <p:spPr>
          <a:xfrm>
            <a:off x="4548188" y="6324064"/>
            <a:ext cx="2825042" cy="533936"/>
          </a:xfrm>
          <a:prstGeom prst="leftArrow">
            <a:avLst/>
          </a:prstGeom>
          <a:solidFill>
            <a:srgbClr val="237EB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Tutor.com Tab in Browser</a:t>
            </a:r>
          </a:p>
        </p:txBody>
      </p:sp>
      <p:sp>
        <p:nvSpPr>
          <p:cNvPr id="30" name="Content Placeholder 2">
            <a:extLst>
              <a:ext uri="{FF2B5EF4-FFF2-40B4-BE49-F238E27FC236}">
                <a16:creationId xmlns:a16="http://schemas.microsoft.com/office/drawing/2014/main" id="{D557C563-DAB4-40D1-B572-901E7158F184}"/>
              </a:ext>
            </a:extLst>
          </p:cNvPr>
          <p:cNvSpPr txBox="1">
            <a:spLocks/>
          </p:cNvSpPr>
          <p:nvPr/>
        </p:nvSpPr>
        <p:spPr>
          <a:xfrm>
            <a:off x="7990534" y="3966592"/>
            <a:ext cx="3822853" cy="275254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b="1" dirty="0">
                <a:solidFill>
                  <a:schemeClr val="bg1">
                    <a:lumMod val="95000"/>
                  </a:schemeClr>
                </a:solidFill>
              </a:rPr>
              <a:t>Connect With a Tutor</a:t>
            </a:r>
          </a:p>
          <a:p>
            <a:pPr>
              <a:buClr>
                <a:schemeClr val="bg1"/>
              </a:buClr>
              <a:buFont typeface="Courier New" panose="02070309020205020404" pitchFamily="49" charset="0"/>
              <a:buChar char="o"/>
            </a:pPr>
            <a:r>
              <a:rPr lang="en-US" sz="1800" dirty="0">
                <a:solidFill>
                  <a:schemeClr val="bg1">
                    <a:lumMod val="95000"/>
                  </a:schemeClr>
                </a:solidFill>
              </a:rPr>
              <a:t>Flip Back to Tutor.com tab in your browser for help from an on-demand, subject-matter expert if you don’t understand any questions or concepts from the video lessons or practice drills.</a:t>
            </a:r>
          </a:p>
          <a:p>
            <a:pPr lvl="1"/>
            <a:endParaRPr lang="en-US" sz="2000" dirty="0">
              <a:solidFill>
                <a:schemeClr val="bg1">
                  <a:lumMod val="95000"/>
                </a:schemeClr>
              </a:solidFill>
            </a:endParaRPr>
          </a:p>
          <a:p>
            <a:pPr lvl="1"/>
            <a:endParaRPr lang="en-US" sz="2400" dirty="0">
              <a:solidFill>
                <a:schemeClr val="bg1"/>
              </a:solidFill>
            </a:endParaRPr>
          </a:p>
        </p:txBody>
      </p:sp>
      <p:sp>
        <p:nvSpPr>
          <p:cNvPr id="32" name="Title 1">
            <a:extLst>
              <a:ext uri="{FF2B5EF4-FFF2-40B4-BE49-F238E27FC236}">
                <a16:creationId xmlns:a16="http://schemas.microsoft.com/office/drawing/2014/main" id="{2F26C483-0CBD-411D-9757-6FAFE44114BB}"/>
              </a:ext>
            </a:extLst>
          </p:cNvPr>
          <p:cNvSpPr txBox="1">
            <a:spLocks/>
          </p:cNvSpPr>
          <p:nvPr/>
        </p:nvSpPr>
        <p:spPr>
          <a:xfrm>
            <a:off x="7964461" y="1355599"/>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Coursework Tab</a:t>
            </a:r>
            <a:endParaRPr lang="en-US" sz="2800" b="1" kern="0" spc="0" dirty="0">
              <a:solidFill>
                <a:schemeClr val="accent3"/>
              </a:solidFill>
              <a:latin typeface="+mn-lt"/>
            </a:endParaRPr>
          </a:p>
        </p:txBody>
      </p:sp>
      <p:sp>
        <p:nvSpPr>
          <p:cNvPr id="33" name="Title 1">
            <a:extLst>
              <a:ext uri="{FF2B5EF4-FFF2-40B4-BE49-F238E27FC236}">
                <a16:creationId xmlns:a16="http://schemas.microsoft.com/office/drawing/2014/main" id="{0F14373A-7FC6-44AE-85B2-DCD5BCCF86CA}"/>
              </a:ext>
            </a:extLst>
          </p:cNvPr>
          <p:cNvSpPr txBox="1">
            <a:spLocks/>
          </p:cNvSpPr>
          <p:nvPr/>
        </p:nvSpPr>
        <p:spPr>
          <a:xfrm>
            <a:off x="7918196" y="3303919"/>
            <a:ext cx="4014179" cy="73545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Tutor.com Browser Tab</a:t>
            </a:r>
            <a:endParaRPr lang="en-US" sz="2800" b="1" kern="0" spc="0" dirty="0">
              <a:solidFill>
                <a:schemeClr val="accent3"/>
              </a:solidFill>
              <a:latin typeface="+mn-lt"/>
            </a:endParaRPr>
          </a:p>
        </p:txBody>
      </p:sp>
    </p:spTree>
    <p:extLst>
      <p:ext uri="{BB962C8B-B14F-4D97-AF65-F5344CB8AC3E}">
        <p14:creationId xmlns:p14="http://schemas.microsoft.com/office/powerpoint/2010/main" val="230117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6">
            <a:extLst>
              <a:ext uri="{FF2B5EF4-FFF2-40B4-BE49-F238E27FC236}">
                <a16:creationId xmlns:a16="http://schemas.microsoft.com/office/drawing/2014/main" id="{78196810-54DC-47F7-9F1D-C39C8397D7A3}"/>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Title 1">
            <a:extLst>
              <a:ext uri="{FF2B5EF4-FFF2-40B4-BE49-F238E27FC236}">
                <a16:creationId xmlns:a16="http://schemas.microsoft.com/office/drawing/2014/main" id="{95BA6DCC-BB9F-4CB8-BBF8-8D2463E61A81}"/>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15" name="Slide Number Placeholder 8">
            <a:extLst>
              <a:ext uri="{FF2B5EF4-FFF2-40B4-BE49-F238E27FC236}">
                <a16:creationId xmlns:a16="http://schemas.microsoft.com/office/drawing/2014/main" id="{746EFE89-FFC0-47F4-BAF5-D881BCCB0BBF}"/>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42</a:t>
            </a:fld>
            <a:endParaRPr lang="en-US" dirty="0"/>
          </a:p>
        </p:txBody>
      </p:sp>
      <p:sp>
        <p:nvSpPr>
          <p:cNvPr id="20" name="Slide Number Placeholder 4">
            <a:extLst>
              <a:ext uri="{FF2B5EF4-FFF2-40B4-BE49-F238E27FC236}">
                <a16:creationId xmlns:a16="http://schemas.microsoft.com/office/drawing/2014/main" id="{34DDCD2D-FC95-4652-B9FD-9A3D25D26FAF}"/>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42</a:t>
            </a:fld>
            <a:endParaRPr lang="en-US">
              <a:solidFill>
                <a:schemeClr val="bg1">
                  <a:lumMod val="85000"/>
                </a:schemeClr>
              </a:solidFill>
            </a:endParaRPr>
          </a:p>
        </p:txBody>
      </p:sp>
      <p:sp>
        <p:nvSpPr>
          <p:cNvPr id="10" name="Content Placeholder 2">
            <a:extLst>
              <a:ext uri="{FF2B5EF4-FFF2-40B4-BE49-F238E27FC236}">
                <a16:creationId xmlns:a16="http://schemas.microsoft.com/office/drawing/2014/main" id="{3D005DF5-B420-4208-B9FF-9F3FEFB66BAD}"/>
              </a:ext>
            </a:extLst>
          </p:cNvPr>
          <p:cNvSpPr>
            <a:spLocks noGrp="1"/>
          </p:cNvSpPr>
          <p:nvPr>
            <p:ph idx="1"/>
          </p:nvPr>
        </p:nvSpPr>
        <p:spPr>
          <a:xfrm>
            <a:off x="7967310" y="1723327"/>
            <a:ext cx="4068172" cy="4720615"/>
          </a:xfrm>
        </p:spPr>
        <p:txBody>
          <a:bodyPr>
            <a:normAutofit/>
          </a:bodyPr>
          <a:lstStyle/>
          <a:p>
            <a:pPr>
              <a:buClr>
                <a:schemeClr val="bg1"/>
              </a:buClr>
              <a:buFont typeface="Courier New" panose="02070309020205020404" pitchFamily="49" charset="0"/>
              <a:buChar char="o"/>
            </a:pPr>
            <a:endParaRPr lang="en-US" dirty="0">
              <a:solidFill>
                <a:schemeClr val="bg1"/>
              </a:solidFill>
            </a:endParaRPr>
          </a:p>
          <a:p>
            <a:pPr>
              <a:buClr>
                <a:schemeClr val="bg1"/>
              </a:buClr>
              <a:buFont typeface="Courier New" panose="02070309020205020404" pitchFamily="49" charset="0"/>
              <a:buChar char="o"/>
            </a:pPr>
            <a:r>
              <a:rPr lang="en-US" dirty="0">
                <a:solidFill>
                  <a:schemeClr val="bg1"/>
                </a:solidFill>
              </a:rPr>
              <a:t>The Common App</a:t>
            </a:r>
          </a:p>
          <a:p>
            <a:pPr>
              <a:buClr>
                <a:schemeClr val="bg1"/>
              </a:buClr>
              <a:buFont typeface="Courier New" panose="02070309020205020404" pitchFamily="49" charset="0"/>
              <a:buChar char="o"/>
            </a:pPr>
            <a:r>
              <a:rPr lang="en-US" dirty="0">
                <a:solidFill>
                  <a:schemeClr val="bg1"/>
                </a:solidFill>
              </a:rPr>
              <a:t>Applications</a:t>
            </a:r>
          </a:p>
          <a:p>
            <a:pPr>
              <a:buClr>
                <a:schemeClr val="bg1"/>
              </a:buClr>
              <a:buFont typeface="Courier New" panose="02070309020205020404" pitchFamily="49" charset="0"/>
              <a:buChar char="o"/>
            </a:pPr>
            <a:r>
              <a:rPr lang="en-US" dirty="0">
                <a:solidFill>
                  <a:schemeClr val="bg1"/>
                </a:solidFill>
              </a:rPr>
              <a:t>Writing Your Essays</a:t>
            </a:r>
          </a:p>
          <a:p>
            <a:pPr>
              <a:buClr>
                <a:schemeClr val="bg1"/>
              </a:buClr>
              <a:buFont typeface="Courier New" panose="02070309020205020404" pitchFamily="49" charset="0"/>
              <a:buChar char="o"/>
            </a:pPr>
            <a:r>
              <a:rPr lang="en-US" dirty="0">
                <a:solidFill>
                  <a:schemeClr val="bg1"/>
                </a:solidFill>
              </a:rPr>
              <a:t>Choosing Your School</a:t>
            </a:r>
          </a:p>
          <a:p>
            <a:pPr>
              <a:buClr>
                <a:schemeClr val="bg1"/>
              </a:buClr>
              <a:buFont typeface="Courier New" panose="02070309020205020404" pitchFamily="49" charset="0"/>
              <a:buChar char="o"/>
            </a:pPr>
            <a:r>
              <a:rPr lang="en-US" dirty="0">
                <a:solidFill>
                  <a:schemeClr val="bg1"/>
                </a:solidFill>
              </a:rPr>
              <a:t>Choosing Your Major</a:t>
            </a:r>
          </a:p>
          <a:p>
            <a:pPr>
              <a:buClr>
                <a:schemeClr val="bg1"/>
              </a:buClr>
              <a:buFont typeface="Courier New" panose="02070309020205020404" pitchFamily="49" charset="0"/>
              <a:buChar char="o"/>
            </a:pPr>
            <a:r>
              <a:rPr lang="en-US" dirty="0">
                <a:solidFill>
                  <a:schemeClr val="bg1"/>
                </a:solidFill>
              </a:rPr>
              <a:t>Financial Aid</a:t>
            </a:r>
          </a:p>
          <a:p>
            <a:pPr>
              <a:buClr>
                <a:schemeClr val="bg1"/>
              </a:buClr>
              <a:buFont typeface="Courier New" panose="02070309020205020404" pitchFamily="49" charset="0"/>
              <a:buChar char="o"/>
            </a:pPr>
            <a:r>
              <a:rPr lang="en-US" dirty="0">
                <a:solidFill>
                  <a:schemeClr val="bg1"/>
                </a:solidFill>
              </a:rPr>
              <a:t>Test Strategies</a:t>
            </a:r>
          </a:p>
          <a:p>
            <a:pPr>
              <a:buClr>
                <a:schemeClr val="bg1"/>
              </a:buClr>
              <a:buFont typeface="Courier New" panose="02070309020205020404" pitchFamily="49" charset="0"/>
              <a:buChar char="o"/>
            </a:pPr>
            <a:r>
              <a:rPr lang="en-US" dirty="0">
                <a:solidFill>
                  <a:schemeClr val="bg1"/>
                </a:solidFill>
              </a:rPr>
              <a:t>GPA &amp; High School Classes</a:t>
            </a:r>
          </a:p>
          <a:p>
            <a:endParaRPr lang="en-US" dirty="0">
              <a:solidFill>
                <a:schemeClr val="bg1"/>
              </a:solidFill>
            </a:endParaRPr>
          </a:p>
          <a:p>
            <a:pPr lvl="1"/>
            <a:endParaRPr lang="en-US" sz="2400" dirty="0">
              <a:solidFill>
                <a:schemeClr val="bg1"/>
              </a:solidFill>
            </a:endParaRPr>
          </a:p>
        </p:txBody>
      </p:sp>
      <p:sp>
        <p:nvSpPr>
          <p:cNvPr id="11" name="Slide Number Placeholder 4">
            <a:extLst>
              <a:ext uri="{FF2B5EF4-FFF2-40B4-BE49-F238E27FC236}">
                <a16:creationId xmlns:a16="http://schemas.microsoft.com/office/drawing/2014/main" id="{4C601784-4480-4C25-B53F-884CC120BD37}"/>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42</a:t>
            </a:fld>
            <a:endParaRPr lang="en-US">
              <a:solidFill>
                <a:schemeClr val="bg1">
                  <a:lumMod val="85000"/>
                </a:schemeClr>
              </a:solidFill>
            </a:endParaRPr>
          </a:p>
        </p:txBody>
      </p:sp>
      <p:pic>
        <p:nvPicPr>
          <p:cNvPr id="17" name="Picture 16">
            <a:extLst>
              <a:ext uri="{FF2B5EF4-FFF2-40B4-BE49-F238E27FC236}">
                <a16:creationId xmlns:a16="http://schemas.microsoft.com/office/drawing/2014/main" id="{C31C4CB2-20FE-493D-B0AF-CF2AFCE58828}"/>
              </a:ext>
            </a:extLst>
          </p:cNvPr>
          <p:cNvPicPr>
            <a:picLocks noChangeAspect="1"/>
          </p:cNvPicPr>
          <p:nvPr/>
        </p:nvPicPr>
        <p:blipFill>
          <a:blip r:embed="rId2"/>
          <a:stretch>
            <a:fillRect/>
          </a:stretch>
        </p:blipFill>
        <p:spPr>
          <a:xfrm>
            <a:off x="446268" y="1196302"/>
            <a:ext cx="6939592" cy="4684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1" name="Title 1">
            <a:extLst>
              <a:ext uri="{FF2B5EF4-FFF2-40B4-BE49-F238E27FC236}">
                <a16:creationId xmlns:a16="http://schemas.microsoft.com/office/drawing/2014/main" id="{C6F973B0-7FCF-41A0-8084-A5FAEBF3ADD5}"/>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kern="0" cap="none" spc="0" dirty="0">
                <a:solidFill>
                  <a:schemeClr val="accent3"/>
                </a:solidFill>
                <a:latin typeface="+mn-lt"/>
              </a:rPr>
              <a:t>Resources Tab</a:t>
            </a:r>
            <a:endParaRPr lang="en-US" sz="2800" b="1" kern="0" spc="0" dirty="0">
              <a:solidFill>
                <a:schemeClr val="accent3"/>
              </a:solidFill>
              <a:latin typeface="+mn-lt"/>
            </a:endParaRPr>
          </a:p>
        </p:txBody>
      </p:sp>
      <p:pic>
        <p:nvPicPr>
          <p:cNvPr id="22" name="Picture 21">
            <a:extLst>
              <a:ext uri="{FF2B5EF4-FFF2-40B4-BE49-F238E27FC236}">
                <a16:creationId xmlns:a16="http://schemas.microsoft.com/office/drawing/2014/main" id="{3C2123A5-5C9C-49CD-B61A-6E0B816DBE3F}"/>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383790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6" name="Rectangle 15"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BFF228-8712-4E11-B0F3-90EAF6F4816B}"/>
              </a:ext>
            </a:extLst>
          </p:cNvPr>
          <p:cNvSpPr>
            <a:spLocks noGrp="1"/>
          </p:cNvSpPr>
          <p:nvPr>
            <p:ph type="title"/>
          </p:nvPr>
        </p:nvSpPr>
        <p:spPr>
          <a:xfrm>
            <a:off x="4916251" y="1231506"/>
            <a:ext cx="6338958" cy="4394988"/>
          </a:xfrm>
        </p:spPr>
        <p:txBody>
          <a:bodyPr vert="horz" lIns="91440" tIns="45720" rIns="91440" bIns="45720" rtlCol="0" anchor="ctr">
            <a:normAutofit/>
          </a:bodyPr>
          <a:lstStyle/>
          <a:p>
            <a:pPr algn="ctr"/>
            <a:r>
              <a:rPr lang="en-US" sz="6600" spc="800" dirty="0">
                <a:solidFill>
                  <a:schemeClr val="bg1">
                    <a:lumMod val="95000"/>
                  </a:schemeClr>
                </a:solidFill>
              </a:rPr>
              <a:t>Questions?</a:t>
            </a:r>
          </a:p>
        </p:txBody>
      </p:sp>
      <p:sp>
        <p:nvSpPr>
          <p:cNvPr id="3" name="Content Placeholder 2">
            <a:extLst>
              <a:ext uri="{FF2B5EF4-FFF2-40B4-BE49-F238E27FC236}">
                <a16:creationId xmlns:a16="http://schemas.microsoft.com/office/drawing/2014/main" id="{0C6FD75E-98E7-4516-808F-4D494A6B7A13}"/>
              </a:ext>
            </a:extLst>
          </p:cNvPr>
          <p:cNvSpPr>
            <a:spLocks noGrp="1"/>
          </p:cNvSpPr>
          <p:nvPr>
            <p:ph idx="1"/>
          </p:nvPr>
        </p:nvSpPr>
        <p:spPr>
          <a:xfrm>
            <a:off x="566929" y="1565556"/>
            <a:ext cx="3112442" cy="3726888"/>
          </a:xfrm>
        </p:spPr>
        <p:txBody>
          <a:bodyPr vert="horz" lIns="91440" tIns="45720" rIns="91440" bIns="45720" rtlCol="0" anchor="ctr">
            <a:normAutofit/>
          </a:bodyPr>
          <a:lstStyle/>
          <a:p>
            <a:pPr marL="0" indent="0">
              <a:lnSpc>
                <a:spcPct val="100000"/>
              </a:lnSpc>
              <a:buNone/>
            </a:pPr>
            <a:r>
              <a:rPr lang="en-US" sz="2800" b="1" cap="all" spc="400" dirty="0">
                <a:solidFill>
                  <a:schemeClr val="tx2"/>
                </a:solidFill>
              </a:rPr>
              <a:t>Next Up: Promotion</a:t>
            </a:r>
          </a:p>
        </p:txBody>
      </p:sp>
    </p:spTree>
    <p:extLst>
      <p:ext uri="{BB962C8B-B14F-4D97-AF65-F5344CB8AC3E}">
        <p14:creationId xmlns:p14="http://schemas.microsoft.com/office/powerpoint/2010/main" val="4109292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09B662-873C-4BD2-A628-69AC99B354D7}"/>
              </a:ext>
            </a:extLst>
          </p:cNvPr>
          <p:cNvPicPr>
            <a:picLocks noChangeAspect="1"/>
          </p:cNvPicPr>
          <p:nvPr/>
        </p:nvPicPr>
        <p:blipFill>
          <a:blip r:embed="rId3"/>
          <a:stretch>
            <a:fillRect/>
          </a:stretch>
        </p:blipFill>
        <p:spPr>
          <a:xfrm>
            <a:off x="1392079" y="1346494"/>
            <a:ext cx="7131939" cy="4229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4" name="Title 3"/>
          <p:cNvSpPr>
            <a:spLocks noGrp="1"/>
          </p:cNvSpPr>
          <p:nvPr>
            <p:ph type="title"/>
          </p:nvPr>
        </p:nvSpPr>
        <p:spPr>
          <a:xfrm>
            <a:off x="1260822" y="430616"/>
            <a:ext cx="9144000" cy="990600"/>
          </a:xfrm>
        </p:spPr>
        <p:txBody>
          <a:bodyPr>
            <a:normAutofit/>
          </a:bodyPr>
          <a:lstStyle/>
          <a:p>
            <a:r>
              <a:rPr lang="en-US" b="1" dirty="0"/>
              <a:t>Client Resource Center</a:t>
            </a:r>
          </a:p>
        </p:txBody>
      </p:sp>
      <p:pic>
        <p:nvPicPr>
          <p:cNvPr id="3" name="Picture 2"/>
          <p:cNvPicPr>
            <a:picLocks noChangeAspect="1"/>
          </p:cNvPicPr>
          <p:nvPr/>
        </p:nvPicPr>
        <p:blipFill>
          <a:blip r:embed="rId4"/>
          <a:stretch>
            <a:fillRect/>
          </a:stretch>
        </p:blipFill>
        <p:spPr>
          <a:xfrm>
            <a:off x="9253971" y="1346494"/>
            <a:ext cx="2045333" cy="1582606"/>
          </a:xfrm>
          <a:prstGeom prst="rect">
            <a:avLst/>
          </a:prstGeom>
          <a:ln>
            <a:solidFill>
              <a:schemeClr val="bg1">
                <a:lumMod val="65000"/>
              </a:schemeClr>
            </a:solidFill>
          </a:ln>
        </p:spPr>
      </p:pic>
      <p:pic>
        <p:nvPicPr>
          <p:cNvPr id="2" name="Picture 1"/>
          <p:cNvPicPr>
            <a:picLocks noChangeAspect="1"/>
          </p:cNvPicPr>
          <p:nvPr/>
        </p:nvPicPr>
        <p:blipFill>
          <a:blip r:embed="rId5"/>
          <a:stretch>
            <a:fillRect/>
          </a:stretch>
        </p:blipFill>
        <p:spPr>
          <a:xfrm>
            <a:off x="8742620" y="3144940"/>
            <a:ext cx="1327816" cy="2045143"/>
          </a:xfrm>
          <a:prstGeom prst="rect">
            <a:avLst/>
          </a:prstGeom>
          <a:ln>
            <a:solidFill>
              <a:schemeClr val="bg1">
                <a:lumMod val="65000"/>
              </a:schemeClr>
            </a:solidFill>
          </a:ln>
        </p:spPr>
      </p:pic>
      <p:pic>
        <p:nvPicPr>
          <p:cNvPr id="16" name="Picture 15"/>
          <p:cNvPicPr>
            <a:picLocks noChangeAspect="1"/>
          </p:cNvPicPr>
          <p:nvPr/>
        </p:nvPicPr>
        <p:blipFill rotWithShape="1">
          <a:blip r:embed="rId6"/>
          <a:srcRect l="47558" t="53215" b="1601"/>
          <a:stretch/>
        </p:blipFill>
        <p:spPr>
          <a:xfrm>
            <a:off x="8742620" y="5405922"/>
            <a:ext cx="3121214" cy="1238311"/>
          </a:xfrm>
          <a:prstGeom prst="rect">
            <a:avLst/>
          </a:prstGeom>
          <a:ln>
            <a:solidFill>
              <a:schemeClr val="bg1">
                <a:lumMod val="65000"/>
              </a:schemeClr>
            </a:solidFill>
          </a:ln>
        </p:spPr>
      </p:pic>
      <p:pic>
        <p:nvPicPr>
          <p:cNvPr id="5" name="Picture 4"/>
          <p:cNvPicPr>
            <a:picLocks noChangeAspect="1"/>
          </p:cNvPicPr>
          <p:nvPr/>
        </p:nvPicPr>
        <p:blipFill>
          <a:blip r:embed="rId7"/>
          <a:stretch>
            <a:fillRect/>
          </a:stretch>
        </p:blipFill>
        <p:spPr>
          <a:xfrm>
            <a:off x="10276637" y="3144940"/>
            <a:ext cx="1587197" cy="2045143"/>
          </a:xfrm>
          <a:prstGeom prst="rect">
            <a:avLst/>
          </a:prstGeom>
          <a:ln>
            <a:solidFill>
              <a:schemeClr val="bg1">
                <a:lumMod val="65000"/>
              </a:schemeClr>
            </a:solidFill>
          </a:ln>
        </p:spPr>
      </p:pic>
      <p:sp>
        <p:nvSpPr>
          <p:cNvPr id="20" name="TextBox 19">
            <a:extLst>
              <a:ext uri="{FF2B5EF4-FFF2-40B4-BE49-F238E27FC236}">
                <a16:creationId xmlns:a16="http://schemas.microsoft.com/office/drawing/2014/main" id="{7AB1D02C-79D4-4CAD-9593-255604B78C24}"/>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
        <p:nvSpPr>
          <p:cNvPr id="28" name="Footer Placeholder 6">
            <a:extLst>
              <a:ext uri="{FF2B5EF4-FFF2-40B4-BE49-F238E27FC236}">
                <a16:creationId xmlns:a16="http://schemas.microsoft.com/office/drawing/2014/main" id="{EEC38D1A-130A-4F1B-971B-18253CB75E4F}"/>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29" name="Slide Number Placeholder 4">
            <a:extLst>
              <a:ext uri="{FF2B5EF4-FFF2-40B4-BE49-F238E27FC236}">
                <a16:creationId xmlns:a16="http://schemas.microsoft.com/office/drawing/2014/main" id="{56D35491-3822-469B-BC0E-C11FCEF0A78F}"/>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44</a:t>
            </a:fld>
            <a:endParaRPr lang="en-US">
              <a:solidFill>
                <a:schemeClr val="bg1">
                  <a:lumMod val="85000"/>
                </a:schemeClr>
              </a:solidFill>
            </a:endParaRPr>
          </a:p>
        </p:txBody>
      </p:sp>
      <p:sp>
        <p:nvSpPr>
          <p:cNvPr id="42" name="Oval 41">
            <a:extLst>
              <a:ext uri="{FF2B5EF4-FFF2-40B4-BE49-F238E27FC236}">
                <a16:creationId xmlns:a16="http://schemas.microsoft.com/office/drawing/2014/main" id="{ED32AEA1-E630-42FA-AAB6-D29D096398E5}"/>
              </a:ext>
            </a:extLst>
          </p:cNvPr>
          <p:cNvSpPr/>
          <p:nvPr/>
        </p:nvSpPr>
        <p:spPr>
          <a:xfrm>
            <a:off x="1260822" y="1931670"/>
            <a:ext cx="2328198" cy="354330"/>
          </a:xfrm>
          <a:prstGeom prst="ellipse">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6DCF83C7-CDDD-4693-BB80-2002F61EA21A}"/>
              </a:ext>
            </a:extLst>
          </p:cNvPr>
          <p:cNvCxnSpPr>
            <a:cxnSpLocks/>
          </p:cNvCxnSpPr>
          <p:nvPr/>
        </p:nvCxnSpPr>
        <p:spPr>
          <a:xfrm>
            <a:off x="3497580" y="2172474"/>
            <a:ext cx="5756391" cy="0"/>
          </a:xfrm>
          <a:prstGeom prst="straightConnector1">
            <a:avLst/>
          </a:prstGeom>
          <a:ln cap="sq">
            <a:headEnd type="stealth" w="lg" len="lg"/>
            <a:tailEnd type="stealth" w="lg" len="lg"/>
          </a:ln>
        </p:spPr>
        <p:style>
          <a:lnRef idx="3">
            <a:schemeClr val="accent5"/>
          </a:lnRef>
          <a:fillRef idx="0">
            <a:schemeClr val="accent5"/>
          </a:fillRef>
          <a:effectRef idx="2">
            <a:schemeClr val="accent5"/>
          </a:effectRef>
          <a:fontRef idx="minor">
            <a:schemeClr val="tx1"/>
          </a:fontRef>
        </p:style>
      </p:cxnSp>
      <p:pic>
        <p:nvPicPr>
          <p:cNvPr id="14" name="Picture 13">
            <a:extLst>
              <a:ext uri="{FF2B5EF4-FFF2-40B4-BE49-F238E27FC236}">
                <a16:creationId xmlns:a16="http://schemas.microsoft.com/office/drawing/2014/main" id="{862416A4-D9D3-4B75-90B3-6B9E85135BA9}"/>
              </a:ext>
            </a:extLst>
          </p:cNvPr>
          <p:cNvPicPr>
            <a:picLocks noChangeAspect="1"/>
          </p:cNvPicPr>
          <p:nvPr/>
        </p:nvPicPr>
        <p:blipFill>
          <a:blip r:embed="rId8"/>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38264028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normAutofit fontScale="90000"/>
          </a:bodyPr>
          <a:lstStyle/>
          <a:p>
            <a:r>
              <a:rPr lang="en-US" dirty="0">
                <a:hlinkClick r:id="rId2"/>
              </a:rPr>
              <a:t>www.tutor.com/clientcarelib/la</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1411969845"/>
              </p:ext>
            </p:extLst>
          </p:nvPr>
        </p:nvGraphicFramePr>
        <p:xfrm>
          <a:off x="950976" y="1399032"/>
          <a:ext cx="10826495" cy="4668520"/>
        </p:xfrm>
        <a:graphic>
          <a:graphicData uri="http://schemas.openxmlformats.org/drawingml/2006/table">
            <a:tbl>
              <a:tblPr firstRow="1" bandRow="1">
                <a:tableStyleId>{1FECB4D8-DB02-4DC6-A0A2-4F2EBAE1DC90}</a:tableStyleId>
              </a:tblPr>
              <a:tblGrid>
                <a:gridCol w="750761">
                  <a:extLst>
                    <a:ext uri="{9D8B030D-6E8A-4147-A177-3AD203B41FA5}">
                      <a16:colId xmlns:a16="http://schemas.microsoft.com/office/drawing/2014/main" val="3766670402"/>
                    </a:ext>
                  </a:extLst>
                </a:gridCol>
                <a:gridCol w="1604726">
                  <a:extLst>
                    <a:ext uri="{9D8B030D-6E8A-4147-A177-3AD203B41FA5}">
                      <a16:colId xmlns:a16="http://schemas.microsoft.com/office/drawing/2014/main" val="2917352530"/>
                    </a:ext>
                  </a:extLst>
                </a:gridCol>
                <a:gridCol w="1915945">
                  <a:extLst>
                    <a:ext uri="{9D8B030D-6E8A-4147-A177-3AD203B41FA5}">
                      <a16:colId xmlns:a16="http://schemas.microsoft.com/office/drawing/2014/main" val="2055887007"/>
                    </a:ext>
                  </a:extLst>
                </a:gridCol>
                <a:gridCol w="2120183">
                  <a:extLst>
                    <a:ext uri="{9D8B030D-6E8A-4147-A177-3AD203B41FA5}">
                      <a16:colId xmlns:a16="http://schemas.microsoft.com/office/drawing/2014/main" val="3190592968"/>
                    </a:ext>
                  </a:extLst>
                </a:gridCol>
                <a:gridCol w="2236891">
                  <a:extLst>
                    <a:ext uri="{9D8B030D-6E8A-4147-A177-3AD203B41FA5}">
                      <a16:colId xmlns:a16="http://schemas.microsoft.com/office/drawing/2014/main" val="197855152"/>
                    </a:ext>
                  </a:extLst>
                </a:gridCol>
                <a:gridCol w="2197989">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Jan</a:t>
                      </a:r>
                    </a:p>
                  </a:txBody>
                  <a:tcPr/>
                </a:tc>
                <a:tc>
                  <a:txBody>
                    <a:bodyPr/>
                    <a:lstStyle/>
                    <a:p>
                      <a:r>
                        <a:rPr lang="en-US" sz="1200" dirty="0"/>
                        <a:t>New School Year Resolutions!</a:t>
                      </a:r>
                    </a:p>
                    <a:p>
                      <a:r>
                        <a:rPr lang="en-US" sz="1200" dirty="0"/>
                        <a:t>Spring college admissions activities</a:t>
                      </a:r>
                    </a:p>
                  </a:txBody>
                  <a:tcPr/>
                </a:tc>
                <a:tc>
                  <a:txBody>
                    <a:bodyPr/>
                    <a:lstStyle/>
                    <a:p>
                      <a:r>
                        <a:rPr lang="en-US" sz="1200" dirty="0"/>
                        <a:t>Make Resolution Mobiles. Have students set resolutions about school. Show them Tutor.com to help keep those resolutions.</a:t>
                      </a:r>
                    </a:p>
                  </a:txBody>
                  <a:tcPr/>
                </a:tc>
                <a:tc>
                  <a:txBody>
                    <a:bodyPr/>
                    <a:lstStyle/>
                    <a:p>
                      <a:r>
                        <a:rPr lang="en-US" sz="1200" dirty="0"/>
                        <a:t>Restock flyers, brochures, etc. at the schools.  Outreach to guidance counselors, especially with SAT/ACT Essentials information for spring tests.</a:t>
                      </a:r>
                    </a:p>
                  </a:txBody>
                  <a:tcPr/>
                </a:tc>
                <a:tc>
                  <a:txBody>
                    <a:bodyPr/>
                    <a:lstStyle/>
                    <a:p>
                      <a:r>
                        <a:rPr lang="en-US" sz="1200" dirty="0"/>
                        <a:t>Work with the local community college or BOCES to inform HSE/TASC takers of tutoring opportunities.</a:t>
                      </a:r>
                    </a:p>
                  </a:txBody>
                  <a:tcPr/>
                </a:tc>
                <a:tc>
                  <a:txBody>
                    <a:bodyPr/>
                    <a:lstStyle/>
                    <a:p>
                      <a:r>
                        <a:rPr lang="en-US" sz="1200" dirty="0"/>
                        <a:t>Focus on spring test dates for SAT/ACT. Post reminders to file FAFSA. “Dreaming of College” social media post. “Make Tutor.com part of your New Year’s Resolution.”</a:t>
                      </a:r>
                    </a:p>
                  </a:txBody>
                  <a:tcPr/>
                </a:tc>
                <a:extLst>
                  <a:ext uri="{0D108BD9-81ED-4DB2-BD59-A6C34878D82A}">
                    <a16:rowId xmlns:a16="http://schemas.microsoft.com/office/drawing/2014/main" val="866984338"/>
                  </a:ext>
                </a:extLst>
              </a:tr>
              <a:tr h="370840">
                <a:tc>
                  <a:txBody>
                    <a:bodyPr/>
                    <a:lstStyle/>
                    <a:p>
                      <a:r>
                        <a:rPr lang="en-US" sz="1200" dirty="0"/>
                        <a:t>Feb</a:t>
                      </a:r>
                    </a:p>
                  </a:txBody>
                  <a:tcPr/>
                </a:tc>
                <a:tc>
                  <a:txBody>
                    <a:bodyPr/>
                    <a:lstStyle/>
                    <a:p>
                      <a:r>
                        <a:rPr lang="en-US" sz="1200" dirty="0"/>
                        <a:t>Library Lovers’ Month.</a:t>
                      </a:r>
                    </a:p>
                    <a:p>
                      <a:r>
                        <a:rPr lang="en-US" sz="1200" dirty="0"/>
                        <a:t>Standardized Test Prep Starting. Random Acts of Kindness Week.</a:t>
                      </a:r>
                    </a:p>
                  </a:txBody>
                  <a:tcPr/>
                </a:tc>
                <a:tc>
                  <a:txBody>
                    <a:bodyPr/>
                    <a:lstStyle/>
                    <a:p>
                      <a:r>
                        <a:rPr lang="en-US" sz="1200" dirty="0"/>
                        <a:t>Electronic Resources “Speed Dating” for teens. Setup multiple computers (if available) with different resources and give teens 2-3 minutes at each station to explore. </a:t>
                      </a:r>
                    </a:p>
                  </a:txBody>
                  <a:tcPr/>
                </a:tc>
                <a:tc>
                  <a:txBody>
                    <a:bodyPr/>
                    <a:lstStyle/>
                    <a:p>
                      <a:r>
                        <a:rPr lang="en-US" sz="1200" dirty="0"/>
                        <a:t>Distribute “Top 10 Things Teachers Should Know” about Tutor.com via email and include a note about how Tutor.com tutors align their techniques with Common Core.</a:t>
                      </a:r>
                    </a:p>
                  </a:txBody>
                  <a:tcPr/>
                </a:tc>
                <a:tc>
                  <a:txBody>
                    <a:bodyPr/>
                    <a:lstStyle/>
                    <a:p>
                      <a:r>
                        <a:rPr lang="en-US" sz="1200" dirty="0"/>
                        <a:t>Reach out to church/synagogue/mosque youth leaders. If they focus their ministry on serving the whole person, they may touch on areas outside of religion. “How the library can help you destress.”</a:t>
                      </a:r>
                    </a:p>
                  </a:txBody>
                  <a:tcPr/>
                </a:tc>
                <a:tc>
                  <a:txBody>
                    <a:bodyPr/>
                    <a:lstStyle/>
                    <a:p>
                      <a:r>
                        <a:rPr lang="en-US" sz="1200" dirty="0"/>
                        <a:t>Tweet “I LOVE TUTOR.COM” student comments or “My tutor was so nice.”</a:t>
                      </a:r>
                    </a:p>
                    <a:p>
                      <a:r>
                        <a:rPr lang="en-US" sz="1200" dirty="0"/>
                        <a:t>Guest blog post from a teen that tried Tutor.com and “loves” it.</a:t>
                      </a:r>
                    </a:p>
                  </a:txBody>
                  <a:tcPr/>
                </a:tc>
                <a:extLst>
                  <a:ext uri="{0D108BD9-81ED-4DB2-BD59-A6C34878D82A}">
                    <a16:rowId xmlns:a16="http://schemas.microsoft.com/office/drawing/2014/main" val="592758872"/>
                  </a:ext>
                </a:extLst>
              </a:tr>
              <a:tr h="370840">
                <a:tc>
                  <a:txBody>
                    <a:bodyPr/>
                    <a:lstStyle/>
                    <a:p>
                      <a:r>
                        <a:rPr lang="en-US" sz="1200" dirty="0"/>
                        <a:t>Mar</a:t>
                      </a:r>
                    </a:p>
                  </a:txBody>
                  <a:tcPr/>
                </a:tc>
                <a:tc>
                  <a:txBody>
                    <a:bodyPr/>
                    <a:lstStyle/>
                    <a:p>
                      <a:r>
                        <a:rPr lang="en-US" sz="1200" dirty="0"/>
                        <a:t>“Luck” (St. Patrick’s Day).  3</a:t>
                      </a:r>
                      <a:r>
                        <a:rPr lang="en-US" sz="1200" baseline="30000" dirty="0"/>
                        <a:t>rd</a:t>
                      </a:r>
                      <a:r>
                        <a:rPr lang="en-US" sz="1200" dirty="0"/>
                        <a:t> Quarter Report Cards coming soon. Standardized Test season begins.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science testing in early April, consider a month of STEM programming in April.  You can use Tutor.com science packets if you don’t plan to use them in the summer.  Hang up “Science got you stumped” flyers. </a:t>
                      </a:r>
                    </a:p>
                  </a:txBody>
                  <a:tcPr/>
                </a:tc>
                <a:tc>
                  <a:txBody>
                    <a:bodyPr/>
                    <a:lstStyle/>
                    <a:p>
                      <a:r>
                        <a:rPr lang="en-US" sz="1200" dirty="0"/>
                        <a:t>Focus on English teachers. Send them flyers for WriteTutor and encourage them to offer extra credit to students using Tutor.com before handing in big papers.</a:t>
                      </a:r>
                    </a:p>
                  </a:txBody>
                  <a:tcPr/>
                </a:tc>
                <a:tc>
                  <a:txBody>
                    <a:bodyPr/>
                    <a:lstStyle/>
                    <a:p>
                      <a:r>
                        <a:rPr lang="en-US" sz="1200" dirty="0"/>
                        <a:t>Boys and Girls Club often have in-person tutoring or homework help programs. Drop off some brochures about Tutor.com so they can provide their members with supplemental assistance outside of regular program hours.</a:t>
                      </a:r>
                    </a:p>
                  </a:txBody>
                  <a:tcPr/>
                </a:tc>
                <a:tc>
                  <a:txBody>
                    <a:bodyPr/>
                    <a:lstStyle/>
                    <a:p>
                      <a:r>
                        <a:rPr lang="en-US" sz="1200" dirty="0"/>
                        <a:t>Instagram “Lucky You” graphic. </a:t>
                      </a:r>
                    </a:p>
                    <a:p>
                      <a:r>
                        <a:rPr lang="en-US" sz="1200" dirty="0"/>
                        <a:t>“Still too cold to go outside? Go ahead. Get tutoring help from the comfort of your couch.”</a:t>
                      </a:r>
                    </a:p>
                    <a:p>
                      <a:r>
                        <a:rPr lang="en-US" sz="1200" dirty="0"/>
                        <a:t>Post the pie graph of your usage by subjects on Pi day.</a:t>
                      </a:r>
                    </a:p>
                  </a:txBody>
                  <a:tcPr/>
                </a:tc>
                <a:extLst>
                  <a:ext uri="{0D108BD9-81ED-4DB2-BD59-A6C34878D82A}">
                    <a16:rowId xmlns:a16="http://schemas.microsoft.com/office/drawing/2014/main" val="1611394501"/>
                  </a:ext>
                </a:extLst>
              </a:tr>
            </a:tbl>
          </a:graphicData>
        </a:graphic>
      </p:graphicFrame>
      <p:sp>
        <p:nvSpPr>
          <p:cNvPr id="7" name="TextBox 6">
            <a:extLst>
              <a:ext uri="{FF2B5EF4-FFF2-40B4-BE49-F238E27FC236}">
                <a16:creationId xmlns:a16="http://schemas.microsoft.com/office/drawing/2014/main" id="{C1DA1E6A-746B-43E0-A8BF-F3F44AA82472}"/>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
        <p:nvSpPr>
          <p:cNvPr id="9" name="Footer Placeholder 6">
            <a:extLst>
              <a:ext uri="{FF2B5EF4-FFF2-40B4-BE49-F238E27FC236}">
                <a16:creationId xmlns:a16="http://schemas.microsoft.com/office/drawing/2014/main" id="{30BFA00A-D835-46D1-A565-F33AE454A075}"/>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4">
            <a:extLst>
              <a:ext uri="{FF2B5EF4-FFF2-40B4-BE49-F238E27FC236}">
                <a16:creationId xmlns:a16="http://schemas.microsoft.com/office/drawing/2014/main" id="{2C870FE6-AB89-4252-B467-1273E2ACC8B4}"/>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45</a:t>
            </a:fld>
            <a:endParaRPr lang="en-US">
              <a:solidFill>
                <a:schemeClr val="bg1">
                  <a:lumMod val="85000"/>
                </a:schemeClr>
              </a:solidFill>
            </a:endParaRPr>
          </a:p>
        </p:txBody>
      </p:sp>
      <p:pic>
        <p:nvPicPr>
          <p:cNvPr id="11" name="Picture 10">
            <a:extLst>
              <a:ext uri="{FF2B5EF4-FFF2-40B4-BE49-F238E27FC236}">
                <a16:creationId xmlns:a16="http://schemas.microsoft.com/office/drawing/2014/main" id="{97515311-A8FB-4D84-B825-E1A323ED2DE0}"/>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57668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normAutofit fontScale="90000"/>
          </a:bodyPr>
          <a:lstStyle/>
          <a:p>
            <a:r>
              <a:rPr lang="en-US" dirty="0">
                <a:hlinkClick r:id="rId2"/>
              </a:rPr>
              <a:t>www.tutor.com/clientcarelib/la</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3898944136"/>
              </p:ext>
            </p:extLst>
          </p:nvPr>
        </p:nvGraphicFramePr>
        <p:xfrm>
          <a:off x="960120" y="1399032"/>
          <a:ext cx="10863072" cy="4485640"/>
        </p:xfrm>
        <a:graphic>
          <a:graphicData uri="http://schemas.openxmlformats.org/drawingml/2006/table">
            <a:tbl>
              <a:tblPr firstRow="1" bandRow="1">
                <a:tableStyleId>{1FECB4D8-DB02-4DC6-A0A2-4F2EBAE1DC90}</a:tableStyleId>
              </a:tblPr>
              <a:tblGrid>
                <a:gridCol w="753298">
                  <a:extLst>
                    <a:ext uri="{9D8B030D-6E8A-4147-A177-3AD203B41FA5}">
                      <a16:colId xmlns:a16="http://schemas.microsoft.com/office/drawing/2014/main" val="3766670402"/>
                    </a:ext>
                  </a:extLst>
                </a:gridCol>
                <a:gridCol w="1610148">
                  <a:extLst>
                    <a:ext uri="{9D8B030D-6E8A-4147-A177-3AD203B41FA5}">
                      <a16:colId xmlns:a16="http://schemas.microsoft.com/office/drawing/2014/main" val="2917352530"/>
                    </a:ext>
                  </a:extLst>
                </a:gridCol>
                <a:gridCol w="1922418">
                  <a:extLst>
                    <a:ext uri="{9D8B030D-6E8A-4147-A177-3AD203B41FA5}">
                      <a16:colId xmlns:a16="http://schemas.microsoft.com/office/drawing/2014/main" val="2055887007"/>
                    </a:ext>
                  </a:extLst>
                </a:gridCol>
                <a:gridCol w="2127346">
                  <a:extLst>
                    <a:ext uri="{9D8B030D-6E8A-4147-A177-3AD203B41FA5}">
                      <a16:colId xmlns:a16="http://schemas.microsoft.com/office/drawing/2014/main" val="3190592968"/>
                    </a:ext>
                  </a:extLst>
                </a:gridCol>
                <a:gridCol w="2244448">
                  <a:extLst>
                    <a:ext uri="{9D8B030D-6E8A-4147-A177-3AD203B41FA5}">
                      <a16:colId xmlns:a16="http://schemas.microsoft.com/office/drawing/2014/main" val="197855152"/>
                    </a:ext>
                  </a:extLst>
                </a:gridCol>
                <a:gridCol w="2205414">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Apr</a:t>
                      </a:r>
                    </a:p>
                  </a:txBody>
                  <a:tcPr/>
                </a:tc>
                <a:tc>
                  <a:txBody>
                    <a:bodyPr/>
                    <a:lstStyle/>
                    <a:p>
                      <a:r>
                        <a:rPr lang="en-US" sz="1200" dirty="0"/>
                        <a:t>Spring sports. Testing continues.  Last quarter begins.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your lucky day” table setup. Rotate resources through the week. Put out brochures or bookmarks and an iPad or laptop for demos.</a:t>
                      </a:r>
                    </a:p>
                  </a:txBody>
                  <a:tcPr/>
                </a:tc>
                <a:tc>
                  <a:txBody>
                    <a:bodyPr/>
                    <a:lstStyle/>
                    <a:p>
                      <a:r>
                        <a:rPr lang="en-US" sz="1200" dirty="0"/>
                        <a:t>Outreach to coaches &amp; Advanced Placement teachers.  Consider advertising at high school sporting events (banner sign on baseball fence?).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Hang flyers on community bulletin boards (restaurants, grocery stores, laundromats) or focus on workforce development. Visit local WD offices with information.</a:t>
                      </a:r>
                    </a:p>
                    <a:p>
                      <a:endParaRPr lang="en-US" sz="1200" dirty="0"/>
                    </a:p>
                  </a:txBody>
                  <a:tcPr/>
                </a:tc>
                <a:tc>
                  <a:txBody>
                    <a:bodyPr/>
                    <a:lstStyle/>
                    <a:p>
                      <a:r>
                        <a:rPr lang="en-US" sz="1200" dirty="0"/>
                        <a:t>“Working on a paper?” Instagram/</a:t>
                      </a:r>
                      <a:r>
                        <a:rPr lang="en-US" sz="1200" dirty="0" err="1"/>
                        <a:t>facebook</a:t>
                      </a:r>
                      <a:r>
                        <a:rPr lang="en-US" sz="1200" dirty="0"/>
                        <a:t>/twitter post. Reuse “Get in the game” posts. “Is bedtime prime study time?”  targets the upper level high school students that are stressed with end of year testing and college apps.</a:t>
                      </a:r>
                    </a:p>
                  </a:txBody>
                  <a:tcPr/>
                </a:tc>
                <a:extLst>
                  <a:ext uri="{0D108BD9-81ED-4DB2-BD59-A6C34878D82A}">
                    <a16:rowId xmlns:a16="http://schemas.microsoft.com/office/drawing/2014/main" val="2539502372"/>
                  </a:ext>
                </a:extLst>
              </a:tr>
              <a:tr h="370840">
                <a:tc>
                  <a:txBody>
                    <a:bodyPr/>
                    <a:lstStyle/>
                    <a:p>
                      <a:r>
                        <a:rPr lang="en-US" sz="1200" dirty="0"/>
                        <a:t>May</a:t>
                      </a:r>
                    </a:p>
                  </a:txBody>
                  <a:tcPr/>
                </a:tc>
                <a:tc>
                  <a:txBody>
                    <a:bodyPr/>
                    <a:lstStyle/>
                    <a:p>
                      <a:r>
                        <a:rPr lang="en-US" sz="1200" dirty="0"/>
                        <a:t>AP® Tests. 4-8 Science Tests.</a:t>
                      </a:r>
                    </a:p>
                    <a:p>
                      <a:r>
                        <a:rPr lang="en-US" sz="1200" dirty="0"/>
                        <a:t>National Math Education Month</a:t>
                      </a:r>
                    </a:p>
                  </a:txBody>
                  <a:tcPr/>
                </a:tc>
                <a:tc>
                  <a:txBody>
                    <a:bodyPr/>
                    <a:lstStyle/>
                    <a:p>
                      <a:r>
                        <a:rPr lang="en-US" sz="1200" dirty="0"/>
                        <a:t>Raffle: patrons submit math sessions for a drawing at end of month.</a:t>
                      </a:r>
                    </a:p>
                  </a:txBody>
                  <a:tcPr/>
                </a:tc>
                <a:tc>
                  <a:txBody>
                    <a:bodyPr/>
                    <a:lstStyle/>
                    <a:p>
                      <a:r>
                        <a:rPr lang="en-US" sz="1200" dirty="0"/>
                        <a:t>Teachers’ Appreciation Week and School Principals’ Day.  Send out an email inviting teachers and principals to a “Pop In” night (popcorn &amp; demos) or a Demos &amp; Donuts morning. </a:t>
                      </a:r>
                    </a:p>
                  </a:txBody>
                  <a:tcPr/>
                </a:tc>
                <a:tc>
                  <a:txBody>
                    <a:bodyPr/>
                    <a:lstStyle/>
                    <a:p>
                      <a:r>
                        <a:rPr lang="en-US" sz="1200" dirty="0"/>
                        <a:t>Educate local youth organizations that see a lot of kids over the summer about library programs and Tutor.com. They YMCA, S.T.R.O.N.G., Big Brothers Big Sisters, etc.</a:t>
                      </a:r>
                    </a:p>
                  </a:txBody>
                  <a:tcPr/>
                </a:tc>
                <a:tc>
                  <a:txBody>
                    <a:bodyPr/>
                    <a:lstStyle/>
                    <a:p>
                      <a:r>
                        <a:rPr lang="en-US" sz="1200" dirty="0"/>
                        <a:t>Post challenging math questions on social media with a link to your Tutor.com program to celebrate National Math Education Month.</a:t>
                      </a:r>
                    </a:p>
                  </a:txBody>
                  <a:tcPr/>
                </a:tc>
                <a:extLst>
                  <a:ext uri="{0D108BD9-81ED-4DB2-BD59-A6C34878D82A}">
                    <a16:rowId xmlns:a16="http://schemas.microsoft.com/office/drawing/2014/main" val="866984338"/>
                  </a:ext>
                </a:extLst>
              </a:tr>
              <a:tr h="370840">
                <a:tc>
                  <a:txBody>
                    <a:bodyPr/>
                    <a:lstStyle/>
                    <a:p>
                      <a:r>
                        <a:rPr lang="en-US" sz="1200" dirty="0"/>
                        <a:t>Jun</a:t>
                      </a:r>
                    </a:p>
                  </a:txBody>
                  <a:tcPr/>
                </a:tc>
                <a:tc>
                  <a:txBody>
                    <a:bodyPr/>
                    <a:lstStyle/>
                    <a:p>
                      <a:r>
                        <a:rPr lang="en-US" sz="1200" dirty="0"/>
                        <a:t>Finals/Regents, end of year. Finish strong.</a:t>
                      </a:r>
                    </a:p>
                  </a:txBody>
                  <a:tcPr/>
                </a:tc>
                <a:tc>
                  <a:txBody>
                    <a:bodyPr/>
                    <a:lstStyle/>
                    <a:p>
                      <a:r>
                        <a:rPr lang="en-US" sz="1200" dirty="0"/>
                        <a:t>Test Prep &amp; Writing flyers throughout the teen area. </a:t>
                      </a:r>
                    </a:p>
                  </a:txBody>
                  <a:tcPr/>
                </a:tc>
                <a:tc gridSpan="2">
                  <a:txBody>
                    <a:bodyPr/>
                    <a:lstStyle/>
                    <a:p>
                      <a:r>
                        <a:rPr lang="en-US" sz="1200" dirty="0"/>
                        <a:t>With summer reading at the front of all librarians’ minds, just focus on pre-scheduling social media posts for June so you don’t have to think about promoting Tutor.com during your busy summer reading season. </a:t>
                      </a:r>
                    </a:p>
                  </a:txBody>
                  <a:tcPr/>
                </a:tc>
                <a:tc hMerge="1">
                  <a:txBody>
                    <a:bodyPr/>
                    <a:lstStyle/>
                    <a:p>
                      <a:endParaRPr lang="en-US" sz="1200" dirty="0"/>
                    </a:p>
                  </a:txBody>
                  <a:tcPr/>
                </a:tc>
                <a:tc>
                  <a:txBody>
                    <a:bodyPr/>
                    <a:lstStyle/>
                    <a:p>
                      <a:r>
                        <a:rPr lang="en-US" sz="1200" dirty="0"/>
                        <a:t>Year end push on social media. Post about:</a:t>
                      </a:r>
                    </a:p>
                    <a:p>
                      <a:r>
                        <a:rPr lang="en-US" sz="1200" dirty="0"/>
                        <a:t>Don’t give up. The end is in sight.</a:t>
                      </a:r>
                    </a:p>
                    <a:p>
                      <a:r>
                        <a:rPr lang="en-US" sz="1200" dirty="0"/>
                        <a:t>Study for finals.</a:t>
                      </a:r>
                    </a:p>
                    <a:p>
                      <a:r>
                        <a:rPr lang="en-US" sz="1200" dirty="0"/>
                        <a:t>Perfect your paper.</a:t>
                      </a:r>
                    </a:p>
                    <a:p>
                      <a:r>
                        <a:rPr lang="en-US" sz="1200" dirty="0"/>
                        <a:t>Ace the ACT.</a:t>
                      </a:r>
                    </a:p>
                  </a:txBody>
                  <a:tcPr/>
                </a:tc>
                <a:extLst>
                  <a:ext uri="{0D108BD9-81ED-4DB2-BD59-A6C34878D82A}">
                    <a16:rowId xmlns:a16="http://schemas.microsoft.com/office/drawing/2014/main" val="592758872"/>
                  </a:ext>
                </a:extLst>
              </a:tr>
            </a:tbl>
          </a:graphicData>
        </a:graphic>
      </p:graphicFrame>
      <p:sp>
        <p:nvSpPr>
          <p:cNvPr id="7" name="TextBox 6">
            <a:extLst>
              <a:ext uri="{FF2B5EF4-FFF2-40B4-BE49-F238E27FC236}">
                <a16:creationId xmlns:a16="http://schemas.microsoft.com/office/drawing/2014/main" id="{70AD57D0-5319-44DC-86A5-07A03A0A974C}"/>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
        <p:nvSpPr>
          <p:cNvPr id="9" name="Footer Placeholder 6">
            <a:extLst>
              <a:ext uri="{FF2B5EF4-FFF2-40B4-BE49-F238E27FC236}">
                <a16:creationId xmlns:a16="http://schemas.microsoft.com/office/drawing/2014/main" id="{28E382AE-A136-4569-ADAD-23123579BE7E}"/>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4">
            <a:extLst>
              <a:ext uri="{FF2B5EF4-FFF2-40B4-BE49-F238E27FC236}">
                <a16:creationId xmlns:a16="http://schemas.microsoft.com/office/drawing/2014/main" id="{F8BD15A9-7CF2-4DB6-9714-485158A209C7}"/>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46</a:t>
            </a:fld>
            <a:endParaRPr lang="en-US">
              <a:solidFill>
                <a:schemeClr val="bg1">
                  <a:lumMod val="85000"/>
                </a:schemeClr>
              </a:solidFill>
            </a:endParaRPr>
          </a:p>
        </p:txBody>
      </p:sp>
      <p:pic>
        <p:nvPicPr>
          <p:cNvPr id="11" name="Picture 10">
            <a:extLst>
              <a:ext uri="{FF2B5EF4-FFF2-40B4-BE49-F238E27FC236}">
                <a16:creationId xmlns:a16="http://schemas.microsoft.com/office/drawing/2014/main" id="{78D945AC-9A57-457F-A5B9-25BD29A8CDD6}"/>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064659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443821-206C-4D2E-9A05-568FDB110082}"/>
              </a:ext>
            </a:extLst>
          </p:cNvPr>
          <p:cNvPicPr>
            <a:picLocks noChangeAspect="1"/>
          </p:cNvPicPr>
          <p:nvPr/>
        </p:nvPicPr>
        <p:blipFill>
          <a:blip r:embed="rId2"/>
          <a:stretch>
            <a:fillRect/>
          </a:stretch>
        </p:blipFill>
        <p:spPr>
          <a:xfrm>
            <a:off x="5380907" y="6146444"/>
            <a:ext cx="1430186" cy="365760"/>
          </a:xfrm>
          <a:prstGeom prst="rect">
            <a:avLst/>
          </a:prstGeom>
        </p:spPr>
      </p:pic>
      <p:sp>
        <p:nvSpPr>
          <p:cNvPr id="9" name="Footer Placeholder 6">
            <a:extLst>
              <a:ext uri="{FF2B5EF4-FFF2-40B4-BE49-F238E27FC236}">
                <a16:creationId xmlns:a16="http://schemas.microsoft.com/office/drawing/2014/main" id="{5D67F525-5D66-4610-A061-F5D9BFC26A2B}"/>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0" name="Slide Number Placeholder 4">
            <a:extLst>
              <a:ext uri="{FF2B5EF4-FFF2-40B4-BE49-F238E27FC236}">
                <a16:creationId xmlns:a16="http://schemas.microsoft.com/office/drawing/2014/main" id="{AF5D9ABE-85DF-424B-A383-3A149050E042}"/>
              </a:ext>
            </a:extLst>
          </p:cNvPr>
          <p:cNvSpPr txBox="1">
            <a:spLocks/>
          </p:cNvSpPr>
          <p:nvPr/>
        </p:nvSpPr>
        <p:spPr>
          <a:xfrm>
            <a:off x="10783874" y="6375679"/>
            <a:ext cx="646126"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1766878-3199-4EAB-94E7-2D6D11070E14}" type="slidenum">
              <a:rPr lang="en-US" smtClean="0">
                <a:solidFill>
                  <a:schemeClr val="bg1">
                    <a:lumMod val="85000"/>
                  </a:schemeClr>
                </a:solidFill>
              </a:rPr>
              <a:pPr>
                <a:spcAft>
                  <a:spcPts val="600"/>
                </a:spcAft>
              </a:pPr>
              <a:t>47</a:t>
            </a:fld>
            <a:endParaRPr lang="en-US">
              <a:solidFill>
                <a:schemeClr val="bg1">
                  <a:lumMod val="85000"/>
                </a:schemeClr>
              </a:solidFill>
            </a:endParaRPr>
          </a:p>
        </p:txBody>
      </p:sp>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normAutofit fontScale="90000"/>
          </a:bodyPr>
          <a:lstStyle/>
          <a:p>
            <a:r>
              <a:rPr lang="en-US" dirty="0">
                <a:hlinkClick r:id="rId3"/>
              </a:rPr>
              <a:t>www.tutor.com/clientcarelib/la</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1855981135"/>
              </p:ext>
            </p:extLst>
          </p:nvPr>
        </p:nvGraphicFramePr>
        <p:xfrm>
          <a:off x="923544" y="1399032"/>
          <a:ext cx="10853929" cy="5308600"/>
        </p:xfrm>
        <a:graphic>
          <a:graphicData uri="http://schemas.openxmlformats.org/drawingml/2006/table">
            <a:tbl>
              <a:tblPr firstRow="1" bandRow="1">
                <a:tableStyleId>{1FECB4D8-DB02-4DC6-A0A2-4F2EBAE1DC90}</a:tableStyleId>
              </a:tblPr>
              <a:tblGrid>
                <a:gridCol w="752663">
                  <a:extLst>
                    <a:ext uri="{9D8B030D-6E8A-4147-A177-3AD203B41FA5}">
                      <a16:colId xmlns:a16="http://schemas.microsoft.com/office/drawing/2014/main" val="3766670402"/>
                    </a:ext>
                  </a:extLst>
                </a:gridCol>
                <a:gridCol w="1608792">
                  <a:extLst>
                    <a:ext uri="{9D8B030D-6E8A-4147-A177-3AD203B41FA5}">
                      <a16:colId xmlns:a16="http://schemas.microsoft.com/office/drawing/2014/main" val="2917352530"/>
                    </a:ext>
                  </a:extLst>
                </a:gridCol>
                <a:gridCol w="1920801">
                  <a:extLst>
                    <a:ext uri="{9D8B030D-6E8A-4147-A177-3AD203B41FA5}">
                      <a16:colId xmlns:a16="http://schemas.microsoft.com/office/drawing/2014/main" val="2055887007"/>
                    </a:ext>
                  </a:extLst>
                </a:gridCol>
                <a:gridCol w="2154807">
                  <a:extLst>
                    <a:ext uri="{9D8B030D-6E8A-4147-A177-3AD203B41FA5}">
                      <a16:colId xmlns:a16="http://schemas.microsoft.com/office/drawing/2014/main" val="3190592968"/>
                    </a:ext>
                  </a:extLst>
                </a:gridCol>
                <a:gridCol w="2213308">
                  <a:extLst>
                    <a:ext uri="{9D8B030D-6E8A-4147-A177-3AD203B41FA5}">
                      <a16:colId xmlns:a16="http://schemas.microsoft.com/office/drawing/2014/main" val="197855152"/>
                    </a:ext>
                  </a:extLst>
                </a:gridCol>
                <a:gridCol w="2203558">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Jul</a:t>
                      </a:r>
                    </a:p>
                  </a:txBody>
                  <a:tcPr/>
                </a:tc>
                <a:tc>
                  <a:txBody>
                    <a:bodyPr/>
                    <a:lstStyle/>
                    <a:p>
                      <a:r>
                        <a:rPr lang="en-US" sz="1200" dirty="0"/>
                        <a:t>Summer STEM Packets.</a:t>
                      </a:r>
                    </a:p>
                    <a:p>
                      <a:r>
                        <a:rPr lang="en-US" sz="1200" dirty="0"/>
                        <a:t>Planning Time</a:t>
                      </a:r>
                    </a:p>
                  </a:txBody>
                  <a:tcPr/>
                </a:tc>
                <a:tc gridSpan="4">
                  <a:txBody>
                    <a:bodyPr/>
                    <a:lstStyle/>
                    <a:p>
                      <a:r>
                        <a:rPr lang="en-US" sz="1200" dirty="0"/>
                        <a:t>Use Tutor.com math and science packets for the summer to help keep students engaged with the program even when school is “out.”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94903940"/>
                  </a:ext>
                </a:extLst>
              </a:tr>
              <a:tr h="370840">
                <a:tc>
                  <a:txBody>
                    <a:bodyPr/>
                    <a:lstStyle/>
                    <a:p>
                      <a:r>
                        <a:rPr lang="en-US" sz="1200" dirty="0"/>
                        <a:t>Aug</a:t>
                      </a:r>
                    </a:p>
                  </a:txBody>
                  <a:tcPr/>
                </a:tc>
                <a:tc>
                  <a:txBody>
                    <a:bodyPr/>
                    <a:lstStyle/>
                    <a:p>
                      <a:r>
                        <a:rPr lang="en-US" sz="1200" dirty="0"/>
                        <a:t>Starting Strong!</a:t>
                      </a:r>
                    </a:p>
                    <a:p>
                      <a:r>
                        <a:rPr lang="en-US" sz="1200" dirty="0"/>
                        <a:t>Gearing up for a great year!</a:t>
                      </a:r>
                    </a:p>
                  </a:txBody>
                  <a:tcPr/>
                </a:tc>
                <a:tc>
                  <a:txBody>
                    <a:bodyPr/>
                    <a:lstStyle/>
                    <a:p>
                      <a:r>
                        <a:rPr lang="en-US" sz="1200" dirty="0"/>
                        <a:t>B2S party or Program for parents</a:t>
                      </a:r>
                    </a:p>
                  </a:txBody>
                  <a:tcPr/>
                </a:tc>
                <a:tc>
                  <a:txBody>
                    <a:bodyPr/>
                    <a:lstStyle/>
                    <a:p>
                      <a:r>
                        <a:rPr lang="en-US" sz="1200" dirty="0"/>
                        <a:t>Attend B2S nights. Email to principals/teachers.</a:t>
                      </a:r>
                    </a:p>
                  </a:txBody>
                  <a:tcPr/>
                </a:tc>
                <a:tc>
                  <a:txBody>
                    <a:bodyPr/>
                    <a:lstStyle/>
                    <a:p>
                      <a:r>
                        <a:rPr lang="en-US" sz="1200" dirty="0"/>
                        <a:t>Pitch news article to local media about library resources for school.</a:t>
                      </a:r>
                    </a:p>
                  </a:txBody>
                  <a:tcPr/>
                </a:tc>
                <a:tc>
                  <a:txBody>
                    <a:bodyPr/>
                    <a:lstStyle/>
                    <a:p>
                      <a:r>
                        <a:rPr lang="en-US" sz="1200" dirty="0"/>
                        <a:t>Highlight on website.  Blog post. “Keep calm &amp; connect” post on FB, Instagram, Twitter</a:t>
                      </a:r>
                    </a:p>
                  </a:txBody>
                  <a:tcPr/>
                </a:tc>
                <a:extLst>
                  <a:ext uri="{0D108BD9-81ED-4DB2-BD59-A6C34878D82A}">
                    <a16:rowId xmlns:a16="http://schemas.microsoft.com/office/drawing/2014/main" val="866984338"/>
                  </a:ext>
                </a:extLst>
              </a:tr>
              <a:tr h="370840">
                <a:tc>
                  <a:txBody>
                    <a:bodyPr/>
                    <a:lstStyle/>
                    <a:p>
                      <a:r>
                        <a:rPr lang="en-US" sz="1200" dirty="0"/>
                        <a:t>Sep</a:t>
                      </a:r>
                    </a:p>
                  </a:txBody>
                  <a:tcPr/>
                </a:tc>
                <a:tc>
                  <a:txBody>
                    <a:bodyPr/>
                    <a:lstStyle/>
                    <a:p>
                      <a:r>
                        <a:rPr lang="en-US" sz="1200" dirty="0"/>
                        <a:t>Library Card Sign-Up (LCSU)!</a:t>
                      </a:r>
                    </a:p>
                  </a:txBody>
                  <a:tcPr/>
                </a:tc>
                <a:tc>
                  <a:txBody>
                    <a:bodyPr/>
                    <a:lstStyle/>
                    <a:p>
                      <a:r>
                        <a:rPr lang="en-US" sz="1200" dirty="0"/>
                        <a:t>Provide program cards or Tutor.com branded library card holders with every new library card.</a:t>
                      </a:r>
                    </a:p>
                  </a:txBody>
                  <a:tcPr/>
                </a:tc>
                <a:tc>
                  <a:txBody>
                    <a:bodyPr/>
                    <a:lstStyle/>
                    <a:p>
                      <a:r>
                        <a:rPr lang="en-US" sz="1200" dirty="0" err="1"/>
                        <a:t>ConnectEd</a:t>
                      </a:r>
                      <a:r>
                        <a:rPr lang="en-US" sz="1200" dirty="0"/>
                        <a:t> (or similar) initiative. Outreach to school librarian/media specialist. PTA meetings. (Top 10 Things Parents Should Know)</a:t>
                      </a:r>
                    </a:p>
                  </a:txBody>
                  <a:tcPr/>
                </a:tc>
                <a:tc>
                  <a:txBody>
                    <a:bodyPr/>
                    <a:lstStyle/>
                    <a:p>
                      <a:r>
                        <a:rPr lang="en-US" sz="1200" dirty="0"/>
                        <a:t>A library card can save you, $x every year. Get one today! Pitch to Chamber of Commerce members as an employee perk. “We’ll come to your place of business to distribute applications.”</a:t>
                      </a:r>
                    </a:p>
                  </a:txBody>
                  <a:tcPr/>
                </a:tc>
                <a:tc>
                  <a:txBody>
                    <a:bodyPr/>
                    <a:lstStyle/>
                    <a:p>
                      <a:r>
                        <a:rPr lang="en-US" sz="1200" dirty="0"/>
                        <a:t>“When you need help, it’s there” as part of a larger LCSU push on social. </a:t>
                      </a:r>
                    </a:p>
                    <a:p>
                      <a:r>
                        <a:rPr lang="en-US" sz="1200" dirty="0"/>
                        <a:t>Email/newsletter article listing benefits of library membership they might not be aware of (Tutor.com). </a:t>
                      </a:r>
                    </a:p>
                  </a:txBody>
                  <a:tcPr/>
                </a:tc>
                <a:extLst>
                  <a:ext uri="{0D108BD9-81ED-4DB2-BD59-A6C34878D82A}">
                    <a16:rowId xmlns:a16="http://schemas.microsoft.com/office/drawing/2014/main" val="592758872"/>
                  </a:ext>
                </a:extLst>
              </a:tr>
              <a:tr h="370840">
                <a:tc>
                  <a:txBody>
                    <a:bodyPr/>
                    <a:lstStyle/>
                    <a:p>
                      <a:r>
                        <a:rPr lang="en-US" sz="1200" dirty="0"/>
                        <a:t>Oct</a:t>
                      </a:r>
                    </a:p>
                  </a:txBody>
                  <a:tcPr/>
                </a:tc>
                <a:tc>
                  <a:txBody>
                    <a:bodyPr/>
                    <a:lstStyle/>
                    <a:p>
                      <a:r>
                        <a:rPr lang="en-US" sz="1200" dirty="0"/>
                        <a:t>Fall sports, college admissions, 1</a:t>
                      </a:r>
                      <a:r>
                        <a:rPr lang="en-US" sz="1200" baseline="30000" dirty="0"/>
                        <a:t>st</a:t>
                      </a:r>
                      <a:r>
                        <a:rPr lang="en-US" sz="1200" dirty="0"/>
                        <a:t> semester projects, looming holidays</a:t>
                      </a:r>
                    </a:p>
                  </a:txBody>
                  <a:tcPr/>
                </a:tc>
                <a:tc>
                  <a:txBody>
                    <a:bodyPr/>
                    <a:lstStyle/>
                    <a:p>
                      <a:r>
                        <a:rPr lang="en-US" sz="1200" dirty="0"/>
                        <a:t>Host a college night at library and promote Essentials as well as essay writing tutors</a:t>
                      </a:r>
                    </a:p>
                  </a:txBody>
                  <a:tcPr/>
                </a:tc>
                <a:tc>
                  <a:txBody>
                    <a:bodyPr/>
                    <a:lstStyle/>
                    <a:p>
                      <a:r>
                        <a:rPr lang="en-US" sz="1200" dirty="0"/>
                        <a:t>Reach out to coaches. Athletes needing help to stay academically eligible can use Tutor.com after practice.</a:t>
                      </a:r>
                    </a:p>
                  </a:txBody>
                  <a:tcPr/>
                </a:tc>
                <a:tc>
                  <a:txBody>
                    <a:bodyPr/>
                    <a:lstStyle/>
                    <a:p>
                      <a:r>
                        <a:rPr lang="en-US" sz="1200" dirty="0"/>
                        <a:t>Job seekers applying for seasonal jobs for extra holiday cash can use Tutor.com’s Job Search Center for help.</a:t>
                      </a:r>
                    </a:p>
                  </a:txBody>
                  <a:tcPr/>
                </a:tc>
                <a:tc>
                  <a:txBody>
                    <a:bodyPr/>
                    <a:lstStyle/>
                    <a:p>
                      <a:r>
                        <a:rPr lang="en-US" sz="1200" dirty="0"/>
                        <a:t>“Get in the Game” social media posts.  Blog post for teens on time management.</a:t>
                      </a:r>
                    </a:p>
                  </a:txBody>
                  <a:tcPr/>
                </a:tc>
                <a:extLst>
                  <a:ext uri="{0D108BD9-81ED-4DB2-BD59-A6C34878D82A}">
                    <a16:rowId xmlns:a16="http://schemas.microsoft.com/office/drawing/2014/main" val="1611394501"/>
                  </a:ext>
                </a:extLst>
              </a:tr>
              <a:tr h="370840">
                <a:tc>
                  <a:txBody>
                    <a:bodyPr/>
                    <a:lstStyle/>
                    <a:p>
                      <a:r>
                        <a:rPr lang="en-US" sz="1200" dirty="0"/>
                        <a:t>Nov</a:t>
                      </a:r>
                    </a:p>
                  </a:txBody>
                  <a:tcPr/>
                </a:tc>
                <a:tc>
                  <a:txBody>
                    <a:bodyPr/>
                    <a:lstStyle/>
                    <a:p>
                      <a:r>
                        <a:rPr lang="en-US" sz="1200" dirty="0"/>
                        <a:t>Report Cards. Thanksgiving.  </a:t>
                      </a:r>
                    </a:p>
                  </a:txBody>
                  <a:tcPr/>
                </a:tc>
                <a:tc>
                  <a:txBody>
                    <a:bodyPr/>
                    <a:lstStyle/>
                    <a:p>
                      <a:r>
                        <a:rPr lang="en-US" sz="1200" dirty="0"/>
                        <a:t>Put speech bubbles with comments of “Thanks to Tutor.com” around the teen area or on top of computer monitors.</a:t>
                      </a:r>
                    </a:p>
                  </a:txBody>
                  <a:tcPr/>
                </a:tc>
                <a:tc>
                  <a:txBody>
                    <a:bodyPr/>
                    <a:lstStyle/>
                    <a:p>
                      <a:r>
                        <a:rPr lang="en-US" sz="1200" dirty="0"/>
                        <a:t>Brochures for teachers in</a:t>
                      </a:r>
                      <a:r>
                        <a:rPr lang="en-US" sz="1200" baseline="0" dirty="0"/>
                        <a:t> faculty rooms, offices, and school libraries. </a:t>
                      </a:r>
                      <a:endParaRPr lang="en-US" sz="1200" dirty="0"/>
                    </a:p>
                  </a:txBody>
                  <a:tcPr/>
                </a:tc>
                <a:tc>
                  <a:txBody>
                    <a:bodyPr/>
                    <a:lstStyle/>
                    <a:p>
                      <a:r>
                        <a:rPr lang="en-US" sz="1200" dirty="0"/>
                        <a:t>Outreach to homeless shelters. As the weather gets colder and holidays come around, they see more visitors. Kids are homeless, too. </a:t>
                      </a:r>
                      <a:r>
                        <a:rPr lang="en-US" sz="1200" dirty="0">
                          <a:sym typeface="Wingdings" panose="05000000000000000000" pitchFamily="2" charset="2"/>
                        </a:rPr>
                        <a:t></a:t>
                      </a:r>
                      <a:endParaRPr lang="en-US" sz="1200" dirty="0"/>
                    </a:p>
                  </a:txBody>
                  <a:tcPr/>
                </a:tc>
                <a:tc>
                  <a:txBody>
                    <a:bodyPr/>
                    <a:lstStyle/>
                    <a:p>
                      <a:r>
                        <a:rPr lang="en-US" sz="1200" dirty="0"/>
                        <a:t>“Regretting your report card? Raise your grades with Tutor.com!” social media. Also, post post-session comments of “Thanks.”</a:t>
                      </a:r>
                    </a:p>
                  </a:txBody>
                  <a:tcPr/>
                </a:tc>
                <a:extLst>
                  <a:ext uri="{0D108BD9-81ED-4DB2-BD59-A6C34878D82A}">
                    <a16:rowId xmlns:a16="http://schemas.microsoft.com/office/drawing/2014/main" val="3671352747"/>
                  </a:ext>
                </a:extLst>
              </a:tr>
              <a:tr h="370840">
                <a:tc>
                  <a:txBody>
                    <a:bodyPr/>
                    <a:lstStyle/>
                    <a:p>
                      <a:r>
                        <a:rPr lang="en-US" sz="1200" dirty="0"/>
                        <a:t>Dec</a:t>
                      </a:r>
                    </a:p>
                  </a:txBody>
                  <a:tcPr/>
                </a:tc>
                <a:tc>
                  <a:txBody>
                    <a:bodyPr/>
                    <a:lstStyle/>
                    <a:p>
                      <a:r>
                        <a:rPr lang="en-US" sz="1200" dirty="0"/>
                        <a:t>Planning Time</a:t>
                      </a:r>
                    </a:p>
                  </a:txBody>
                  <a:tcPr/>
                </a:tc>
                <a:tc gridSpan="4">
                  <a:txBody>
                    <a:bodyPr/>
                    <a:lstStyle/>
                    <a:p>
                      <a:r>
                        <a:rPr lang="en-US" sz="1200" dirty="0"/>
                        <a:t>Dec. is a slower month for Tutor.com so instead of trying to promote usage this month, use this time to plan your promotions for the second half of the school year.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6996370"/>
                  </a:ext>
                </a:extLst>
              </a:tr>
            </a:tbl>
          </a:graphicData>
        </a:graphic>
      </p:graphicFrame>
      <p:sp>
        <p:nvSpPr>
          <p:cNvPr id="7" name="TextBox 6">
            <a:extLst>
              <a:ext uri="{FF2B5EF4-FFF2-40B4-BE49-F238E27FC236}">
                <a16:creationId xmlns:a16="http://schemas.microsoft.com/office/drawing/2014/main" id="{9F0D4BF4-3085-4F54-911A-EAF45351F263}"/>
              </a:ext>
            </a:extLst>
          </p:cNvPr>
          <p:cNvSpPr txBox="1"/>
          <p:nvPr/>
        </p:nvSpPr>
        <p:spPr>
          <a:xfrm rot="16200000">
            <a:off x="-3159742" y="3167391"/>
            <a:ext cx="6858000" cy="523220"/>
          </a:xfrm>
          <a:prstGeom prst="rect">
            <a:avLst/>
          </a:prstGeom>
          <a:noFill/>
        </p:spPr>
        <p:txBody>
          <a:bodyPr wrap="square" rtlCol="0">
            <a:spAutoFit/>
          </a:bodyPr>
          <a:lstStyle/>
          <a:p>
            <a:pPr algn="ctr"/>
            <a:r>
              <a:rPr lang="en-US" sz="2800" b="1" dirty="0">
                <a:solidFill>
                  <a:srgbClr val="E9C013"/>
                </a:solidFill>
              </a:rPr>
              <a:t>FLI: For Librarians’ Information </a:t>
            </a:r>
          </a:p>
        </p:txBody>
      </p:sp>
    </p:spTree>
    <p:extLst>
      <p:ext uri="{BB962C8B-B14F-4D97-AF65-F5344CB8AC3E}">
        <p14:creationId xmlns:p14="http://schemas.microsoft.com/office/powerpoint/2010/main" val="2255756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6" name="Rectangle 15"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BFF228-8712-4E11-B0F3-90EAF6F4816B}"/>
              </a:ext>
            </a:extLst>
          </p:cNvPr>
          <p:cNvSpPr>
            <a:spLocks noGrp="1"/>
          </p:cNvSpPr>
          <p:nvPr>
            <p:ph type="title"/>
          </p:nvPr>
        </p:nvSpPr>
        <p:spPr>
          <a:xfrm>
            <a:off x="4756231" y="1231506"/>
            <a:ext cx="6338958" cy="4394988"/>
          </a:xfrm>
        </p:spPr>
        <p:txBody>
          <a:bodyPr vert="horz" lIns="91440" tIns="45720" rIns="91440" bIns="45720" rtlCol="0" anchor="ctr">
            <a:normAutofit/>
          </a:bodyPr>
          <a:lstStyle/>
          <a:p>
            <a:pPr algn="ctr"/>
            <a:r>
              <a:rPr lang="en-US" sz="6600" spc="800"/>
              <a:t>Questions?</a:t>
            </a:r>
          </a:p>
        </p:txBody>
      </p:sp>
      <p:sp>
        <p:nvSpPr>
          <p:cNvPr id="3" name="Content Placeholder 2">
            <a:extLst>
              <a:ext uri="{FF2B5EF4-FFF2-40B4-BE49-F238E27FC236}">
                <a16:creationId xmlns:a16="http://schemas.microsoft.com/office/drawing/2014/main" id="{0C6FD75E-98E7-4516-808F-4D494A6B7A13}"/>
              </a:ext>
            </a:extLst>
          </p:cNvPr>
          <p:cNvSpPr>
            <a:spLocks noGrp="1"/>
          </p:cNvSpPr>
          <p:nvPr>
            <p:ph idx="1"/>
          </p:nvPr>
        </p:nvSpPr>
        <p:spPr>
          <a:xfrm>
            <a:off x="225275" y="111012"/>
            <a:ext cx="4421666" cy="1120494"/>
          </a:xfrm>
        </p:spPr>
        <p:txBody>
          <a:bodyPr vert="horz" lIns="91440" tIns="45720" rIns="91440" bIns="45720" rtlCol="0" anchor="ctr">
            <a:normAutofit/>
          </a:bodyPr>
          <a:lstStyle/>
          <a:p>
            <a:pPr marL="0" indent="0">
              <a:lnSpc>
                <a:spcPct val="100000"/>
              </a:lnSpc>
              <a:buNone/>
            </a:pPr>
            <a:r>
              <a:rPr lang="en-US" sz="2800" b="1" cap="all" dirty="0">
                <a:solidFill>
                  <a:schemeClr val="tx2"/>
                </a:solidFill>
              </a:rPr>
              <a:t>Client Care Team</a:t>
            </a:r>
          </a:p>
        </p:txBody>
      </p:sp>
      <p:pic>
        <p:nvPicPr>
          <p:cNvPr id="9" name="Picture 8">
            <a:extLst>
              <a:ext uri="{FF2B5EF4-FFF2-40B4-BE49-F238E27FC236}">
                <a16:creationId xmlns:a16="http://schemas.microsoft.com/office/drawing/2014/main" id="{C02092EA-F3A9-496D-9981-9E48E6D7C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67" y="1231506"/>
            <a:ext cx="976987" cy="1290600"/>
          </a:xfrm>
          <a:prstGeom prst="rect">
            <a:avLst/>
          </a:prstGeom>
        </p:spPr>
      </p:pic>
      <p:pic>
        <p:nvPicPr>
          <p:cNvPr id="11" name="Picture 2" descr="Joann Claspill">
            <a:extLst>
              <a:ext uri="{FF2B5EF4-FFF2-40B4-BE49-F238E27FC236}">
                <a16:creationId xmlns:a16="http://schemas.microsoft.com/office/drawing/2014/main" id="{B27B0BDF-F505-4343-AF37-ED4E49EA2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04" y="3286610"/>
            <a:ext cx="1304159" cy="13041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4795AD5-3A0B-475C-B939-70176F6FE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67" y="5355274"/>
            <a:ext cx="1297596" cy="1297596"/>
          </a:xfrm>
          <a:prstGeom prst="rect">
            <a:avLst/>
          </a:prstGeom>
        </p:spPr>
      </p:pic>
      <p:sp>
        <p:nvSpPr>
          <p:cNvPr id="15" name="TextBox 14">
            <a:extLst>
              <a:ext uri="{FF2B5EF4-FFF2-40B4-BE49-F238E27FC236}">
                <a16:creationId xmlns:a16="http://schemas.microsoft.com/office/drawing/2014/main" id="{8C5411F4-8F16-45B6-AA72-B3735F456250}"/>
              </a:ext>
            </a:extLst>
          </p:cNvPr>
          <p:cNvSpPr txBox="1"/>
          <p:nvPr/>
        </p:nvSpPr>
        <p:spPr>
          <a:xfrm>
            <a:off x="1334654" y="1335728"/>
            <a:ext cx="3581400" cy="923330"/>
          </a:xfrm>
          <a:prstGeom prst="rect">
            <a:avLst/>
          </a:prstGeom>
          <a:noFill/>
        </p:spPr>
        <p:txBody>
          <a:bodyPr wrap="square" rtlCol="0">
            <a:spAutoFit/>
          </a:bodyPr>
          <a:lstStyle/>
          <a:p>
            <a:r>
              <a:rPr lang="en-US" b="1" dirty="0"/>
              <a:t>Susan Del Rosario</a:t>
            </a:r>
          </a:p>
          <a:p>
            <a:r>
              <a:rPr lang="en-US" dirty="0">
                <a:hlinkClick r:id="rId5"/>
              </a:rPr>
              <a:t>Susan.DelRosario@tutor.com</a:t>
            </a:r>
            <a:endParaRPr lang="en-US" dirty="0"/>
          </a:p>
          <a:p>
            <a:r>
              <a:rPr lang="en-US" dirty="0"/>
              <a:t>(920) 327-2859</a:t>
            </a:r>
          </a:p>
        </p:txBody>
      </p:sp>
      <p:sp>
        <p:nvSpPr>
          <p:cNvPr id="17" name="TextBox 16">
            <a:extLst>
              <a:ext uri="{FF2B5EF4-FFF2-40B4-BE49-F238E27FC236}">
                <a16:creationId xmlns:a16="http://schemas.microsoft.com/office/drawing/2014/main" id="{5963125A-2359-44E2-9903-621A8DD3E73A}"/>
              </a:ext>
            </a:extLst>
          </p:cNvPr>
          <p:cNvSpPr txBox="1"/>
          <p:nvPr/>
        </p:nvSpPr>
        <p:spPr>
          <a:xfrm>
            <a:off x="1655263" y="3522741"/>
            <a:ext cx="2991678" cy="923330"/>
          </a:xfrm>
          <a:prstGeom prst="rect">
            <a:avLst/>
          </a:prstGeom>
          <a:noFill/>
        </p:spPr>
        <p:txBody>
          <a:bodyPr wrap="square" rtlCol="0">
            <a:spAutoFit/>
          </a:bodyPr>
          <a:lstStyle/>
          <a:p>
            <a:r>
              <a:rPr lang="en-US" b="1" dirty="0"/>
              <a:t>Joann Claspill</a:t>
            </a:r>
            <a:r>
              <a:rPr lang="en-US" dirty="0"/>
              <a:t>	</a:t>
            </a:r>
          </a:p>
          <a:p>
            <a:r>
              <a:rPr lang="en-US" dirty="0"/>
              <a:t>Client Services Manager</a:t>
            </a:r>
          </a:p>
          <a:p>
            <a:r>
              <a:rPr lang="en-US" dirty="0">
                <a:hlinkClick r:id="rId6"/>
              </a:rPr>
              <a:t>Joann.Claspill@tutor.com</a:t>
            </a:r>
            <a:r>
              <a:rPr lang="en-US" dirty="0"/>
              <a:t> </a:t>
            </a:r>
          </a:p>
        </p:txBody>
      </p:sp>
      <p:sp>
        <p:nvSpPr>
          <p:cNvPr id="18" name="TextBox 17">
            <a:extLst>
              <a:ext uri="{FF2B5EF4-FFF2-40B4-BE49-F238E27FC236}">
                <a16:creationId xmlns:a16="http://schemas.microsoft.com/office/drawing/2014/main" id="{383180D3-4BA3-458B-A018-37A71F933FC7}"/>
              </a:ext>
            </a:extLst>
          </p:cNvPr>
          <p:cNvSpPr txBox="1"/>
          <p:nvPr/>
        </p:nvSpPr>
        <p:spPr>
          <a:xfrm>
            <a:off x="1655263" y="5618322"/>
            <a:ext cx="2597955" cy="1200329"/>
          </a:xfrm>
          <a:prstGeom prst="rect">
            <a:avLst/>
          </a:prstGeom>
          <a:noFill/>
        </p:spPr>
        <p:txBody>
          <a:bodyPr wrap="none" rtlCol="0">
            <a:spAutoFit/>
          </a:bodyPr>
          <a:lstStyle/>
          <a:p>
            <a:r>
              <a:rPr lang="en-US" b="1" dirty="0"/>
              <a:t>Dave Wills</a:t>
            </a:r>
          </a:p>
          <a:p>
            <a:r>
              <a:rPr lang="en-US" dirty="0"/>
              <a:t>Director, Library Partners</a:t>
            </a:r>
          </a:p>
          <a:p>
            <a:r>
              <a:rPr lang="en-US" dirty="0">
                <a:hlinkClick r:id="rId7"/>
              </a:rPr>
              <a:t>David.wills@tutor.com</a:t>
            </a:r>
            <a:endParaRPr lang="en-US" dirty="0"/>
          </a:p>
          <a:p>
            <a:endParaRPr lang="en-US" dirty="0"/>
          </a:p>
        </p:txBody>
      </p:sp>
    </p:spTree>
    <p:extLst>
      <p:ext uri="{BB962C8B-B14F-4D97-AF65-F5344CB8AC3E}">
        <p14:creationId xmlns:p14="http://schemas.microsoft.com/office/powerpoint/2010/main" val="257238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p:cNvSpPr>
            <a:spLocks noGrp="1"/>
          </p:cNvSpPr>
          <p:nvPr>
            <p:ph idx="1"/>
          </p:nvPr>
        </p:nvSpPr>
        <p:spPr>
          <a:xfrm>
            <a:off x="7964461" y="2112263"/>
            <a:ext cx="3904451" cy="4263415"/>
          </a:xfrm>
        </p:spPr>
        <p:txBody>
          <a:bodyPr>
            <a:normAutofit/>
          </a:bodyPr>
          <a:lstStyle/>
          <a:p>
            <a:endParaRPr lang="en-US" sz="1900" b="1" u="sng" dirty="0">
              <a:solidFill>
                <a:schemeClr val="bg1"/>
              </a:solidFill>
            </a:endParaRPr>
          </a:p>
          <a:p>
            <a:pPr>
              <a:buClr>
                <a:schemeClr val="bg1"/>
              </a:buClr>
              <a:buFont typeface="Courier New" panose="02070309020205020404" pitchFamily="49" charset="0"/>
              <a:buChar char="o"/>
            </a:pPr>
            <a:r>
              <a:rPr lang="en-US" sz="1900" dirty="0">
                <a:solidFill>
                  <a:schemeClr val="bg1"/>
                </a:solidFill>
              </a:rPr>
              <a:t>Point links to homeworkla.org</a:t>
            </a:r>
          </a:p>
          <a:p>
            <a:pPr>
              <a:buClr>
                <a:schemeClr val="bg1"/>
              </a:buClr>
              <a:buFont typeface="Courier New" panose="02070309020205020404" pitchFamily="49" charset="0"/>
              <a:buChar char="o"/>
            </a:pPr>
            <a:r>
              <a:rPr lang="en-US" sz="1900" dirty="0">
                <a:solidFill>
                  <a:schemeClr val="bg1"/>
                </a:solidFill>
              </a:rPr>
              <a:t>Authenticate through </a:t>
            </a:r>
            <a:r>
              <a:rPr lang="en-US" sz="1900" dirty="0" err="1">
                <a:solidFill>
                  <a:schemeClr val="bg1"/>
                </a:solidFill>
              </a:rPr>
              <a:t>GeoIP</a:t>
            </a:r>
            <a:r>
              <a:rPr lang="en-US" sz="1900" dirty="0">
                <a:solidFill>
                  <a:schemeClr val="bg1"/>
                </a:solidFill>
              </a:rPr>
              <a:t> or </a:t>
            </a:r>
            <a:r>
              <a:rPr lang="en-US" sz="1900" dirty="0" err="1">
                <a:solidFill>
                  <a:schemeClr val="bg1"/>
                </a:solidFill>
              </a:rPr>
              <a:t>LaLibCon</a:t>
            </a:r>
            <a:r>
              <a:rPr lang="en-US" sz="1900" dirty="0">
                <a:solidFill>
                  <a:schemeClr val="bg1"/>
                </a:solidFill>
              </a:rPr>
              <a:t> login</a:t>
            </a:r>
          </a:p>
          <a:p>
            <a:endParaRPr lang="en-US" sz="1900" dirty="0">
              <a:solidFill>
                <a:schemeClr val="bg1"/>
              </a:solidFill>
            </a:endParaRPr>
          </a:p>
          <a:p>
            <a:endParaRPr lang="en-US" sz="1600" dirty="0">
              <a:solidFill>
                <a:schemeClr val="bg1"/>
              </a:solidFill>
            </a:endParaRPr>
          </a:p>
        </p:txBody>
      </p:sp>
      <p:sp>
        <p:nvSpPr>
          <p:cNvPr id="15" name="Title 1">
            <a:extLst>
              <a:ext uri="{FF2B5EF4-FFF2-40B4-BE49-F238E27FC236}">
                <a16:creationId xmlns:a16="http://schemas.microsoft.com/office/drawing/2014/main" id="{FDA8F48F-D982-4906-84EA-2449492B3750}"/>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2"/>
                </a:solidFill>
              </a:rPr>
              <a:t>Patron Experience</a:t>
            </a:r>
            <a:endParaRPr lang="en-US" sz="4400" u="sng" dirty="0">
              <a:solidFill>
                <a:schemeClr val="accent2"/>
              </a:solidFill>
            </a:endParaRPr>
          </a:p>
        </p:txBody>
      </p:sp>
      <p:sp>
        <p:nvSpPr>
          <p:cNvPr id="27" name="Footer Placeholder 6">
            <a:extLst>
              <a:ext uri="{FF2B5EF4-FFF2-40B4-BE49-F238E27FC236}">
                <a16:creationId xmlns:a16="http://schemas.microsoft.com/office/drawing/2014/main" id="{D921AA7F-2B78-41B4-A86E-A444D0CCC207}"/>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28" name="Slide Number Placeholder 8">
            <a:extLst>
              <a:ext uri="{FF2B5EF4-FFF2-40B4-BE49-F238E27FC236}">
                <a16:creationId xmlns:a16="http://schemas.microsoft.com/office/drawing/2014/main" id="{E9BB63D9-948A-4324-AE88-E3E195F0CED8}"/>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5</a:t>
            </a:fld>
            <a:endParaRPr lang="en-US" dirty="0"/>
          </a:p>
        </p:txBody>
      </p:sp>
      <p:pic>
        <p:nvPicPr>
          <p:cNvPr id="12" name="Picture 11">
            <a:extLst>
              <a:ext uri="{FF2B5EF4-FFF2-40B4-BE49-F238E27FC236}">
                <a16:creationId xmlns:a16="http://schemas.microsoft.com/office/drawing/2014/main" id="{8116C973-4393-4FDC-9BC1-AD46D7438670}"/>
              </a:ext>
            </a:extLst>
          </p:cNvPr>
          <p:cNvPicPr>
            <a:picLocks noChangeAspect="1"/>
          </p:cNvPicPr>
          <p:nvPr/>
        </p:nvPicPr>
        <p:blipFill>
          <a:blip r:embed="rId2"/>
          <a:stretch>
            <a:fillRect/>
          </a:stretch>
        </p:blipFill>
        <p:spPr>
          <a:xfrm>
            <a:off x="5496290" y="6157019"/>
            <a:ext cx="1199420" cy="365760"/>
          </a:xfrm>
          <a:prstGeom prst="rect">
            <a:avLst/>
          </a:prstGeom>
        </p:spPr>
      </p:pic>
      <p:pic>
        <p:nvPicPr>
          <p:cNvPr id="2" name="Picture 1">
            <a:extLst>
              <a:ext uri="{FF2B5EF4-FFF2-40B4-BE49-F238E27FC236}">
                <a16:creationId xmlns:a16="http://schemas.microsoft.com/office/drawing/2014/main" id="{A2E39721-522A-4079-A787-C8E1C5E2859B}"/>
              </a:ext>
            </a:extLst>
          </p:cNvPr>
          <p:cNvPicPr>
            <a:picLocks noChangeAspect="1"/>
          </p:cNvPicPr>
          <p:nvPr/>
        </p:nvPicPr>
        <p:blipFill>
          <a:blip r:embed="rId3"/>
          <a:stretch>
            <a:fillRect/>
          </a:stretch>
        </p:blipFill>
        <p:spPr>
          <a:xfrm>
            <a:off x="1280913" y="143374"/>
            <a:ext cx="5515373" cy="5678424"/>
          </a:xfrm>
          <a:prstGeom prst="rect">
            <a:avLst/>
          </a:prstGeom>
        </p:spPr>
      </p:pic>
    </p:spTree>
    <p:extLst>
      <p:ext uri="{BB962C8B-B14F-4D97-AF65-F5344CB8AC3E}">
        <p14:creationId xmlns:p14="http://schemas.microsoft.com/office/powerpoint/2010/main" val="15923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DC9E5CF-AC06-406F-BD08-9527C55526AC}"/>
              </a:ext>
            </a:extLst>
          </p:cNvPr>
          <p:cNvPicPr>
            <a:picLocks noChangeAspect="1"/>
          </p:cNvPicPr>
          <p:nvPr/>
        </p:nvPicPr>
        <p:blipFill>
          <a:blip r:embed="rId2"/>
          <a:stretch>
            <a:fillRect/>
          </a:stretch>
        </p:blipFill>
        <p:spPr>
          <a:xfrm>
            <a:off x="5380907" y="6146444"/>
            <a:ext cx="1430186" cy="365760"/>
          </a:xfrm>
          <a:prstGeom prst="rect">
            <a:avLst/>
          </a:prstGeom>
        </p:spPr>
      </p:pic>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1" y="2112263"/>
            <a:ext cx="3904451" cy="4263415"/>
          </a:xfrm>
        </p:spPr>
        <p:txBody>
          <a:bodyPr>
            <a:normAutofit/>
          </a:bodyPr>
          <a:lstStyle/>
          <a:p>
            <a:endParaRPr lang="en-US" sz="1900" b="1" u="sng" dirty="0">
              <a:solidFill>
                <a:schemeClr val="bg1"/>
              </a:solidFill>
            </a:endParaRPr>
          </a:p>
          <a:p>
            <a:pPr>
              <a:buClr>
                <a:schemeClr val="bg1"/>
              </a:buClr>
              <a:buFont typeface="Courier New" panose="02070309020205020404" pitchFamily="49" charset="0"/>
              <a:buChar char="o"/>
            </a:pPr>
            <a:r>
              <a:rPr lang="en-US" sz="1900" dirty="0">
                <a:solidFill>
                  <a:schemeClr val="bg1"/>
                </a:solidFill>
              </a:rPr>
              <a:t>Previous Sessions</a:t>
            </a:r>
          </a:p>
          <a:p>
            <a:pPr lvl="1">
              <a:buClr>
                <a:schemeClr val="bg1"/>
              </a:buClr>
              <a:buFont typeface="Courier New" panose="02070309020205020404" pitchFamily="49" charset="0"/>
              <a:buChar char="o"/>
            </a:pPr>
            <a:r>
              <a:rPr lang="en-US" sz="1700" dirty="0">
                <a:solidFill>
                  <a:schemeClr val="bg1"/>
                </a:solidFill>
              </a:rPr>
              <a:t>Drop-off Review Retrieval</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Favorite Tutors</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Virtual Locker</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COPPA Compliant</a:t>
            </a: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kern="0" cap="none" spc="0" dirty="0">
                <a:solidFill>
                  <a:schemeClr val="accent3"/>
                </a:solidFill>
                <a:latin typeface="+mn-lt"/>
              </a:rPr>
              <a:t>Tutor.com Account Features</a:t>
            </a:r>
            <a:endParaRPr lang="en-US" sz="2000" b="1" kern="0" spc="0" dirty="0">
              <a:solidFill>
                <a:schemeClr val="accent3"/>
              </a:solidFill>
              <a:latin typeface="+mn-lt"/>
            </a:endParaRPr>
          </a:p>
        </p:txBody>
      </p:sp>
      <p:pic>
        <p:nvPicPr>
          <p:cNvPr id="3" name="Picture 2">
            <a:extLst>
              <a:ext uri="{FF2B5EF4-FFF2-40B4-BE49-F238E27FC236}">
                <a16:creationId xmlns:a16="http://schemas.microsoft.com/office/drawing/2014/main" id="{DD909EF3-E656-4498-9FFF-7ECD8BF47EAE}"/>
              </a:ext>
            </a:extLst>
          </p:cNvPr>
          <p:cNvPicPr>
            <a:picLocks noChangeAspect="1"/>
          </p:cNvPicPr>
          <p:nvPr/>
        </p:nvPicPr>
        <p:blipFill>
          <a:blip r:embed="rId3"/>
          <a:stretch>
            <a:fillRect/>
          </a:stretch>
        </p:blipFill>
        <p:spPr>
          <a:xfrm>
            <a:off x="373852" y="227249"/>
            <a:ext cx="5456250" cy="424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a:extLst>
              <a:ext uri="{FF2B5EF4-FFF2-40B4-BE49-F238E27FC236}">
                <a16:creationId xmlns:a16="http://schemas.microsoft.com/office/drawing/2014/main" id="{FE0A89C6-3100-4324-94DB-A8C8516BADA6}"/>
              </a:ext>
            </a:extLst>
          </p:cNvPr>
          <p:cNvPicPr>
            <a:picLocks noChangeAspect="1"/>
          </p:cNvPicPr>
          <p:nvPr/>
        </p:nvPicPr>
        <p:blipFill rotWithShape="1">
          <a:blip r:embed="rId4"/>
          <a:srcRect b="14058"/>
          <a:stretch/>
        </p:blipFill>
        <p:spPr>
          <a:xfrm>
            <a:off x="383681" y="4611977"/>
            <a:ext cx="6476939" cy="1814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3" name="Group 22">
            <a:extLst>
              <a:ext uri="{FF2B5EF4-FFF2-40B4-BE49-F238E27FC236}">
                <a16:creationId xmlns:a16="http://schemas.microsoft.com/office/drawing/2014/main" id="{060D1DB2-3B56-4004-B7E0-8A074E05E5AC}"/>
              </a:ext>
            </a:extLst>
          </p:cNvPr>
          <p:cNvGrpSpPr/>
          <p:nvPr/>
        </p:nvGrpSpPr>
        <p:grpSpPr>
          <a:xfrm>
            <a:off x="4946904" y="1572768"/>
            <a:ext cx="2601760" cy="2322837"/>
            <a:chOff x="4946904" y="1572768"/>
            <a:chExt cx="2420149" cy="2322837"/>
          </a:xfrm>
        </p:grpSpPr>
        <p:sp>
          <p:nvSpPr>
            <p:cNvPr id="22" name="Speech Bubble: Rectangle 21">
              <a:extLst>
                <a:ext uri="{FF2B5EF4-FFF2-40B4-BE49-F238E27FC236}">
                  <a16:creationId xmlns:a16="http://schemas.microsoft.com/office/drawing/2014/main" id="{38F75021-92F0-4B0F-81EB-EDA0FB42AC46}"/>
                </a:ext>
              </a:extLst>
            </p:cNvPr>
            <p:cNvSpPr/>
            <p:nvPr/>
          </p:nvSpPr>
          <p:spPr>
            <a:xfrm>
              <a:off x="4946904" y="1572768"/>
              <a:ext cx="2420149" cy="2322837"/>
            </a:xfrm>
            <a:prstGeom prst="wedgeRectCallout">
              <a:avLst>
                <a:gd name="adj1" fmla="val -72365"/>
                <a:gd name="adj2" fmla="val 14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12742D-74BF-4581-AC4E-31E28A4ADC17}"/>
                </a:ext>
              </a:extLst>
            </p:cNvPr>
            <p:cNvPicPr>
              <a:picLocks noChangeAspect="1"/>
            </p:cNvPicPr>
            <p:nvPr/>
          </p:nvPicPr>
          <p:blipFill>
            <a:blip r:embed="rId5"/>
            <a:stretch>
              <a:fillRect/>
            </a:stretch>
          </p:blipFill>
          <p:spPr>
            <a:xfrm>
              <a:off x="5163794" y="1713330"/>
              <a:ext cx="1986367" cy="20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6</a:t>
            </a:fld>
            <a:endParaRPr lang="en-US" dirty="0"/>
          </a:p>
        </p:txBody>
      </p:sp>
    </p:spTree>
    <p:extLst>
      <p:ext uri="{BB962C8B-B14F-4D97-AF65-F5344CB8AC3E}">
        <p14:creationId xmlns:p14="http://schemas.microsoft.com/office/powerpoint/2010/main" val="2477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2"/>
                </a:solidFill>
              </a:rPr>
              <a:t>Patron Experience</a:t>
            </a:r>
            <a:endParaRPr lang="en-US" sz="4400" u="sng" dirty="0">
              <a:solidFill>
                <a:schemeClr val="accent2"/>
              </a:solidFill>
            </a:endParaRPr>
          </a:p>
        </p:txBody>
      </p:sp>
      <p:sp>
        <p:nvSpPr>
          <p:cNvPr id="11" name="Content Placeholder 10"/>
          <p:cNvSpPr>
            <a:spLocks noGrp="1"/>
          </p:cNvSpPr>
          <p:nvPr>
            <p:ph idx="1"/>
          </p:nvPr>
        </p:nvSpPr>
        <p:spPr>
          <a:xfrm>
            <a:off x="7964461" y="2112263"/>
            <a:ext cx="3904451" cy="4263415"/>
          </a:xfrm>
        </p:spPr>
        <p:txBody>
          <a:bodyPr>
            <a:normAutofit/>
          </a:bodyPr>
          <a:lstStyle/>
          <a:p>
            <a:endParaRPr lang="en-US" sz="1900" b="1" u="sng" dirty="0">
              <a:solidFill>
                <a:schemeClr val="bg1"/>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Top Navigation Bar</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My Account Menu</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Defaults to “Get a Tutor”</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err="1">
                <a:solidFill>
                  <a:schemeClr val="bg1">
                    <a:lumMod val="95000"/>
                  </a:schemeClr>
                </a:solidFill>
              </a:rPr>
              <a:t>SkillsCenter</a:t>
            </a:r>
            <a:r>
              <a:rPr lang="en-US" sz="1800" dirty="0">
                <a:solidFill>
                  <a:schemeClr val="bg1">
                    <a:lumMod val="95000"/>
                  </a:schemeClr>
                </a:solidFill>
              </a:rPr>
              <a:t>™ at Bottom</a:t>
            </a:r>
          </a:p>
          <a:p>
            <a:pPr>
              <a:buClr>
                <a:schemeClr val="bg1">
                  <a:lumMod val="95000"/>
                </a:schemeClr>
              </a:buClr>
              <a:buFont typeface="Courier New" panose="02070309020205020404" pitchFamily="49" charset="0"/>
              <a:buChar char="o"/>
            </a:pPr>
            <a:endParaRPr lang="en-US" sz="1800" dirty="0">
              <a:solidFill>
                <a:schemeClr val="bg1">
                  <a:lumMod val="95000"/>
                </a:schemeClr>
              </a:solidFill>
            </a:endParaRPr>
          </a:p>
          <a:p>
            <a:pPr>
              <a:buClr>
                <a:schemeClr val="bg1">
                  <a:lumMod val="95000"/>
                </a:schemeClr>
              </a:buClr>
              <a:buFont typeface="Courier New" panose="02070309020205020404" pitchFamily="49" charset="0"/>
              <a:buChar char="o"/>
            </a:pPr>
            <a:r>
              <a:rPr lang="en-US" sz="1800" dirty="0">
                <a:solidFill>
                  <a:schemeClr val="bg1">
                    <a:lumMod val="95000"/>
                  </a:schemeClr>
                </a:solidFill>
              </a:rPr>
              <a:t>Changing in early 2018</a:t>
            </a: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4014179" cy="735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cap="none" spc="0" dirty="0">
                <a:solidFill>
                  <a:schemeClr val="accent3"/>
                </a:solidFill>
                <a:latin typeface="+mn-lt"/>
              </a:rPr>
              <a:t>Tutor.com Entry Page</a:t>
            </a:r>
          </a:p>
        </p:txBody>
      </p:sp>
      <p:sp>
        <p:nvSpPr>
          <p:cNvPr id="17" name="Footer Placeholder 6">
            <a:extLst>
              <a:ext uri="{FF2B5EF4-FFF2-40B4-BE49-F238E27FC236}">
                <a16:creationId xmlns:a16="http://schemas.microsoft.com/office/drawing/2014/main" id="{E4BC02D7-C613-4C70-A333-F0A7BC376A1A}"/>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9" name="Slide Number Placeholder 8">
            <a:extLst>
              <a:ext uri="{FF2B5EF4-FFF2-40B4-BE49-F238E27FC236}">
                <a16:creationId xmlns:a16="http://schemas.microsoft.com/office/drawing/2014/main" id="{D1D586DD-437D-409E-A2D7-8001C03BE45D}"/>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7</a:t>
            </a:fld>
            <a:endParaRPr lang="en-US" dirty="0"/>
          </a:p>
        </p:txBody>
      </p:sp>
      <p:pic>
        <p:nvPicPr>
          <p:cNvPr id="20" name="Content Placeholder 5">
            <a:extLst>
              <a:ext uri="{FF2B5EF4-FFF2-40B4-BE49-F238E27FC236}">
                <a16:creationId xmlns:a16="http://schemas.microsoft.com/office/drawing/2014/main" id="{AD1BEFE2-F0F4-4B7C-9080-0909915E76A9}"/>
              </a:ext>
            </a:extLst>
          </p:cNvPr>
          <p:cNvPicPr>
            <a:picLocks noChangeAspect="1"/>
          </p:cNvPicPr>
          <p:nvPr/>
        </p:nvPicPr>
        <p:blipFill>
          <a:blip r:embed="rId2"/>
          <a:stretch>
            <a:fillRect/>
          </a:stretch>
        </p:blipFill>
        <p:spPr>
          <a:xfrm>
            <a:off x="448056" y="108076"/>
            <a:ext cx="6936016" cy="5930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a:extLst>
              <a:ext uri="{FF2B5EF4-FFF2-40B4-BE49-F238E27FC236}">
                <a16:creationId xmlns:a16="http://schemas.microsoft.com/office/drawing/2014/main" id="{2519CB52-385C-48F8-A832-4C44B98D42A2}"/>
              </a:ext>
            </a:extLst>
          </p:cNvPr>
          <p:cNvPicPr>
            <a:picLocks noChangeAspect="1"/>
          </p:cNvPicPr>
          <p:nvPr/>
        </p:nvPicPr>
        <p:blipFill>
          <a:blip r:embed="rId3"/>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48147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4000" u="sng" spc="800" dirty="0">
                <a:solidFill>
                  <a:schemeClr val="bg1">
                    <a:lumMod val="95000"/>
                  </a:schemeClr>
                </a:solidFill>
              </a:rPr>
              <a:t>Coming in 2018</a:t>
            </a:r>
            <a:br>
              <a:rPr lang="en-US" sz="4000" u="sng" spc="800" dirty="0">
                <a:solidFill>
                  <a:schemeClr val="bg1">
                    <a:lumMod val="95000"/>
                  </a:schemeClr>
                </a:solidFill>
              </a:rPr>
            </a:br>
            <a:br>
              <a:rPr lang="en-US" sz="4000" u="sng" spc="800" dirty="0">
                <a:solidFill>
                  <a:schemeClr val="bg1">
                    <a:lumMod val="95000"/>
                  </a:schemeClr>
                </a:solidFill>
              </a:rPr>
            </a:br>
            <a:r>
              <a:rPr lang="en-US" sz="4000" spc="800" dirty="0">
                <a:solidFill>
                  <a:schemeClr val="bg1">
                    <a:lumMod val="95000"/>
                  </a:schemeClr>
                </a:solidFill>
              </a:rPr>
              <a:t>New Landing Page</a:t>
            </a:r>
            <a:br>
              <a:rPr lang="en-US" sz="4000" spc="800" dirty="0">
                <a:solidFill>
                  <a:srgbClr val="2A1A00"/>
                </a:solidFill>
              </a:rPr>
            </a:br>
            <a:endParaRPr lang="en-US" sz="4000" spc="800" dirty="0">
              <a:solidFill>
                <a:srgbClr val="2A1A00"/>
              </a:solidFill>
            </a:endParaRPr>
          </a:p>
        </p:txBody>
      </p:sp>
      <p:pic>
        <p:nvPicPr>
          <p:cNvPr id="28" name="Picture 27">
            <a:extLst>
              <a:ext uri="{FF2B5EF4-FFF2-40B4-BE49-F238E27FC236}">
                <a16:creationId xmlns:a16="http://schemas.microsoft.com/office/drawing/2014/main" id="{8FD78179-332B-4146-A575-6D488D85AEE8}"/>
              </a:ext>
            </a:extLst>
          </p:cNvPr>
          <p:cNvPicPr>
            <a:picLocks noChangeAspect="1"/>
          </p:cNvPicPr>
          <p:nvPr/>
        </p:nvPicPr>
        <p:blipFill>
          <a:blip r:embed="rId2"/>
          <a:stretch>
            <a:fillRect/>
          </a:stretch>
        </p:blipFill>
        <p:spPr>
          <a:xfrm>
            <a:off x="8271705" y="623804"/>
            <a:ext cx="3721261" cy="6133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9" name="TextBox 28">
            <a:extLst>
              <a:ext uri="{FF2B5EF4-FFF2-40B4-BE49-F238E27FC236}">
                <a16:creationId xmlns:a16="http://schemas.microsoft.com/office/drawing/2014/main" id="{4EDCE8E2-83DD-4D08-AE66-B4E534DF4A4E}"/>
              </a:ext>
            </a:extLst>
          </p:cNvPr>
          <p:cNvSpPr txBox="1"/>
          <p:nvPr/>
        </p:nvSpPr>
        <p:spPr>
          <a:xfrm>
            <a:off x="4826809" y="1066403"/>
            <a:ext cx="331353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Improved ‘merchandising’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Customizable navigation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Bolder, brighter display</a:t>
            </a:r>
          </a:p>
          <a:p>
            <a:endParaRPr lang="en-US" dirty="0"/>
          </a:p>
          <a:p>
            <a:endParaRPr lang="en-US" dirty="0"/>
          </a:p>
        </p:txBody>
      </p:sp>
      <p:grpSp>
        <p:nvGrpSpPr>
          <p:cNvPr id="32" name="Group 31">
            <a:extLst>
              <a:ext uri="{FF2B5EF4-FFF2-40B4-BE49-F238E27FC236}">
                <a16:creationId xmlns:a16="http://schemas.microsoft.com/office/drawing/2014/main" id="{0F24B66A-60F9-4664-96FC-4317D82FD541}"/>
              </a:ext>
            </a:extLst>
          </p:cNvPr>
          <p:cNvGrpSpPr/>
          <p:nvPr/>
        </p:nvGrpSpPr>
        <p:grpSpPr>
          <a:xfrm>
            <a:off x="5151992" y="3428999"/>
            <a:ext cx="2203704" cy="2538877"/>
            <a:chOff x="5151992" y="3428999"/>
            <a:chExt cx="2203704" cy="2538877"/>
          </a:xfrm>
        </p:grpSpPr>
        <p:sp>
          <p:nvSpPr>
            <p:cNvPr id="30" name="Speech Bubble: Rectangle 29">
              <a:extLst>
                <a:ext uri="{FF2B5EF4-FFF2-40B4-BE49-F238E27FC236}">
                  <a16:creationId xmlns:a16="http://schemas.microsoft.com/office/drawing/2014/main" id="{694281F8-7C46-4745-84D7-58D7948BA186}"/>
                </a:ext>
              </a:extLst>
            </p:cNvPr>
            <p:cNvSpPr/>
            <p:nvPr/>
          </p:nvSpPr>
          <p:spPr>
            <a:xfrm>
              <a:off x="5151992" y="3428999"/>
              <a:ext cx="2203704" cy="2538877"/>
            </a:xfrm>
            <a:prstGeom prst="wedgeRectCallout">
              <a:avLst>
                <a:gd name="adj1" fmla="val 152448"/>
                <a:gd name="adj2" fmla="val -42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998FBF8-F792-4AB7-AB1F-F34EE7DB7B8E}"/>
                </a:ext>
              </a:extLst>
            </p:cNvPr>
            <p:cNvPicPr>
              <a:picLocks noChangeAspect="1"/>
            </p:cNvPicPr>
            <p:nvPr/>
          </p:nvPicPr>
          <p:blipFill>
            <a:blip r:embed="rId3"/>
            <a:stretch>
              <a:fillRect/>
            </a:stretch>
          </p:blipFill>
          <p:spPr>
            <a:xfrm>
              <a:off x="5285151" y="3690610"/>
              <a:ext cx="1937385" cy="2005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sp>
        <p:nvSpPr>
          <p:cNvPr id="16" name="Footer Placeholder 6">
            <a:extLst>
              <a:ext uri="{FF2B5EF4-FFF2-40B4-BE49-F238E27FC236}">
                <a16:creationId xmlns:a16="http://schemas.microsoft.com/office/drawing/2014/main" id="{1B8EF933-D496-483E-9467-9463CA260A7C}"/>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18" name="Slide Number Placeholder 8">
            <a:extLst>
              <a:ext uri="{FF2B5EF4-FFF2-40B4-BE49-F238E27FC236}">
                <a16:creationId xmlns:a16="http://schemas.microsoft.com/office/drawing/2014/main" id="{B01AB592-D85A-4E34-8975-63D31FEC12CC}"/>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8</a:t>
            </a:fld>
            <a:endParaRPr lang="en-US" dirty="0"/>
          </a:p>
        </p:txBody>
      </p:sp>
      <p:pic>
        <p:nvPicPr>
          <p:cNvPr id="19" name="Picture 18">
            <a:extLst>
              <a:ext uri="{FF2B5EF4-FFF2-40B4-BE49-F238E27FC236}">
                <a16:creationId xmlns:a16="http://schemas.microsoft.com/office/drawing/2014/main" id="{9096C551-D443-43CF-8E90-08B49F8DF848}"/>
              </a:ext>
            </a:extLst>
          </p:cNvPr>
          <p:cNvPicPr>
            <a:picLocks noChangeAspect="1"/>
          </p:cNvPicPr>
          <p:nvPr/>
        </p:nvPicPr>
        <p:blipFill>
          <a:blip r:embed="rId4"/>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19531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FD48E6A2-65B3-43E4-A3DB-1306BB90417C}"/>
              </a:ext>
            </a:extLst>
          </p:cNvPr>
          <p:cNvPicPr>
            <a:picLocks noChangeAspect="1"/>
          </p:cNvPicPr>
          <p:nvPr/>
        </p:nvPicPr>
        <p:blipFill>
          <a:blip r:embed="rId2"/>
          <a:stretch>
            <a:fillRect/>
          </a:stretch>
        </p:blipFill>
        <p:spPr>
          <a:xfrm>
            <a:off x="5380907" y="6146444"/>
            <a:ext cx="1430186" cy="365760"/>
          </a:xfrm>
          <a:prstGeom prst="rect">
            <a:avLst/>
          </a:prstGeom>
        </p:spPr>
      </p:pic>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18" name="Footer Placeholder 6">
            <a:extLst>
              <a:ext uri="{FF2B5EF4-FFF2-40B4-BE49-F238E27FC236}">
                <a16:creationId xmlns:a16="http://schemas.microsoft.com/office/drawing/2014/main" id="{BBEE9EA4-44DC-47D5-828A-B95DA238620E}"/>
              </a:ext>
            </a:extLst>
          </p:cNvPr>
          <p:cNvSpPr txBox="1">
            <a:spLocks/>
          </p:cNvSpPr>
          <p:nvPr/>
        </p:nvSpPr>
        <p:spPr>
          <a:xfrm>
            <a:off x="4038600" y="6512204"/>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chemeClr val="tx1"/>
                </a:solidFill>
              </a:rPr>
              <a:t>www.tutor.com/clientcarelib/la</a:t>
            </a:r>
          </a:p>
        </p:txBody>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4000" u="sng" spc="800" dirty="0">
                <a:solidFill>
                  <a:schemeClr val="bg1">
                    <a:lumMod val="95000"/>
                  </a:schemeClr>
                </a:solidFill>
              </a:rPr>
              <a:t>Coming in 2018</a:t>
            </a:r>
            <a:br>
              <a:rPr lang="en-US" sz="4000" u="sng" spc="800" dirty="0">
                <a:solidFill>
                  <a:schemeClr val="bg1">
                    <a:lumMod val="95000"/>
                  </a:schemeClr>
                </a:solidFill>
              </a:rPr>
            </a:br>
            <a:br>
              <a:rPr lang="en-US" sz="4000" u="sng" spc="800" dirty="0">
                <a:solidFill>
                  <a:schemeClr val="bg1">
                    <a:lumMod val="95000"/>
                  </a:schemeClr>
                </a:solidFill>
              </a:rPr>
            </a:br>
            <a:r>
              <a:rPr lang="en-US" sz="4000" spc="800" dirty="0">
                <a:solidFill>
                  <a:schemeClr val="bg1">
                    <a:lumMod val="95000"/>
                  </a:schemeClr>
                </a:solidFill>
              </a:rPr>
              <a:t>New Look &amp; Feel</a:t>
            </a:r>
            <a:br>
              <a:rPr lang="en-US" sz="4000" spc="800" dirty="0">
                <a:solidFill>
                  <a:srgbClr val="2A1A00"/>
                </a:solidFill>
              </a:rPr>
            </a:br>
            <a:endParaRPr lang="en-US" sz="4000" spc="800" dirty="0">
              <a:solidFill>
                <a:srgbClr val="2A1A00"/>
              </a:solidFill>
            </a:endParaRPr>
          </a:p>
        </p:txBody>
      </p:sp>
      <p:sp>
        <p:nvSpPr>
          <p:cNvPr id="19" name="Slide Number Placeholder 8">
            <a:extLst>
              <a:ext uri="{FF2B5EF4-FFF2-40B4-BE49-F238E27FC236}">
                <a16:creationId xmlns:a16="http://schemas.microsoft.com/office/drawing/2014/main" id="{55B711E8-2433-4C84-BCE0-BB2028D99895}"/>
              </a:ext>
            </a:extLst>
          </p:cNvPr>
          <p:cNvSpPr txBox="1">
            <a:spLocks/>
          </p:cNvSpPr>
          <p:nvPr/>
        </p:nvSpPr>
        <p:spPr>
          <a:xfrm>
            <a:off x="10983637" y="6375679"/>
            <a:ext cx="446363" cy="3337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9</a:t>
            </a:fld>
            <a:endParaRPr lang="en-US" dirty="0"/>
          </a:p>
        </p:txBody>
      </p:sp>
      <p:pic>
        <p:nvPicPr>
          <p:cNvPr id="12" name="Picture 11">
            <a:extLst>
              <a:ext uri="{FF2B5EF4-FFF2-40B4-BE49-F238E27FC236}">
                <a16:creationId xmlns:a16="http://schemas.microsoft.com/office/drawing/2014/main" id="{E7D90DD0-7FFA-492D-AF55-8E83062A09AE}"/>
              </a:ext>
            </a:extLst>
          </p:cNvPr>
          <p:cNvPicPr>
            <a:picLocks noChangeAspect="1"/>
          </p:cNvPicPr>
          <p:nvPr/>
        </p:nvPicPr>
        <p:blipFill>
          <a:blip r:embed="rId3"/>
          <a:stretch>
            <a:fillRect/>
          </a:stretch>
        </p:blipFill>
        <p:spPr>
          <a:xfrm>
            <a:off x="4843671" y="175748"/>
            <a:ext cx="6450797" cy="418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4" name="Picture 13">
            <a:extLst>
              <a:ext uri="{FF2B5EF4-FFF2-40B4-BE49-F238E27FC236}">
                <a16:creationId xmlns:a16="http://schemas.microsoft.com/office/drawing/2014/main" id="{5E27E76F-619B-43F8-97C8-5F4206FCA3A6}"/>
              </a:ext>
            </a:extLst>
          </p:cNvPr>
          <p:cNvPicPr>
            <a:picLocks noChangeAspect="1"/>
          </p:cNvPicPr>
          <p:nvPr/>
        </p:nvPicPr>
        <p:blipFill>
          <a:blip r:embed="rId4"/>
          <a:stretch>
            <a:fillRect/>
          </a:stretch>
        </p:blipFill>
        <p:spPr>
          <a:xfrm>
            <a:off x="6811093" y="2248475"/>
            <a:ext cx="5129784" cy="4226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0" name="Picture 19">
            <a:extLst>
              <a:ext uri="{FF2B5EF4-FFF2-40B4-BE49-F238E27FC236}">
                <a16:creationId xmlns:a16="http://schemas.microsoft.com/office/drawing/2014/main" id="{FED4F9DC-3076-4143-A43B-88E5EB28BA7B}"/>
              </a:ext>
            </a:extLst>
          </p:cNvPr>
          <p:cNvPicPr>
            <a:picLocks noChangeAspect="1"/>
          </p:cNvPicPr>
          <p:nvPr/>
        </p:nvPicPr>
        <p:blipFill>
          <a:blip r:embed="rId5"/>
          <a:stretch>
            <a:fillRect/>
          </a:stretch>
        </p:blipFill>
        <p:spPr>
          <a:xfrm>
            <a:off x="5496290" y="6157019"/>
            <a:ext cx="1199420" cy="365760"/>
          </a:xfrm>
          <a:prstGeom prst="rect">
            <a:avLst/>
          </a:prstGeom>
        </p:spPr>
      </p:pic>
    </p:spTree>
    <p:extLst>
      <p:ext uri="{BB962C8B-B14F-4D97-AF65-F5344CB8AC3E}">
        <p14:creationId xmlns:p14="http://schemas.microsoft.com/office/powerpoint/2010/main" val="2762593199"/>
      </p:ext>
    </p:extLst>
  </p:cSld>
  <p:clrMapOvr>
    <a:masterClrMapping/>
  </p:clrMapOvr>
</p:sld>
</file>

<file path=ppt/theme/theme1.xml><?xml version="1.0" encoding="utf-8"?>
<a:theme xmlns:a="http://schemas.openxmlformats.org/drawingml/2006/main" name="Badge">
  <a:themeElements>
    <a:clrScheme name="Custom 9">
      <a:dk1>
        <a:sysClr val="windowText" lastClr="000000"/>
      </a:dk1>
      <a:lt1>
        <a:sysClr val="window" lastClr="FFFFFF"/>
      </a:lt1>
      <a:dk2>
        <a:srgbClr val="2A1A00"/>
      </a:dk2>
      <a:lt2>
        <a:srgbClr val="F3F3F2"/>
      </a:lt2>
      <a:accent1>
        <a:srgbClr val="801617"/>
      </a:accent1>
      <a:accent2>
        <a:srgbClr val="E9C013"/>
      </a:accent2>
      <a:accent3>
        <a:srgbClr val="D18429"/>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3852</TotalTime>
  <Words>4593</Words>
  <Application>Microsoft Office PowerPoint</Application>
  <PresentationFormat>Widescreen</PresentationFormat>
  <Paragraphs>733</Paragraphs>
  <Slides>48</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Gill Sans MT</vt:lpstr>
      <vt:lpstr>Impact</vt:lpstr>
      <vt:lpstr>Wingdings</vt:lpstr>
      <vt:lpstr>Badge</vt:lpstr>
      <vt:lpstr>Homework Louisiana</vt:lpstr>
      <vt:lpstr>three major components</vt:lpstr>
      <vt:lpstr>Tutoring subjects available</vt:lpstr>
      <vt:lpstr>PowerPoint Presentation</vt:lpstr>
      <vt:lpstr>PowerPoint Presentation</vt:lpstr>
      <vt:lpstr>Patron Experience</vt:lpstr>
      <vt:lpstr>Patron Experience</vt:lpstr>
      <vt:lpstr>Coming in 2018  New Landing Page </vt:lpstr>
      <vt:lpstr>Coming in 2018  New Look &amp; Feel </vt:lpstr>
      <vt:lpstr>Patron Experience</vt:lpstr>
      <vt:lpstr>Example questions</vt:lpstr>
      <vt:lpstr>Added in 2017  New Online Classroom Tools </vt:lpstr>
      <vt:lpstr>Patron Experience</vt:lpstr>
      <vt:lpstr>Patron Experience</vt:lpstr>
      <vt:lpstr>Patron Experience</vt:lpstr>
      <vt:lpstr>Patron Experience</vt:lpstr>
      <vt:lpstr>Patron Experience</vt:lpstr>
      <vt:lpstr>Patron Experience</vt:lpstr>
      <vt:lpstr>Patron Experience</vt:lpstr>
      <vt:lpstr>Example questions</vt:lpstr>
      <vt:lpstr>Patron Experience</vt:lpstr>
      <vt:lpstr>Patron Experience</vt:lpstr>
      <vt:lpstr>Example questions</vt:lpstr>
      <vt:lpstr>Patron Experience</vt:lpstr>
      <vt:lpstr>Patron Experience</vt:lpstr>
      <vt:lpstr>Patron Experience</vt:lpstr>
      <vt:lpstr>Questions?</vt:lpstr>
      <vt:lpstr>In-library practice test events</vt:lpstr>
      <vt:lpstr>Admissions advice</vt:lpstr>
      <vt:lpstr>Pre-event planning  </vt:lpstr>
      <vt:lpstr>advertising  </vt:lpstr>
      <vt:lpstr>Pre-Test Packet</vt:lpstr>
      <vt:lpstr>TEST day</vt:lpstr>
      <vt:lpstr>Patron Experience</vt:lpstr>
      <vt:lpstr>PowerPoint Presentation</vt:lpstr>
      <vt:lpstr>PowerPoint Presentation</vt:lpstr>
      <vt:lpstr>PowerPoint Presentation</vt:lpstr>
      <vt:lpstr>ACT Sections</vt:lpstr>
      <vt:lpstr>PowerPoint Presentation</vt:lpstr>
      <vt:lpstr>PowerPoint Presentation</vt:lpstr>
      <vt:lpstr>PowerPoint Presentation</vt:lpstr>
      <vt:lpstr>PowerPoint Presentation</vt:lpstr>
      <vt:lpstr>Questions?</vt:lpstr>
      <vt:lpstr>Client Resource Center</vt:lpstr>
      <vt:lpstr>www.tutor.com/clientcarelib/la </vt:lpstr>
      <vt:lpstr>www.tutor.com/clientcarelib/la </vt:lpstr>
      <vt:lpstr>www.tutor.com/clientcarelib/la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Tutor.com Learning Suite</dc:title>
  <dc:creator>Susan DelRosario</dc:creator>
  <cp:lastModifiedBy>Susan DelRosario</cp:lastModifiedBy>
  <cp:revision>123</cp:revision>
  <dcterms:created xsi:type="dcterms:W3CDTF">2018-01-05T12:39:06Z</dcterms:created>
  <dcterms:modified xsi:type="dcterms:W3CDTF">2018-01-30T18:21:15Z</dcterms:modified>
</cp:coreProperties>
</file>